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3"/>
  </p:notesMasterIdLst>
  <p:sldIdLst>
    <p:sldId id="290" r:id="rId2"/>
    <p:sldId id="528" r:id="rId3"/>
    <p:sldId id="520" r:id="rId4"/>
    <p:sldId id="521" r:id="rId5"/>
    <p:sldId id="522" r:id="rId6"/>
    <p:sldId id="523" r:id="rId7"/>
    <p:sldId id="524" r:id="rId8"/>
    <p:sldId id="525" r:id="rId9"/>
    <p:sldId id="526" r:id="rId10"/>
    <p:sldId id="527" r:id="rId11"/>
    <p:sldId id="529" r:id="rId12"/>
    <p:sldId id="530" r:id="rId13"/>
    <p:sldId id="531" r:id="rId14"/>
    <p:sldId id="532" r:id="rId15"/>
    <p:sldId id="533" r:id="rId16"/>
    <p:sldId id="534" r:id="rId17"/>
    <p:sldId id="535" r:id="rId18"/>
    <p:sldId id="536" r:id="rId19"/>
    <p:sldId id="537" r:id="rId20"/>
    <p:sldId id="323" r:id="rId21"/>
    <p:sldId id="445" r:id="rId22"/>
    <p:sldId id="446" r:id="rId23"/>
    <p:sldId id="444" r:id="rId24"/>
    <p:sldId id="447" r:id="rId25"/>
    <p:sldId id="491" r:id="rId26"/>
    <p:sldId id="477" r:id="rId27"/>
    <p:sldId id="448" r:id="rId28"/>
    <p:sldId id="476" r:id="rId29"/>
    <p:sldId id="475" r:id="rId30"/>
    <p:sldId id="450" r:id="rId31"/>
    <p:sldId id="538" r:id="rId32"/>
    <p:sldId id="451" r:id="rId33"/>
    <p:sldId id="479" r:id="rId34"/>
    <p:sldId id="482" r:id="rId35"/>
    <p:sldId id="483" r:id="rId36"/>
    <p:sldId id="452" r:id="rId37"/>
    <p:sldId id="480" r:id="rId38"/>
    <p:sldId id="481" r:id="rId39"/>
    <p:sldId id="478" r:id="rId40"/>
    <p:sldId id="453" r:id="rId41"/>
    <p:sldId id="454" r:id="rId42"/>
    <p:sldId id="456" r:id="rId43"/>
    <p:sldId id="457" r:id="rId44"/>
    <p:sldId id="458" r:id="rId45"/>
    <p:sldId id="484" r:id="rId46"/>
    <p:sldId id="459" r:id="rId47"/>
    <p:sldId id="460" r:id="rId48"/>
    <p:sldId id="461" r:id="rId49"/>
    <p:sldId id="462" r:id="rId50"/>
    <p:sldId id="463" r:id="rId51"/>
    <p:sldId id="540" r:id="rId52"/>
    <p:sldId id="464" r:id="rId53"/>
    <p:sldId id="465" r:id="rId54"/>
    <p:sldId id="466" r:id="rId55"/>
    <p:sldId id="485" r:id="rId56"/>
    <p:sldId id="468" r:id="rId57"/>
    <p:sldId id="469" r:id="rId58"/>
    <p:sldId id="470" r:id="rId59"/>
    <p:sldId id="467" r:id="rId60"/>
    <p:sldId id="474" r:id="rId61"/>
    <p:sldId id="487" r:id="rId62"/>
    <p:sldId id="488" r:id="rId63"/>
    <p:sldId id="489" r:id="rId64"/>
    <p:sldId id="471" r:id="rId65"/>
    <p:sldId id="472" r:id="rId66"/>
    <p:sldId id="486" r:id="rId67"/>
    <p:sldId id="259" r:id="rId68"/>
    <p:sldId id="539" r:id="rId69"/>
    <p:sldId id="541" r:id="rId70"/>
    <p:sldId id="542" r:id="rId71"/>
    <p:sldId id="473"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XIN CHEN" initials="XC" lastIdx="1" clrIdx="0">
    <p:extLst>
      <p:ext uri="{19B8F6BF-5375-455C-9EA6-DF929625EA0E}">
        <p15:presenceInfo xmlns:p15="http://schemas.microsoft.com/office/powerpoint/2012/main" userId="2b68e8d591fc96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83BD"/>
    <a:srgbClr val="004C79"/>
    <a:srgbClr val="A80000"/>
    <a:srgbClr val="954ECA"/>
    <a:srgbClr val="963C18"/>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230D45-CD12-4DBF-D0F5-1D7A0EA30910}" v="47" dt="2024-08-26T13:39:58.716"/>
    <p1510:client id="{A1CB8FEC-1179-DA71-3A2B-3888CBA92F25}" v="23" dt="2024-08-26T13:50:04.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Wenting" userId="S::wenting.wang@unt.edu::6e7647f9-b555-4cc2-bc4b-4911d5f3221b" providerId="AD" clId="Web-{A1CB8FEC-1179-DA71-3A2B-3888CBA92F25}"/>
    <pc:docChg chg="addSld delSld modSld">
      <pc:chgData name="Wang, Wenting" userId="S::wenting.wang@unt.edu::6e7647f9-b555-4cc2-bc4b-4911d5f3221b" providerId="AD" clId="Web-{A1CB8FEC-1179-DA71-3A2B-3888CBA92F25}" dt="2024-08-26T13:50:04.739" v="20" actId="14100"/>
      <pc:docMkLst>
        <pc:docMk/>
      </pc:docMkLst>
      <pc:sldChg chg="addSp delSp modSp add replId">
        <pc:chgData name="Wang, Wenting" userId="S::wenting.wang@unt.edu::6e7647f9-b555-4cc2-bc4b-4911d5f3221b" providerId="AD" clId="Web-{A1CB8FEC-1179-DA71-3A2B-3888CBA92F25}" dt="2024-08-26T13:47:27.170" v="4"/>
        <pc:sldMkLst>
          <pc:docMk/>
          <pc:sldMk cId="2677885214" sldId="541"/>
        </pc:sldMkLst>
        <pc:picChg chg="add mod">
          <ac:chgData name="Wang, Wenting" userId="S::wenting.wang@unt.edu::6e7647f9-b555-4cc2-bc4b-4911d5f3221b" providerId="AD" clId="Web-{A1CB8FEC-1179-DA71-3A2B-3888CBA92F25}" dt="2024-08-26T13:47:27.170" v="4"/>
          <ac:picMkLst>
            <pc:docMk/>
            <pc:sldMk cId="2677885214" sldId="541"/>
            <ac:picMk id="2" creationId="{8CBC271A-D284-5526-3A4A-7F755E5735AD}"/>
          </ac:picMkLst>
        </pc:picChg>
        <pc:picChg chg="del">
          <ac:chgData name="Wang, Wenting" userId="S::wenting.wang@unt.edu::6e7647f9-b555-4cc2-bc4b-4911d5f3221b" providerId="AD" clId="Web-{A1CB8FEC-1179-DA71-3A2B-3888CBA92F25}" dt="2024-08-26T13:47:08.920" v="1"/>
          <ac:picMkLst>
            <pc:docMk/>
            <pc:sldMk cId="2677885214" sldId="541"/>
            <ac:picMk id="5" creationId="{B3C971F6-3430-E0F0-5B8E-A4F9FFF91055}"/>
          </ac:picMkLst>
        </pc:picChg>
      </pc:sldChg>
      <pc:sldChg chg="addSp modSp add replId">
        <pc:chgData name="Wang, Wenting" userId="S::wenting.wang@unt.edu::6e7647f9-b555-4cc2-bc4b-4911d5f3221b" providerId="AD" clId="Web-{A1CB8FEC-1179-DA71-3A2B-3888CBA92F25}" dt="2024-08-26T13:50:04.739" v="20" actId="14100"/>
        <pc:sldMkLst>
          <pc:docMk/>
          <pc:sldMk cId="2800107811" sldId="542"/>
        </pc:sldMkLst>
        <pc:picChg chg="add mod modCrop">
          <ac:chgData name="Wang, Wenting" userId="S::wenting.wang@unt.edu::6e7647f9-b555-4cc2-bc4b-4911d5f3221b" providerId="AD" clId="Web-{A1CB8FEC-1179-DA71-3A2B-3888CBA92F25}" dt="2024-08-26T13:49:57.661" v="17"/>
          <ac:picMkLst>
            <pc:docMk/>
            <pc:sldMk cId="2800107811" sldId="542"/>
            <ac:picMk id="2" creationId="{E0BB20EA-1E14-E1AE-1032-33FF1A3E0BE5}"/>
          </ac:picMkLst>
        </pc:picChg>
        <pc:picChg chg="add mod modCrop">
          <ac:chgData name="Wang, Wenting" userId="S::wenting.wang@unt.edu::6e7647f9-b555-4cc2-bc4b-4911d5f3221b" providerId="AD" clId="Web-{A1CB8FEC-1179-DA71-3A2B-3888CBA92F25}" dt="2024-08-26T13:50:04.739" v="20" actId="14100"/>
          <ac:picMkLst>
            <pc:docMk/>
            <pc:sldMk cId="2800107811" sldId="542"/>
            <ac:picMk id="4" creationId="{D4274181-08AA-D2EE-3F6B-76C094496D67}"/>
          </ac:picMkLst>
        </pc:picChg>
      </pc:sldChg>
      <pc:sldChg chg="add del replId">
        <pc:chgData name="Wang, Wenting" userId="S::wenting.wang@unt.edu::6e7647f9-b555-4cc2-bc4b-4911d5f3221b" providerId="AD" clId="Web-{A1CB8FEC-1179-DA71-3A2B-3888CBA92F25}" dt="2024-08-26T13:48:06.328" v="8"/>
        <pc:sldMkLst>
          <pc:docMk/>
          <pc:sldMk cId="2384991326" sldId="543"/>
        </pc:sldMkLst>
      </pc:sldChg>
    </pc:docChg>
  </pc:docChgLst>
  <pc:docChgLst>
    <pc:chgData name="Wang, Wenting" userId="S::wenting.wang@unt.edu::6e7647f9-b555-4cc2-bc4b-4911d5f3221b" providerId="AD" clId="Web-{82230D45-CD12-4DBF-D0F5-1D7A0EA30910}"/>
    <pc:docChg chg="addSld modSld">
      <pc:chgData name="Wang, Wenting" userId="S::wenting.wang@unt.edu::6e7647f9-b555-4cc2-bc4b-4911d5f3221b" providerId="AD" clId="Web-{82230D45-CD12-4DBF-D0F5-1D7A0EA30910}" dt="2024-08-26T13:39:58.716" v="40" actId="14100"/>
      <pc:docMkLst>
        <pc:docMk/>
      </pc:docMkLst>
      <pc:sldChg chg="add">
        <pc:chgData name="Wang, Wenting" userId="S::wenting.wang@unt.edu::6e7647f9-b555-4cc2-bc4b-4911d5f3221b" providerId="AD" clId="Web-{82230D45-CD12-4DBF-D0F5-1D7A0EA30910}" dt="2024-08-26T13:36:33.521" v="11"/>
        <pc:sldMkLst>
          <pc:docMk/>
          <pc:sldMk cId="4202839535" sldId="259"/>
        </pc:sldMkLst>
      </pc:sldChg>
      <pc:sldChg chg="addSp">
        <pc:chgData name="Wang, Wenting" userId="S::wenting.wang@unt.edu::6e7647f9-b555-4cc2-bc4b-4911d5f3221b" providerId="AD" clId="Web-{82230D45-CD12-4DBF-D0F5-1D7A0EA30910}" dt="2024-08-26T13:34:26.938" v="10"/>
        <pc:sldMkLst>
          <pc:docMk/>
          <pc:sldMk cId="755101738" sldId="467"/>
        </pc:sldMkLst>
        <pc:picChg chg="add">
          <ac:chgData name="Wang, Wenting" userId="S::wenting.wang@unt.edu::6e7647f9-b555-4cc2-bc4b-4911d5f3221b" providerId="AD" clId="Web-{82230D45-CD12-4DBF-D0F5-1D7A0EA30910}" dt="2024-08-26T13:34:26.938" v="10"/>
          <ac:picMkLst>
            <pc:docMk/>
            <pc:sldMk cId="755101738" sldId="467"/>
            <ac:picMk id="3" creationId="{DAFD11BE-A918-F4CD-811D-F664DBF97B48}"/>
          </ac:picMkLst>
        </pc:picChg>
      </pc:sldChg>
      <pc:sldChg chg="addSp modSp">
        <pc:chgData name="Wang, Wenting" userId="S::wenting.wang@unt.edu::6e7647f9-b555-4cc2-bc4b-4911d5f3221b" providerId="AD" clId="Web-{82230D45-CD12-4DBF-D0F5-1D7A0EA30910}" dt="2024-08-26T13:31:16.571" v="7" actId="1076"/>
        <pc:sldMkLst>
          <pc:docMk/>
          <pc:sldMk cId="3381793145" sldId="469"/>
        </pc:sldMkLst>
        <pc:picChg chg="add mod">
          <ac:chgData name="Wang, Wenting" userId="S::wenting.wang@unt.edu::6e7647f9-b555-4cc2-bc4b-4911d5f3221b" providerId="AD" clId="Web-{82230D45-CD12-4DBF-D0F5-1D7A0EA30910}" dt="2024-08-26T13:31:16.571" v="7" actId="1076"/>
          <ac:picMkLst>
            <pc:docMk/>
            <pc:sldMk cId="3381793145" sldId="469"/>
            <ac:picMk id="2" creationId="{6C5A6C0E-1321-4429-886E-2354B833D48B}"/>
          </ac:picMkLst>
        </pc:picChg>
      </pc:sldChg>
      <pc:sldChg chg="addSp modSp">
        <pc:chgData name="Wang, Wenting" userId="S::wenting.wang@unt.edu::6e7647f9-b555-4cc2-bc4b-4911d5f3221b" providerId="AD" clId="Web-{82230D45-CD12-4DBF-D0F5-1D7A0EA30910}" dt="2024-08-26T13:33:32.717" v="9" actId="1076"/>
        <pc:sldMkLst>
          <pc:docMk/>
          <pc:sldMk cId="2329655186" sldId="470"/>
        </pc:sldMkLst>
        <pc:picChg chg="mod">
          <ac:chgData name="Wang, Wenting" userId="S::wenting.wang@unt.edu::6e7647f9-b555-4cc2-bc4b-4911d5f3221b" providerId="AD" clId="Web-{82230D45-CD12-4DBF-D0F5-1D7A0EA30910}" dt="2024-08-26T13:30:01.037" v="1" actId="1076"/>
          <ac:picMkLst>
            <pc:docMk/>
            <pc:sldMk cId="2329655186" sldId="470"/>
            <ac:picMk id="4" creationId="{DD4FFEB0-DF1D-A644-A1A2-12593B1CDBF1}"/>
          </ac:picMkLst>
        </pc:picChg>
        <pc:picChg chg="add mod">
          <ac:chgData name="Wang, Wenting" userId="S::wenting.wang@unt.edu::6e7647f9-b555-4cc2-bc4b-4911d5f3221b" providerId="AD" clId="Web-{82230D45-CD12-4DBF-D0F5-1D7A0EA30910}" dt="2024-08-26T13:33:32.717" v="9" actId="1076"/>
          <ac:picMkLst>
            <pc:docMk/>
            <pc:sldMk cId="2329655186" sldId="470"/>
            <ac:picMk id="5" creationId="{9F129568-558C-CC60-14DD-C58B5B09A738}"/>
          </ac:picMkLst>
        </pc:picChg>
      </pc:sldChg>
      <pc:sldChg chg="addSp delSp modSp add">
        <pc:chgData name="Wang, Wenting" userId="S::wenting.wang@unt.edu::6e7647f9-b555-4cc2-bc4b-4911d5f3221b" providerId="AD" clId="Web-{82230D45-CD12-4DBF-D0F5-1D7A0EA30910}" dt="2024-08-26T13:37:55.618" v="29" actId="14100"/>
        <pc:sldMkLst>
          <pc:docMk/>
          <pc:sldMk cId="2991015172" sldId="539"/>
        </pc:sldMkLst>
        <pc:spChg chg="del">
          <ac:chgData name="Wang, Wenting" userId="S::wenting.wang@unt.edu::6e7647f9-b555-4cc2-bc4b-4911d5f3221b" providerId="AD" clId="Web-{82230D45-CD12-4DBF-D0F5-1D7A0EA30910}" dt="2024-08-26T13:36:57.647" v="14"/>
          <ac:spMkLst>
            <pc:docMk/>
            <pc:sldMk cId="2991015172" sldId="539"/>
            <ac:spMk id="2" creationId="{88372A8E-B331-CA19-77D6-E48B20F56BD7}"/>
          </ac:spMkLst>
        </pc:spChg>
        <pc:spChg chg="del">
          <ac:chgData name="Wang, Wenting" userId="S::wenting.wang@unt.edu::6e7647f9-b555-4cc2-bc4b-4911d5f3221b" providerId="AD" clId="Web-{82230D45-CD12-4DBF-D0F5-1D7A0EA30910}" dt="2024-08-26T13:37:55.211" v="27"/>
          <ac:spMkLst>
            <pc:docMk/>
            <pc:sldMk cId="2991015172" sldId="539"/>
            <ac:spMk id="7" creationId="{DA9407FF-C3E7-48A2-B2F4-381344557ACF}"/>
          </ac:spMkLst>
        </pc:spChg>
        <pc:spChg chg="del">
          <ac:chgData name="Wang, Wenting" userId="S::wenting.wang@unt.edu::6e7647f9-b555-4cc2-bc4b-4911d5f3221b" providerId="AD" clId="Web-{82230D45-CD12-4DBF-D0F5-1D7A0EA30910}" dt="2024-08-26T13:36:59.662" v="18"/>
          <ac:spMkLst>
            <pc:docMk/>
            <pc:sldMk cId="2991015172" sldId="539"/>
            <ac:spMk id="8" creationId="{E0808FAD-92D1-A0FF-3DA5-952813581C46}"/>
          </ac:spMkLst>
        </pc:spChg>
        <pc:spChg chg="del mod">
          <ac:chgData name="Wang, Wenting" userId="S::wenting.wang@unt.edu::6e7647f9-b555-4cc2-bc4b-4911d5f3221b" providerId="AD" clId="Web-{82230D45-CD12-4DBF-D0F5-1D7A0EA30910}" dt="2024-08-26T13:36:58.084" v="17"/>
          <ac:spMkLst>
            <pc:docMk/>
            <pc:sldMk cId="2991015172" sldId="539"/>
            <ac:spMk id="11" creationId="{DC7C5F82-CBBB-4E17-A46F-995515627BD3}"/>
          </ac:spMkLst>
        </pc:spChg>
        <pc:picChg chg="del">
          <ac:chgData name="Wang, Wenting" userId="S::wenting.wang@unt.edu::6e7647f9-b555-4cc2-bc4b-4911d5f3221b" providerId="AD" clId="Web-{82230D45-CD12-4DBF-D0F5-1D7A0EA30910}" dt="2024-08-26T13:37:08.116" v="19"/>
          <ac:picMkLst>
            <pc:docMk/>
            <pc:sldMk cId="2991015172" sldId="539"/>
            <ac:picMk id="4" creationId="{D54EC207-AB89-E8C9-3DAD-5073608FFDF8}"/>
          </ac:picMkLst>
        </pc:picChg>
        <pc:picChg chg="add mod">
          <ac:chgData name="Wang, Wenting" userId="S::wenting.wang@unt.edu::6e7647f9-b555-4cc2-bc4b-4911d5f3221b" providerId="AD" clId="Web-{82230D45-CD12-4DBF-D0F5-1D7A0EA30910}" dt="2024-08-26T13:37:55.618" v="29" actId="14100"/>
          <ac:picMkLst>
            <pc:docMk/>
            <pc:sldMk cId="2991015172" sldId="539"/>
            <ac:picMk id="5" creationId="{B3C971F6-3430-E0F0-5B8E-A4F9FFF91055}"/>
          </ac:picMkLst>
        </pc:picChg>
        <pc:picChg chg="del">
          <ac:chgData name="Wang, Wenting" userId="S::wenting.wang@unt.edu::6e7647f9-b555-4cc2-bc4b-4911d5f3221b" providerId="AD" clId="Web-{82230D45-CD12-4DBF-D0F5-1D7A0EA30910}" dt="2024-08-26T13:36:57.459" v="13"/>
          <ac:picMkLst>
            <pc:docMk/>
            <pc:sldMk cId="2991015172" sldId="539"/>
            <ac:picMk id="9" creationId="{99146416-47B3-41FD-965A-0DCBACC62096}"/>
          </ac:picMkLst>
        </pc:picChg>
      </pc:sldChg>
      <pc:sldChg chg="addSp delSp modSp add replId">
        <pc:chgData name="Wang, Wenting" userId="S::wenting.wang@unt.edu::6e7647f9-b555-4cc2-bc4b-4911d5f3221b" providerId="AD" clId="Web-{82230D45-CD12-4DBF-D0F5-1D7A0EA30910}" dt="2024-08-26T13:39:58.716" v="40" actId="14100"/>
        <pc:sldMkLst>
          <pc:docMk/>
          <pc:sldMk cId="2014074661" sldId="540"/>
        </pc:sldMkLst>
        <pc:spChg chg="mod">
          <ac:chgData name="Wang, Wenting" userId="S::wenting.wang@unt.edu::6e7647f9-b555-4cc2-bc4b-4911d5f3221b" providerId="AD" clId="Web-{82230D45-CD12-4DBF-D0F5-1D7A0EA30910}" dt="2024-08-26T13:39:10.902" v="31" actId="20577"/>
          <ac:spMkLst>
            <pc:docMk/>
            <pc:sldMk cId="2014074661" sldId="540"/>
            <ac:spMk id="9" creationId="{00000000-0000-0000-0000-000000000000}"/>
          </ac:spMkLst>
        </pc:spChg>
        <pc:spChg chg="del">
          <ac:chgData name="Wang, Wenting" userId="S::wenting.wang@unt.edu::6e7647f9-b555-4cc2-bc4b-4911d5f3221b" providerId="AD" clId="Web-{82230D45-CD12-4DBF-D0F5-1D7A0EA30910}" dt="2024-08-26T13:39:11.652" v="32"/>
          <ac:spMkLst>
            <pc:docMk/>
            <pc:sldMk cId="2014074661" sldId="540"/>
            <ac:spMk id="10" creationId="{1FA55CEC-6EC5-454A-947A-96CC9FB6EBFD}"/>
          </ac:spMkLst>
        </pc:spChg>
        <pc:picChg chg="add mod">
          <ac:chgData name="Wang, Wenting" userId="S::wenting.wang@unt.edu::6e7647f9-b555-4cc2-bc4b-4911d5f3221b" providerId="AD" clId="Web-{82230D45-CD12-4DBF-D0F5-1D7A0EA30910}" dt="2024-08-26T13:39:58.716" v="40" actId="14100"/>
          <ac:picMkLst>
            <pc:docMk/>
            <pc:sldMk cId="2014074661" sldId="540"/>
            <ac:picMk id="2" creationId="{C092151A-841D-90BA-4C0A-8F85A5EC0388}"/>
          </ac:picMkLst>
        </pc:picChg>
      </pc:sldChg>
    </pc:docChg>
  </pc:docChgLst>
  <pc:docChgLst>
    <pc:chgData name="Wang, Wenting" userId="S::wenting.wang@unt.edu::6e7647f9-b555-4cc2-bc4b-4911d5f3221b" providerId="AD" clId="Web-{C720CD30-4C26-672A-E331-1B12503F54EA}"/>
    <pc:docChg chg="addSld modSld">
      <pc:chgData name="Wang, Wenting" userId="S::wenting.wang@unt.edu::6e7647f9-b555-4cc2-bc4b-4911d5f3221b" providerId="AD" clId="Web-{C720CD30-4C26-672A-E331-1B12503F54EA}" dt="2024-08-21T16:04:26.521" v="8"/>
      <pc:docMkLst>
        <pc:docMk/>
      </pc:docMkLst>
      <pc:sldChg chg="addAnim delAnim">
        <pc:chgData name="Wang, Wenting" userId="S::wenting.wang@unt.edu::6e7647f9-b555-4cc2-bc4b-4911d5f3221b" providerId="AD" clId="Web-{C720CD30-4C26-672A-E331-1B12503F54EA}" dt="2024-08-21T13:50:04.427" v="7"/>
        <pc:sldMkLst>
          <pc:docMk/>
          <pc:sldMk cId="446367394" sldId="475"/>
        </pc:sldMkLst>
      </pc:sldChg>
      <pc:sldChg chg="new">
        <pc:chgData name="Wang, Wenting" userId="S::wenting.wang@unt.edu::6e7647f9-b555-4cc2-bc4b-4911d5f3221b" providerId="AD" clId="Web-{C720CD30-4C26-672A-E331-1B12503F54EA}" dt="2024-08-21T16:04:26.521" v="8"/>
        <pc:sldMkLst>
          <pc:docMk/>
          <pc:sldMk cId="3982139580" sldId="53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D1AAC5-6595-4A29-8974-5C278C6EA84B}" type="datetimeFigureOut">
              <a:rPr lang="zh-CN" altLang="en-US" smtClean="0"/>
              <a:t>2024/8/26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9F5CA-B5F0-49C3-8FA6-3B718672B423}" type="slidenum">
              <a:rPr lang="zh-CN" altLang="en-US" smtClean="0"/>
              <a:t>‹#›</a:t>
            </a:fld>
            <a:endParaRPr lang="zh-CN" altLang="en-US"/>
          </a:p>
        </p:txBody>
      </p:sp>
    </p:spTree>
    <p:extLst>
      <p:ext uri="{BB962C8B-B14F-4D97-AF65-F5344CB8AC3E}">
        <p14:creationId xmlns:p14="http://schemas.microsoft.com/office/powerpoint/2010/main" val="925818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2</a:t>
            </a:fld>
            <a:endParaRPr lang="zh-CN" altLang="en-US"/>
          </a:p>
        </p:txBody>
      </p:sp>
    </p:spTree>
    <p:extLst>
      <p:ext uri="{BB962C8B-B14F-4D97-AF65-F5344CB8AC3E}">
        <p14:creationId xmlns:p14="http://schemas.microsoft.com/office/powerpoint/2010/main" val="838778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11</a:t>
            </a:fld>
            <a:endParaRPr lang="zh-CN" altLang="en-US"/>
          </a:p>
        </p:txBody>
      </p:sp>
    </p:spTree>
    <p:extLst>
      <p:ext uri="{BB962C8B-B14F-4D97-AF65-F5344CB8AC3E}">
        <p14:creationId xmlns:p14="http://schemas.microsoft.com/office/powerpoint/2010/main" val="3237369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12</a:t>
            </a:fld>
            <a:endParaRPr lang="zh-CN" altLang="en-US"/>
          </a:p>
        </p:txBody>
      </p:sp>
    </p:spTree>
    <p:extLst>
      <p:ext uri="{BB962C8B-B14F-4D97-AF65-F5344CB8AC3E}">
        <p14:creationId xmlns:p14="http://schemas.microsoft.com/office/powerpoint/2010/main" val="1696488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13</a:t>
            </a:fld>
            <a:endParaRPr lang="zh-CN" altLang="en-US"/>
          </a:p>
        </p:txBody>
      </p:sp>
    </p:spTree>
    <p:extLst>
      <p:ext uri="{BB962C8B-B14F-4D97-AF65-F5344CB8AC3E}">
        <p14:creationId xmlns:p14="http://schemas.microsoft.com/office/powerpoint/2010/main" val="156698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14</a:t>
            </a:fld>
            <a:endParaRPr lang="zh-CN" altLang="en-US"/>
          </a:p>
        </p:txBody>
      </p:sp>
    </p:spTree>
    <p:extLst>
      <p:ext uri="{BB962C8B-B14F-4D97-AF65-F5344CB8AC3E}">
        <p14:creationId xmlns:p14="http://schemas.microsoft.com/office/powerpoint/2010/main" val="3577485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15</a:t>
            </a:fld>
            <a:endParaRPr lang="zh-CN" altLang="en-US"/>
          </a:p>
        </p:txBody>
      </p:sp>
    </p:spTree>
    <p:extLst>
      <p:ext uri="{BB962C8B-B14F-4D97-AF65-F5344CB8AC3E}">
        <p14:creationId xmlns:p14="http://schemas.microsoft.com/office/powerpoint/2010/main" val="3058713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16</a:t>
            </a:fld>
            <a:endParaRPr lang="zh-CN" altLang="en-US"/>
          </a:p>
        </p:txBody>
      </p:sp>
    </p:spTree>
    <p:extLst>
      <p:ext uri="{BB962C8B-B14F-4D97-AF65-F5344CB8AC3E}">
        <p14:creationId xmlns:p14="http://schemas.microsoft.com/office/powerpoint/2010/main" val="4234425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17</a:t>
            </a:fld>
            <a:endParaRPr lang="zh-CN" altLang="en-US"/>
          </a:p>
        </p:txBody>
      </p:sp>
    </p:spTree>
    <p:extLst>
      <p:ext uri="{BB962C8B-B14F-4D97-AF65-F5344CB8AC3E}">
        <p14:creationId xmlns:p14="http://schemas.microsoft.com/office/powerpoint/2010/main" val="1798590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18</a:t>
            </a:fld>
            <a:endParaRPr lang="zh-CN" altLang="en-US"/>
          </a:p>
        </p:txBody>
      </p:sp>
    </p:spTree>
    <p:extLst>
      <p:ext uri="{BB962C8B-B14F-4D97-AF65-F5344CB8AC3E}">
        <p14:creationId xmlns:p14="http://schemas.microsoft.com/office/powerpoint/2010/main" val="77288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19</a:t>
            </a:fld>
            <a:endParaRPr lang="zh-CN" altLang="en-US"/>
          </a:p>
        </p:txBody>
      </p:sp>
    </p:spTree>
    <p:extLst>
      <p:ext uri="{BB962C8B-B14F-4D97-AF65-F5344CB8AC3E}">
        <p14:creationId xmlns:p14="http://schemas.microsoft.com/office/powerpoint/2010/main" val="1534913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t>We design </a:t>
            </a:r>
            <a:r>
              <a:rPr lang="en-US" altLang="en-US">
                <a:solidFill>
                  <a:srgbClr val="FF0000"/>
                </a:solidFill>
              </a:rPr>
              <a:t>algorithm</a:t>
            </a:r>
            <a:r>
              <a:rPr lang="en-US" altLang="en-US"/>
              <a:t> to solve problems.</a:t>
            </a:r>
          </a:p>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20</a:t>
            </a:fld>
            <a:endParaRPr lang="zh-CN" altLang="en-US"/>
          </a:p>
        </p:txBody>
      </p:sp>
    </p:spTree>
    <p:extLst>
      <p:ext uri="{BB962C8B-B14F-4D97-AF65-F5344CB8AC3E}">
        <p14:creationId xmlns:p14="http://schemas.microsoft.com/office/powerpoint/2010/main" val="184381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3</a:t>
            </a:fld>
            <a:endParaRPr lang="zh-CN" altLang="en-US"/>
          </a:p>
        </p:txBody>
      </p:sp>
    </p:spTree>
    <p:extLst>
      <p:ext uri="{BB962C8B-B14F-4D97-AF65-F5344CB8AC3E}">
        <p14:creationId xmlns:p14="http://schemas.microsoft.com/office/powerpoint/2010/main" val="2429661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t>There are 2 issues concerning algorithms: correctness and efficiency.</a:t>
            </a:r>
          </a:p>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21</a:t>
            </a:fld>
            <a:endParaRPr lang="zh-CN" altLang="en-US"/>
          </a:p>
        </p:txBody>
      </p:sp>
    </p:spTree>
    <p:extLst>
      <p:ext uri="{BB962C8B-B14F-4D97-AF65-F5344CB8AC3E}">
        <p14:creationId xmlns:p14="http://schemas.microsoft.com/office/powerpoint/2010/main" val="404571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22</a:t>
            </a:fld>
            <a:endParaRPr lang="zh-CN" altLang="en-US"/>
          </a:p>
        </p:txBody>
      </p:sp>
    </p:spTree>
    <p:extLst>
      <p:ext uri="{BB962C8B-B14F-4D97-AF65-F5344CB8AC3E}">
        <p14:creationId xmlns:p14="http://schemas.microsoft.com/office/powerpoint/2010/main" val="3272676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23</a:t>
            </a:fld>
            <a:endParaRPr lang="zh-CN" altLang="en-US"/>
          </a:p>
        </p:txBody>
      </p:sp>
    </p:spTree>
    <p:extLst>
      <p:ext uri="{BB962C8B-B14F-4D97-AF65-F5344CB8AC3E}">
        <p14:creationId xmlns:p14="http://schemas.microsoft.com/office/powerpoint/2010/main" val="606272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worst-case running time of an algorithm is an upper bound on the running time for any input. Knowing it gives us a guarantee that the algorithm will never take any longer.</a:t>
            </a:r>
          </a:p>
          <a:p>
            <a:endParaRPr lang="en-US"/>
          </a:p>
          <a:p>
            <a:r>
              <a:rPr lang="en-US"/>
              <a:t>This certainly is an issue in some cases, but in general the worst-case analysis of an algorithm has been found to do a reasonable job of capturing its efﬁciency in practice.</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24</a:t>
            </a:fld>
            <a:endParaRPr lang="zh-CN" altLang="en-US"/>
          </a:p>
        </p:txBody>
      </p:sp>
    </p:spTree>
    <p:extLst>
      <p:ext uri="{BB962C8B-B14F-4D97-AF65-F5344CB8AC3E}">
        <p14:creationId xmlns:p14="http://schemas.microsoft.com/office/powerpoint/2010/main" val="3604596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worst-case running time of an algorithm is an upper bound on the running time for any input. Knowing it gives us a guarantee that the algorithm will never take any longer.</a:t>
            </a:r>
          </a:p>
          <a:p>
            <a:endParaRPr lang="en-US"/>
          </a:p>
          <a:p>
            <a:r>
              <a:rPr lang="en-US"/>
              <a:t>This certainly is an issue in some cases, but in general the worst-case analysis of an algorithm has been found to do a reasonable job of capturing its efﬁciency in practice.</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25</a:t>
            </a:fld>
            <a:endParaRPr lang="zh-CN" altLang="en-US"/>
          </a:p>
        </p:txBody>
      </p:sp>
    </p:spTree>
    <p:extLst>
      <p:ext uri="{BB962C8B-B14F-4D97-AF65-F5344CB8AC3E}">
        <p14:creationId xmlns:p14="http://schemas.microsoft.com/office/powerpoint/2010/main" val="4293252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26</a:t>
            </a:fld>
            <a:endParaRPr lang="zh-CN" altLang="en-US"/>
          </a:p>
        </p:txBody>
      </p:sp>
    </p:spTree>
    <p:extLst>
      <p:ext uri="{BB962C8B-B14F-4D97-AF65-F5344CB8AC3E}">
        <p14:creationId xmlns:p14="http://schemas.microsoft.com/office/powerpoint/2010/main" val="1599632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a:latin typeface="Comic Sans MS" panose="030F0702030302020204" pitchFamily="66" charset="0"/>
              </a:rPr>
              <a:t>There maybe some algorithm performs well on most instances and just has a few pathological inputs on which it is very slow.</a:t>
            </a:r>
          </a:p>
          <a:p>
            <a:r>
              <a:rPr lang="en-US" altLang="zh-CN" sz="1200" b="0">
                <a:latin typeface="Comic Sans MS" panose="030F0702030302020204" pitchFamily="66" charset="0"/>
              </a:rPr>
              <a:t>Average-case analysis—the obvious appealing alternative, in which one studies the performance of an algorithm averaged over “random” instances—can sometimes provide considerable insight, but very often it can also encounter some issues.</a:t>
            </a:r>
          </a:p>
          <a:p>
            <a:endParaRPr lang="en-US" b="0"/>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27</a:t>
            </a:fld>
            <a:endParaRPr lang="zh-CN" altLang="en-US"/>
          </a:p>
        </p:txBody>
      </p:sp>
    </p:spTree>
    <p:extLst>
      <p:ext uri="{BB962C8B-B14F-4D97-AF65-F5344CB8AC3E}">
        <p14:creationId xmlns:p14="http://schemas.microsoft.com/office/powerpoint/2010/main" val="913582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28</a:t>
            </a:fld>
            <a:endParaRPr lang="zh-CN" altLang="en-US"/>
          </a:p>
        </p:txBody>
      </p:sp>
    </p:spTree>
    <p:extLst>
      <p:ext uri="{BB962C8B-B14F-4D97-AF65-F5344CB8AC3E}">
        <p14:creationId xmlns:p14="http://schemas.microsoft.com/office/powerpoint/2010/main" val="1898903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29</a:t>
            </a:fld>
            <a:endParaRPr lang="zh-CN" altLang="en-US"/>
          </a:p>
        </p:txBody>
      </p:sp>
    </p:spTree>
    <p:extLst>
      <p:ext uri="{BB962C8B-B14F-4D97-AF65-F5344CB8AC3E}">
        <p14:creationId xmlns:p14="http://schemas.microsoft.com/office/powerpoint/2010/main" val="2008584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30</a:t>
            </a:fld>
            <a:endParaRPr lang="zh-CN" altLang="en-US"/>
          </a:p>
        </p:txBody>
      </p:sp>
    </p:spTree>
    <p:extLst>
      <p:ext uri="{BB962C8B-B14F-4D97-AF65-F5344CB8AC3E}">
        <p14:creationId xmlns:p14="http://schemas.microsoft.com/office/powerpoint/2010/main" val="3028832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4</a:t>
            </a:fld>
            <a:endParaRPr lang="zh-CN" altLang="en-US"/>
          </a:p>
        </p:txBody>
      </p:sp>
    </p:spTree>
    <p:extLst>
      <p:ext uri="{BB962C8B-B14F-4D97-AF65-F5344CB8AC3E}">
        <p14:creationId xmlns:p14="http://schemas.microsoft.com/office/powerpoint/2010/main" val="441402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"Order of magnitude" is a term used to describe the scale or size of a quantity in powers of ten. For example, when comparing two numbers, if one is about 10 times larger than the other, we say they differ by one order of magnitude. If one number is 100 times larger, they differ by two orders of magnitude, and so on.</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32</a:t>
            </a:fld>
            <a:endParaRPr lang="zh-CN" altLang="en-US"/>
          </a:p>
        </p:txBody>
      </p:sp>
    </p:spTree>
    <p:extLst>
      <p:ext uri="{BB962C8B-B14F-4D97-AF65-F5344CB8AC3E}">
        <p14:creationId xmlns:p14="http://schemas.microsoft.com/office/powerpoint/2010/main" val="3627463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latin typeface="Comic Sans MS" panose="030F0702030302020204" pitchFamily="66" charset="0"/>
                  </a:rPr>
                  <a:t>We use </a:t>
                </a:r>
                <a14:m>
                  <m:oMath xmlns:m="http://schemas.openxmlformats.org/officeDocument/2006/math">
                    <m:r>
                      <a:rPr lang="en-US" altLang="zh-CN" sz="1200" b="0" i="1" smtClean="0">
                        <a:solidFill>
                          <a:schemeClr val="tx1"/>
                        </a:solidFill>
                        <a:latin typeface="Cambria Math" panose="02040503050406030204" pitchFamily="18" charset="0"/>
                      </a:rPr>
                      <m:t>𝑂</m:t>
                    </m:r>
                  </m:oMath>
                </a14:m>
                <a:r>
                  <a:rPr lang="en-US" altLang="zh-CN" sz="1200">
                    <a:solidFill>
                      <a:schemeClr val="tx1"/>
                    </a:solidFill>
                    <a:latin typeface="Comic Sans MS" panose="030F0702030302020204" pitchFamily="66" charset="0"/>
                  </a:rPr>
                  <a:t>-notation to give an </a:t>
                </a:r>
                <a:r>
                  <a:rPr lang="en-US" altLang="zh-CN" sz="1200" b="1">
                    <a:solidFill>
                      <a:schemeClr val="tx1"/>
                    </a:solidFill>
                    <a:latin typeface="Comic Sans MS" panose="030F0702030302020204" pitchFamily="66" charset="0"/>
                  </a:rPr>
                  <a:t>upper bound </a:t>
                </a:r>
                <a:r>
                  <a:rPr lang="en-US" altLang="zh-CN" sz="1200">
                    <a:solidFill>
                      <a:schemeClr val="tx1"/>
                    </a:solidFill>
                    <a:latin typeface="Comic Sans MS" panose="030F0702030302020204" pitchFamily="66" charset="0"/>
                  </a:rPr>
                  <a:t>on a function, to within a constant factor.</a:t>
                </a:r>
              </a:p>
              <a:p>
                <a:endParaRPr lang="en-US"/>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latin typeface="Comic Sans MS" panose="030F0702030302020204" pitchFamily="66" charset="0"/>
                  </a:rPr>
                  <a:t>We use </a:t>
                </a:r>
                <a:r>
                  <a:rPr lang="en-US" altLang="zh-CN" sz="1200" b="0" i="0">
                    <a:solidFill>
                      <a:schemeClr val="tx1"/>
                    </a:solidFill>
                    <a:latin typeface="Cambria Math" panose="02040503050406030204" pitchFamily="18" charset="0"/>
                  </a:rPr>
                  <a:t>𝑂</a:t>
                </a:r>
                <a:r>
                  <a:rPr lang="en-US" altLang="zh-CN" sz="1200">
                    <a:solidFill>
                      <a:schemeClr val="tx1"/>
                    </a:solidFill>
                    <a:latin typeface="Comic Sans MS" panose="030F0702030302020204" pitchFamily="66" charset="0"/>
                  </a:rPr>
                  <a:t>-notation to give an </a:t>
                </a:r>
                <a:r>
                  <a:rPr lang="en-US" altLang="zh-CN" sz="1200" b="1">
                    <a:solidFill>
                      <a:schemeClr val="tx1"/>
                    </a:solidFill>
                    <a:latin typeface="Comic Sans MS" panose="030F0702030302020204" pitchFamily="66" charset="0"/>
                  </a:rPr>
                  <a:t>upper bound </a:t>
                </a:r>
                <a:r>
                  <a:rPr lang="en-US" altLang="zh-CN" sz="1200">
                    <a:solidFill>
                      <a:schemeClr val="tx1"/>
                    </a:solidFill>
                    <a:latin typeface="Comic Sans MS" panose="030F0702030302020204" pitchFamily="66" charset="0"/>
                  </a:rPr>
                  <a:t>on a function, to within a constant factor.</a:t>
                </a:r>
              </a:p>
              <a:p>
                <a:endParaRPr lang="en-US"/>
              </a:p>
            </p:txBody>
          </p:sp>
        </mc:Fallback>
      </mc:AlternateContent>
      <p:sp>
        <p:nvSpPr>
          <p:cNvPr id="4" name="Slide Number Placeholder 3"/>
          <p:cNvSpPr>
            <a:spLocks noGrp="1"/>
          </p:cNvSpPr>
          <p:nvPr>
            <p:ph type="sldNum" sz="quarter" idx="5"/>
          </p:nvPr>
        </p:nvSpPr>
        <p:spPr/>
        <p:txBody>
          <a:bodyPr/>
          <a:lstStyle/>
          <a:p>
            <a:fld id="{6469F5CA-B5F0-49C3-8FA6-3B718672B423}" type="slidenum">
              <a:rPr lang="zh-CN" altLang="en-US" smtClean="0"/>
              <a:t>33</a:t>
            </a:fld>
            <a:endParaRPr lang="zh-CN" altLang="en-US"/>
          </a:p>
        </p:txBody>
      </p:sp>
    </p:spTree>
    <p:extLst>
      <p:ext uri="{BB962C8B-B14F-4D97-AF65-F5344CB8AC3E}">
        <p14:creationId xmlns:p14="http://schemas.microsoft.com/office/powerpoint/2010/main" val="1850048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34</a:t>
            </a:fld>
            <a:endParaRPr lang="zh-CN" altLang="en-US"/>
          </a:p>
        </p:txBody>
      </p:sp>
    </p:spTree>
    <p:extLst>
      <p:ext uri="{BB962C8B-B14F-4D97-AF65-F5344CB8AC3E}">
        <p14:creationId xmlns:p14="http://schemas.microsoft.com/office/powerpoint/2010/main" val="2078021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35</a:t>
            </a:fld>
            <a:endParaRPr lang="zh-CN" altLang="en-US"/>
          </a:p>
        </p:txBody>
      </p:sp>
    </p:spTree>
    <p:extLst>
      <p:ext uri="{BB962C8B-B14F-4D97-AF65-F5344CB8AC3E}">
        <p14:creationId xmlns:p14="http://schemas.microsoft.com/office/powerpoint/2010/main" val="1143728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latin typeface="Comic Sans MS" panose="030F0702030302020204" pitchFamily="66" charset="0"/>
                  </a:rPr>
                  <a:t>We use </a:t>
                </a:r>
                <a14:m>
                  <m:oMath xmlns:m="http://schemas.openxmlformats.org/officeDocument/2006/math">
                    <m:r>
                      <a:rPr lang="en-US" altLang="en-US" sz="1200" b="1" i="1" smtClean="0">
                        <a:solidFill>
                          <a:schemeClr val="tx1"/>
                        </a:solidFill>
                        <a:latin typeface="Cambria Math" panose="02040503050406030204" pitchFamily="18" charset="0"/>
                      </a:rPr>
                      <m:t>𝛀</m:t>
                    </m:r>
                  </m:oMath>
                </a14:m>
                <a:r>
                  <a:rPr lang="en-US" altLang="zh-CN" sz="1200">
                    <a:solidFill>
                      <a:schemeClr val="tx1"/>
                    </a:solidFill>
                    <a:latin typeface="Comic Sans MS" panose="030F0702030302020204" pitchFamily="66" charset="0"/>
                  </a:rPr>
                  <a:t>-notation to give a </a:t>
                </a:r>
                <a:r>
                  <a:rPr lang="en-US" altLang="zh-CN" sz="1200" b="1">
                    <a:solidFill>
                      <a:schemeClr val="tx1"/>
                    </a:solidFill>
                    <a:latin typeface="Comic Sans MS" panose="030F0702030302020204" pitchFamily="66" charset="0"/>
                  </a:rPr>
                  <a:t>lower bound </a:t>
                </a:r>
                <a:r>
                  <a:rPr lang="en-US" altLang="zh-CN" sz="1200">
                    <a:solidFill>
                      <a:schemeClr val="tx1"/>
                    </a:solidFill>
                    <a:latin typeface="Comic Sans MS" panose="030F0702030302020204" pitchFamily="66" charset="0"/>
                  </a:rPr>
                  <a:t>on a function, to within a constant factor.</a:t>
                </a:r>
              </a:p>
              <a:p>
                <a:endParaRPr lang="en-US"/>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latin typeface="Comic Sans MS" panose="030F0702030302020204" pitchFamily="66" charset="0"/>
                  </a:rPr>
                  <a:t>We use </a:t>
                </a:r>
                <a:r>
                  <a:rPr lang="en-US" altLang="en-US" sz="1200" b="1" i="0">
                    <a:solidFill>
                      <a:schemeClr val="tx1"/>
                    </a:solidFill>
                    <a:latin typeface="Cambria Math" panose="02040503050406030204" pitchFamily="18" charset="0"/>
                  </a:rPr>
                  <a:t>𝛀</a:t>
                </a:r>
                <a:r>
                  <a:rPr lang="en-US" altLang="zh-CN" sz="1200">
                    <a:solidFill>
                      <a:schemeClr val="tx1"/>
                    </a:solidFill>
                    <a:latin typeface="Comic Sans MS" panose="030F0702030302020204" pitchFamily="66" charset="0"/>
                  </a:rPr>
                  <a:t>-notation to give a </a:t>
                </a:r>
                <a:r>
                  <a:rPr lang="en-US" altLang="zh-CN" sz="1200" b="1">
                    <a:solidFill>
                      <a:schemeClr val="tx1"/>
                    </a:solidFill>
                    <a:latin typeface="Comic Sans MS" panose="030F0702030302020204" pitchFamily="66" charset="0"/>
                  </a:rPr>
                  <a:t>lower bound </a:t>
                </a:r>
                <a:r>
                  <a:rPr lang="en-US" altLang="zh-CN" sz="1200">
                    <a:solidFill>
                      <a:schemeClr val="tx1"/>
                    </a:solidFill>
                    <a:latin typeface="Comic Sans MS" panose="030F0702030302020204" pitchFamily="66" charset="0"/>
                  </a:rPr>
                  <a:t>on a function, to within a constant factor.</a:t>
                </a:r>
              </a:p>
              <a:p>
                <a:endParaRPr lang="en-US"/>
              </a:p>
            </p:txBody>
          </p:sp>
        </mc:Fallback>
      </mc:AlternateContent>
      <p:sp>
        <p:nvSpPr>
          <p:cNvPr id="4" name="Slide Number Placeholder 3"/>
          <p:cNvSpPr>
            <a:spLocks noGrp="1"/>
          </p:cNvSpPr>
          <p:nvPr>
            <p:ph type="sldNum" sz="quarter" idx="5"/>
          </p:nvPr>
        </p:nvSpPr>
        <p:spPr/>
        <p:txBody>
          <a:bodyPr/>
          <a:lstStyle/>
          <a:p>
            <a:fld id="{6469F5CA-B5F0-49C3-8FA6-3B718672B423}" type="slidenum">
              <a:rPr lang="zh-CN" altLang="en-US" smtClean="0"/>
              <a:t>36</a:t>
            </a:fld>
            <a:endParaRPr lang="zh-CN" altLang="en-US"/>
          </a:p>
        </p:txBody>
      </p:sp>
    </p:spTree>
    <p:extLst>
      <p:ext uri="{BB962C8B-B14F-4D97-AF65-F5344CB8AC3E}">
        <p14:creationId xmlns:p14="http://schemas.microsoft.com/office/powerpoint/2010/main" val="1856248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there exist positive constants c1 and c 2 such that it can be “sandwiched” between c 1 g(n) and c 2 g(n), for sufﬁciently large n.</a:t>
            </a:r>
          </a:p>
          <a:p>
            <a:r>
              <a:rPr lang="en-US"/>
              <a:t>g(n) is an asymptotically tight bound for f (n).</a:t>
            </a:r>
          </a:p>
          <a:p>
            <a:r>
              <a:rPr lang="en-US"/>
              <a:t>In practice, rather than using Theorem 3.1 to obtain asymptotic upper and lower bounds from asymptotically tight bounds, we usually use it to prove asymptotically tight bounds from asymptotic upper and lower bounds.</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37</a:t>
            </a:fld>
            <a:endParaRPr lang="zh-CN" altLang="en-US"/>
          </a:p>
        </p:txBody>
      </p:sp>
    </p:spTree>
    <p:extLst>
      <p:ext uri="{BB962C8B-B14F-4D97-AF65-F5344CB8AC3E}">
        <p14:creationId xmlns:p14="http://schemas.microsoft.com/office/powerpoint/2010/main" val="66741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there exist positive constants c1 and c 2 such that it can be “sandwiched” between c 1 g(n) and c 2 g(n), for sufﬁciently large n.</a:t>
            </a:r>
          </a:p>
          <a:p>
            <a:r>
              <a:rPr lang="en-US"/>
              <a:t>g(n) is an asymptotically tight bound for f (n).</a:t>
            </a:r>
          </a:p>
          <a:p>
            <a:endParaRPr lang="en-US"/>
          </a:p>
          <a:p>
            <a:r>
              <a:rPr lang="en-US"/>
              <a:t>The right-hand inequality can be made to hold for any value of n ≥ 1 by choosing c 2 ≥ 1/2. Likewise, the left-hand inequality can be made to hold for any value of n ≥ 7 by choosing c 1≤ 1/14.</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38</a:t>
            </a:fld>
            <a:endParaRPr lang="zh-CN" altLang="en-US"/>
          </a:p>
        </p:txBody>
      </p:sp>
    </p:spTree>
    <p:extLst>
      <p:ext uri="{BB962C8B-B14F-4D97-AF65-F5344CB8AC3E}">
        <p14:creationId xmlns:p14="http://schemas.microsoft.com/office/powerpoint/2010/main" val="3507939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39</a:t>
            </a:fld>
            <a:endParaRPr lang="zh-CN" altLang="en-US"/>
          </a:p>
        </p:txBody>
      </p:sp>
    </p:spTree>
    <p:extLst>
      <p:ext uri="{BB962C8B-B14F-4D97-AF65-F5344CB8AC3E}">
        <p14:creationId xmlns:p14="http://schemas.microsoft.com/office/powerpoint/2010/main" val="4123020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40</a:t>
            </a:fld>
            <a:endParaRPr lang="zh-CN" altLang="en-US"/>
          </a:p>
        </p:txBody>
      </p:sp>
    </p:spTree>
    <p:extLst>
      <p:ext uri="{BB962C8B-B14F-4D97-AF65-F5344CB8AC3E}">
        <p14:creationId xmlns:p14="http://schemas.microsoft.com/office/powerpoint/2010/main" val="2385692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41</a:t>
            </a:fld>
            <a:endParaRPr lang="zh-CN" altLang="en-US"/>
          </a:p>
        </p:txBody>
      </p:sp>
    </p:spTree>
    <p:extLst>
      <p:ext uri="{BB962C8B-B14F-4D97-AF65-F5344CB8AC3E}">
        <p14:creationId xmlns:p14="http://schemas.microsoft.com/office/powerpoint/2010/main" val="965656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5</a:t>
            </a:fld>
            <a:endParaRPr lang="zh-CN" altLang="en-US"/>
          </a:p>
        </p:txBody>
      </p:sp>
    </p:spTree>
    <p:extLst>
      <p:ext uri="{BB962C8B-B14F-4D97-AF65-F5344CB8AC3E}">
        <p14:creationId xmlns:p14="http://schemas.microsoft.com/office/powerpoint/2010/main" val="2296128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deﬁnitions of O-notation and o-notation are similar. The main difference is that in f (n) = O(g(n)), the bound 0 ≤ f (n) ≤ cg(n) holds for some constant c &gt; 0, but in f (n) = o(g(n)), the bound 0 ≤ f (n) &lt; cg(n) holds for all constants c &gt; 0.</a:t>
            </a:r>
          </a:p>
          <a:p>
            <a:endParaRPr lang="en-US"/>
          </a:p>
          <a:p>
            <a:r>
              <a:rPr lang="en-US"/>
              <a:t>in the o-notation, the function f (n) becomes insigniﬁcant relative to g(n) as n approaches inﬁnity; that is,</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42</a:t>
            </a:fld>
            <a:endParaRPr lang="zh-CN" altLang="en-US"/>
          </a:p>
        </p:txBody>
      </p:sp>
    </p:spTree>
    <p:extLst>
      <p:ext uri="{BB962C8B-B14F-4D97-AF65-F5344CB8AC3E}">
        <p14:creationId xmlns:p14="http://schemas.microsoft.com/office/powerpoint/2010/main" val="2816315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ea typeface="Cambria Math" panose="02040503050406030204" pitchFamily="18" charset="0"/>
              </a:rPr>
              <a:t>This is an example of divide-and-conquer.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ea typeface="Cambria Math" panose="02040503050406030204" pitchFamily="18" charset="0"/>
              </a:rPr>
              <a:t>Divide the problem into a number of subproblems.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ea typeface="Cambria Math" panose="02040503050406030204" pitchFamily="18" charset="0"/>
              </a:rPr>
              <a:t>Conquer the subproblems by solving them recursively. If the subproblem sizes are small enough, however, just solve the subproblems in a straightforward manner.</a:t>
            </a:r>
            <a:endParaRPr lang="en-US"/>
          </a:p>
          <a:p>
            <a:r>
              <a:rPr lang="en-US"/>
              <a:t>Combine the solutions to the subproblems into the solution for the original problem.</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43</a:t>
            </a:fld>
            <a:endParaRPr lang="zh-CN" altLang="en-US"/>
          </a:p>
        </p:txBody>
      </p:sp>
    </p:spTree>
    <p:extLst>
      <p:ext uri="{BB962C8B-B14F-4D97-AF65-F5344CB8AC3E}">
        <p14:creationId xmlns:p14="http://schemas.microsoft.com/office/powerpoint/2010/main" val="1692661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key operation of the merge sort algorithm is the merging of two sorted sequences in the “combine” step.</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44</a:t>
            </a:fld>
            <a:endParaRPr lang="zh-CN" altLang="en-US"/>
          </a:p>
        </p:txBody>
      </p:sp>
    </p:spTree>
    <p:extLst>
      <p:ext uri="{BB962C8B-B14F-4D97-AF65-F5344CB8AC3E}">
        <p14:creationId xmlns:p14="http://schemas.microsoft.com/office/powerpoint/2010/main" val="829966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45</a:t>
            </a:fld>
            <a:endParaRPr lang="zh-CN" altLang="en-US"/>
          </a:p>
        </p:txBody>
      </p:sp>
    </p:spTree>
    <p:extLst>
      <p:ext uri="{BB962C8B-B14F-4D97-AF65-F5344CB8AC3E}">
        <p14:creationId xmlns:p14="http://schemas.microsoft.com/office/powerpoint/2010/main" val="97339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recurrence is an equation that describes a function in terms of its value on smaller inputs.</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46</a:t>
            </a:fld>
            <a:endParaRPr lang="zh-CN" altLang="en-US"/>
          </a:p>
        </p:txBody>
      </p:sp>
    </p:spTree>
    <p:extLst>
      <p:ext uri="{BB962C8B-B14F-4D97-AF65-F5344CB8AC3E}">
        <p14:creationId xmlns:p14="http://schemas.microsoft.com/office/powerpoint/2010/main" val="2256403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47</a:t>
            </a:fld>
            <a:endParaRPr lang="zh-CN" altLang="en-US"/>
          </a:p>
        </p:txBody>
      </p:sp>
    </p:spTree>
    <p:extLst>
      <p:ext uri="{BB962C8B-B14F-4D97-AF65-F5344CB8AC3E}">
        <p14:creationId xmlns:p14="http://schemas.microsoft.com/office/powerpoint/2010/main" val="1177764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48</a:t>
            </a:fld>
            <a:endParaRPr lang="zh-CN" altLang="en-US"/>
          </a:p>
        </p:txBody>
      </p:sp>
    </p:spTree>
    <p:extLst>
      <p:ext uri="{BB962C8B-B14F-4D97-AF65-F5344CB8AC3E}">
        <p14:creationId xmlns:p14="http://schemas.microsoft.com/office/powerpoint/2010/main" val="1872383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try a larger guess, say T (n) = O(n 2 ), which can be made to work, but in fact, our guess that the solution is T(n) = O(n) is correct. In order to show this, however, we must make a stronger inductive hypothesis.</a:t>
            </a:r>
          </a:p>
          <a:p>
            <a:r>
              <a:rPr lang="en-US"/>
              <a:t>Intuitively, our guess is nearly right: we’re only off by the constant 1, a lower-order term. Nevertheless, mathematical induction doesn’t work unless we prove the exact form of the inductive hypothesis. We overcome our difﬁculty by subtracting a lower-order term from our previous guess.</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49</a:t>
            </a:fld>
            <a:endParaRPr lang="zh-CN" altLang="en-US"/>
          </a:p>
        </p:txBody>
      </p:sp>
    </p:spTree>
    <p:extLst>
      <p:ext uri="{BB962C8B-B14F-4D97-AF65-F5344CB8AC3E}">
        <p14:creationId xmlns:p14="http://schemas.microsoft.com/office/powerpoint/2010/main" val="387468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before, the constant c must be chosen large enough to handle the boundary conditions.</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50</a:t>
            </a:fld>
            <a:endParaRPr lang="zh-CN" altLang="en-US"/>
          </a:p>
        </p:txBody>
      </p:sp>
    </p:spTree>
    <p:extLst>
      <p:ext uri="{BB962C8B-B14F-4D97-AF65-F5344CB8AC3E}">
        <p14:creationId xmlns:p14="http://schemas.microsoft.com/office/powerpoint/2010/main" val="3877651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before, the constant c must be chosen large enough to handle the boundary conditions.</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51</a:t>
            </a:fld>
            <a:endParaRPr lang="zh-CN" altLang="en-US"/>
          </a:p>
        </p:txBody>
      </p:sp>
    </p:spTree>
    <p:extLst>
      <p:ext uri="{BB962C8B-B14F-4D97-AF65-F5344CB8AC3E}">
        <p14:creationId xmlns:p14="http://schemas.microsoft.com/office/powerpoint/2010/main" val="356275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6</a:t>
            </a:fld>
            <a:endParaRPr lang="zh-CN" altLang="en-US"/>
          </a:p>
        </p:txBody>
      </p:sp>
    </p:spTree>
    <p:extLst>
      <p:ext uri="{BB962C8B-B14F-4D97-AF65-F5344CB8AC3E}">
        <p14:creationId xmlns:p14="http://schemas.microsoft.com/office/powerpoint/2010/main" val="3899389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ea typeface="Cambria Math" panose="02040503050406030204" pitchFamily="18" charset="0"/>
              </a:rPr>
              <a:t>Sometimes, a little algebraic manipulation can make an unknown recurrence similar to one you have seen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which looks difﬁcult. We can simplify this recurrence, though, with a change of variables.</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52</a:t>
            </a:fld>
            <a:endParaRPr lang="zh-CN" altLang="en-US"/>
          </a:p>
        </p:txBody>
      </p:sp>
    </p:spTree>
    <p:extLst>
      <p:ext uri="{BB962C8B-B14F-4D97-AF65-F5344CB8AC3E}">
        <p14:creationId xmlns:p14="http://schemas.microsoft.com/office/powerpoint/2010/main" val="2928390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ea typeface="Cambria Math" panose="02040503050406030204" pitchFamily="18" charset="0"/>
              </a:rPr>
              <a:t>This is an example of divide-and-conquer.</a:t>
            </a:r>
          </a:p>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53</a:t>
            </a:fld>
            <a:endParaRPr lang="zh-CN" altLang="en-US"/>
          </a:p>
        </p:txBody>
      </p:sp>
    </p:spTree>
    <p:extLst>
      <p:ext uri="{BB962C8B-B14F-4D97-AF65-F5344CB8AC3E}">
        <p14:creationId xmlns:p14="http://schemas.microsoft.com/office/powerpoint/2010/main" val="252947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54</a:t>
            </a:fld>
            <a:endParaRPr lang="zh-CN" altLang="en-US"/>
          </a:p>
        </p:txBody>
      </p:sp>
    </p:spTree>
    <p:extLst>
      <p:ext uri="{BB962C8B-B14F-4D97-AF65-F5344CB8AC3E}">
        <p14:creationId xmlns:p14="http://schemas.microsoft.com/office/powerpoint/2010/main" val="1393592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55</a:t>
            </a:fld>
            <a:endParaRPr lang="zh-CN" altLang="en-US"/>
          </a:p>
        </p:txBody>
      </p:sp>
    </p:spTree>
    <p:extLst>
      <p:ext uri="{BB962C8B-B14F-4D97-AF65-F5344CB8AC3E}">
        <p14:creationId xmlns:p14="http://schemas.microsoft.com/office/powerpoint/2010/main" val="480887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56</a:t>
            </a:fld>
            <a:endParaRPr lang="zh-CN" altLang="en-US"/>
          </a:p>
        </p:txBody>
      </p:sp>
    </p:spTree>
    <p:extLst>
      <p:ext uri="{BB962C8B-B14F-4D97-AF65-F5344CB8AC3E}">
        <p14:creationId xmlns:p14="http://schemas.microsoft.com/office/powerpoint/2010/main" val="1309022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57</a:t>
            </a:fld>
            <a:endParaRPr lang="zh-CN" altLang="en-US"/>
          </a:p>
        </p:txBody>
      </p:sp>
    </p:spTree>
    <p:extLst>
      <p:ext uri="{BB962C8B-B14F-4D97-AF65-F5344CB8AC3E}">
        <p14:creationId xmlns:p14="http://schemas.microsoft.com/office/powerpoint/2010/main" val="35259826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58</a:t>
            </a:fld>
            <a:endParaRPr lang="zh-CN" altLang="en-US"/>
          </a:p>
        </p:txBody>
      </p:sp>
    </p:spTree>
    <p:extLst>
      <p:ext uri="{BB962C8B-B14F-4D97-AF65-F5344CB8AC3E}">
        <p14:creationId xmlns:p14="http://schemas.microsoft.com/office/powerpoint/2010/main" val="35508445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59</a:t>
            </a:fld>
            <a:endParaRPr lang="zh-CN" altLang="en-US"/>
          </a:p>
        </p:txBody>
      </p:sp>
    </p:spTree>
    <p:extLst>
      <p:ext uri="{BB962C8B-B14F-4D97-AF65-F5344CB8AC3E}">
        <p14:creationId xmlns:p14="http://schemas.microsoft.com/office/powerpoint/2010/main" val="2862827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60</a:t>
            </a:fld>
            <a:endParaRPr lang="zh-CN" altLang="en-US"/>
          </a:p>
        </p:txBody>
      </p:sp>
    </p:spTree>
    <p:extLst>
      <p:ext uri="{BB962C8B-B14F-4D97-AF65-F5344CB8AC3E}">
        <p14:creationId xmlns:p14="http://schemas.microsoft.com/office/powerpoint/2010/main" val="10564235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61</a:t>
            </a:fld>
            <a:endParaRPr lang="zh-CN" altLang="en-US"/>
          </a:p>
        </p:txBody>
      </p:sp>
    </p:spTree>
    <p:extLst>
      <p:ext uri="{BB962C8B-B14F-4D97-AF65-F5344CB8AC3E}">
        <p14:creationId xmlns:p14="http://schemas.microsoft.com/office/powerpoint/2010/main" val="3445481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7</a:t>
            </a:fld>
            <a:endParaRPr lang="zh-CN" altLang="en-US"/>
          </a:p>
        </p:txBody>
      </p:sp>
    </p:spTree>
    <p:extLst>
      <p:ext uri="{BB962C8B-B14F-4D97-AF65-F5344CB8AC3E}">
        <p14:creationId xmlns:p14="http://schemas.microsoft.com/office/powerpoint/2010/main" val="33381123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62</a:t>
            </a:fld>
            <a:endParaRPr lang="zh-CN" altLang="en-US"/>
          </a:p>
        </p:txBody>
      </p:sp>
    </p:spTree>
    <p:extLst>
      <p:ext uri="{BB962C8B-B14F-4D97-AF65-F5344CB8AC3E}">
        <p14:creationId xmlns:p14="http://schemas.microsoft.com/office/powerpoint/2010/main" val="3939436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63</a:t>
            </a:fld>
            <a:endParaRPr lang="zh-CN" altLang="en-US"/>
          </a:p>
        </p:txBody>
      </p:sp>
    </p:spTree>
    <p:extLst>
      <p:ext uri="{BB962C8B-B14F-4D97-AF65-F5344CB8AC3E}">
        <p14:creationId xmlns:p14="http://schemas.microsoft.com/office/powerpoint/2010/main" val="40137516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might seem that case 3 should apply, since f (n) = n </a:t>
            </a:r>
            <a:r>
              <a:rPr lang="en-US" err="1"/>
              <a:t>lg</a:t>
            </a:r>
            <a:r>
              <a:rPr lang="en-US"/>
              <a:t> n is asymptotically larger than n log b a = n. The problem is that it is not </a:t>
            </a:r>
            <a:r>
              <a:rPr lang="en-US" err="1"/>
              <a:t>polynomially</a:t>
            </a:r>
            <a:r>
              <a:rPr lang="en-US"/>
              <a:t> larger. The ratio f (n)/n log b a = (n </a:t>
            </a:r>
            <a:r>
              <a:rPr lang="en-US" err="1"/>
              <a:t>lg</a:t>
            </a:r>
            <a:r>
              <a:rPr lang="en-US"/>
              <a:t> n)/n = </a:t>
            </a:r>
            <a:r>
              <a:rPr lang="en-US" err="1"/>
              <a:t>lg</a:t>
            </a:r>
            <a:r>
              <a:rPr lang="en-US"/>
              <a:t> n is asymptotically less than n  for any positive constant . Consequently, the recurrence falls into the gap between case 2 and case 3.</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64</a:t>
            </a:fld>
            <a:endParaRPr lang="zh-CN" altLang="en-US"/>
          </a:p>
        </p:txBody>
      </p:sp>
    </p:spTree>
    <p:extLst>
      <p:ext uri="{BB962C8B-B14F-4D97-AF65-F5344CB8AC3E}">
        <p14:creationId xmlns:p14="http://schemas.microsoft.com/office/powerpoint/2010/main" val="18370107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might seem that case 3 should apply, since f (n) = n </a:t>
            </a:r>
            <a:r>
              <a:rPr lang="en-US" err="1"/>
              <a:t>lg</a:t>
            </a:r>
            <a:r>
              <a:rPr lang="en-US"/>
              <a:t> n is asymptotically larger than n log b a = n. The problem is that it is not </a:t>
            </a:r>
            <a:r>
              <a:rPr lang="en-US" err="1"/>
              <a:t>polynomially</a:t>
            </a:r>
            <a:r>
              <a:rPr lang="en-US"/>
              <a:t> larger. The ratio f (n)/n log b a = (n </a:t>
            </a:r>
            <a:r>
              <a:rPr lang="en-US" err="1"/>
              <a:t>lg</a:t>
            </a:r>
            <a:r>
              <a:rPr lang="en-US"/>
              <a:t> n)/n = </a:t>
            </a:r>
            <a:r>
              <a:rPr lang="en-US" err="1"/>
              <a:t>lg</a:t>
            </a:r>
            <a:r>
              <a:rPr lang="en-US"/>
              <a:t> n is asymptotically less than n  for any positive constant . Consequently, the recurrence falls into the gap between case 2 and case 3.</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65</a:t>
            </a:fld>
            <a:endParaRPr lang="zh-CN" altLang="en-US"/>
          </a:p>
        </p:txBody>
      </p:sp>
    </p:spTree>
    <p:extLst>
      <p:ext uri="{BB962C8B-B14F-4D97-AF65-F5344CB8AC3E}">
        <p14:creationId xmlns:p14="http://schemas.microsoft.com/office/powerpoint/2010/main" val="724832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might seem that case 3 should apply, since f (n) = n </a:t>
            </a:r>
            <a:r>
              <a:rPr lang="en-US" err="1"/>
              <a:t>lg</a:t>
            </a:r>
            <a:r>
              <a:rPr lang="en-US"/>
              <a:t> n is asymptotically larger than n log b a = n. The problem is that it is not </a:t>
            </a:r>
            <a:r>
              <a:rPr lang="en-US" err="1"/>
              <a:t>polynomially</a:t>
            </a:r>
            <a:r>
              <a:rPr lang="en-US"/>
              <a:t> larger. The ratio f (n)/n log b a = (n </a:t>
            </a:r>
            <a:r>
              <a:rPr lang="en-US" err="1"/>
              <a:t>lg</a:t>
            </a:r>
            <a:r>
              <a:rPr lang="en-US"/>
              <a:t> n)/n = </a:t>
            </a:r>
            <a:r>
              <a:rPr lang="en-US" err="1"/>
              <a:t>lg</a:t>
            </a:r>
            <a:r>
              <a:rPr lang="en-US"/>
              <a:t> n is asymptotically less than n  for any positive constant . Consequently, the recurrence falls into the gap between case 2 and case 3.</a:t>
            </a:r>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66</a:t>
            </a:fld>
            <a:endParaRPr lang="zh-CN" altLang="en-US"/>
          </a:p>
        </p:txBody>
      </p:sp>
    </p:spTree>
    <p:extLst>
      <p:ext uri="{BB962C8B-B14F-4D97-AF65-F5344CB8AC3E}">
        <p14:creationId xmlns:p14="http://schemas.microsoft.com/office/powerpoint/2010/main" val="21373496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71</a:t>
            </a:fld>
            <a:endParaRPr lang="zh-CN" altLang="en-US"/>
          </a:p>
        </p:txBody>
      </p:sp>
    </p:spTree>
    <p:extLst>
      <p:ext uri="{BB962C8B-B14F-4D97-AF65-F5344CB8AC3E}">
        <p14:creationId xmlns:p14="http://schemas.microsoft.com/office/powerpoint/2010/main" val="1457255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8</a:t>
            </a:fld>
            <a:endParaRPr lang="zh-CN" altLang="en-US"/>
          </a:p>
        </p:txBody>
      </p:sp>
    </p:spTree>
    <p:extLst>
      <p:ext uri="{BB962C8B-B14F-4D97-AF65-F5344CB8AC3E}">
        <p14:creationId xmlns:p14="http://schemas.microsoft.com/office/powerpoint/2010/main" val="227370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9</a:t>
            </a:fld>
            <a:endParaRPr lang="zh-CN" altLang="en-US"/>
          </a:p>
        </p:txBody>
      </p:sp>
    </p:spTree>
    <p:extLst>
      <p:ext uri="{BB962C8B-B14F-4D97-AF65-F5344CB8AC3E}">
        <p14:creationId xmlns:p14="http://schemas.microsoft.com/office/powerpoint/2010/main" val="4242083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69F5CA-B5F0-49C3-8FA6-3B718672B423}" type="slidenum">
              <a:rPr lang="zh-CN" altLang="en-US" smtClean="0"/>
              <a:t>10</a:t>
            </a:fld>
            <a:endParaRPr lang="zh-CN" altLang="en-US"/>
          </a:p>
        </p:txBody>
      </p:sp>
    </p:spTree>
    <p:extLst>
      <p:ext uri="{BB962C8B-B14F-4D97-AF65-F5344CB8AC3E}">
        <p14:creationId xmlns:p14="http://schemas.microsoft.com/office/powerpoint/2010/main" val="1685293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D5A8333-C253-425F-A20C-AFD806ED01D3}" type="datetimeFigureOut">
              <a:rPr lang="zh-CN" altLang="en-US" smtClean="0"/>
              <a:t>2024/8/26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1411876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5A8333-C253-425F-A20C-AFD806ED01D3}" type="datetimeFigureOut">
              <a:rPr lang="zh-CN" altLang="en-US" smtClean="0"/>
              <a:t>2024/8/26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278292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5A8333-C253-425F-A20C-AFD806ED01D3}" type="datetimeFigureOut">
              <a:rPr lang="zh-CN" altLang="en-US" smtClean="0"/>
              <a:t>2024/8/26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323212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5A8333-C253-425F-A20C-AFD806ED01D3}" type="datetimeFigureOut">
              <a:rPr lang="zh-CN" altLang="en-US" smtClean="0"/>
              <a:t>2024/8/26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297835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A8333-C253-425F-A20C-AFD806ED01D3}" type="datetimeFigureOut">
              <a:rPr lang="zh-CN" altLang="en-US" smtClean="0"/>
              <a:t>2024/8/26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186928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5A8333-C253-425F-A20C-AFD806ED01D3}" type="datetimeFigureOut">
              <a:rPr lang="zh-CN" altLang="en-US" smtClean="0"/>
              <a:t>2024/8/26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211533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5A8333-C253-425F-A20C-AFD806ED01D3}" type="datetimeFigureOut">
              <a:rPr lang="zh-CN" altLang="en-US" smtClean="0"/>
              <a:t>2024/8/26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1781032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5A8333-C253-425F-A20C-AFD806ED01D3}" type="datetimeFigureOut">
              <a:rPr lang="zh-CN" altLang="en-US" smtClean="0"/>
              <a:t>2024/8/26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1355387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A8333-C253-425F-A20C-AFD806ED01D3}" type="datetimeFigureOut">
              <a:rPr lang="zh-CN" altLang="en-US" smtClean="0"/>
              <a:t>2024/8/26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2782602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5A8333-C253-425F-A20C-AFD806ED01D3}" type="datetimeFigureOut">
              <a:rPr lang="zh-CN" altLang="en-US" smtClean="0"/>
              <a:t>2024/8/26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1752175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5A8333-C253-425F-A20C-AFD806ED01D3}" type="datetimeFigureOut">
              <a:rPr lang="zh-CN" altLang="en-US" smtClean="0"/>
              <a:t>2024/8/26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1226093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A8333-C253-425F-A20C-AFD806ED01D3}" type="datetimeFigureOut">
              <a:rPr lang="zh-CN" altLang="en-US" smtClean="0"/>
              <a:t>2024/8/26</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699A-D9F8-423D-85D4-E11A088B4DF4}" type="slidenum">
              <a:rPr lang="zh-CN" altLang="en-US" smtClean="0"/>
              <a:t>‹#›</a:t>
            </a:fld>
            <a:endParaRPr lang="zh-CN" altLang="en-US"/>
          </a:p>
        </p:txBody>
      </p:sp>
    </p:spTree>
    <p:extLst>
      <p:ext uri="{BB962C8B-B14F-4D97-AF65-F5344CB8AC3E}">
        <p14:creationId xmlns:p14="http://schemas.microsoft.com/office/powerpoint/2010/main" val="1691614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Infimum_and_supremu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Infimum_and_supremu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en.wikipedia.org/wiki/Infimum_and_supremum"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hyperlink" Target="https://en.wikipedia.org/wiki/L%27H&#244;pital%27s_rul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0.gif"/><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image" Target="../media/image94.emf"/></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4.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emf"/></Relationships>
</file>

<file path=ppt/slides/_rels/slide5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emf"/></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8.png"/><Relationship Id="rId4" Type="http://schemas.openxmlformats.org/officeDocument/2006/relationships/image" Target="../media/image113.emf"/></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3.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2.emf"/></Relationships>
</file>

<file path=ppt/slides/_rels/slide6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emf"/><Relationship Id="rId10" Type="http://schemas.openxmlformats.org/officeDocument/2006/relationships/image" Target="../media/image130.png"/><Relationship Id="rId4" Type="http://schemas.openxmlformats.org/officeDocument/2006/relationships/image" Target="../media/image124.emf"/><Relationship Id="rId9" Type="http://schemas.openxmlformats.org/officeDocument/2006/relationships/image" Target="../media/image129.png"/></Relationships>
</file>

<file path=ppt/slides/_rels/slide6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2.png"/><Relationship Id="rId7" Type="http://schemas.openxmlformats.org/officeDocument/2006/relationships/image" Target="../media/image128.png"/><Relationship Id="rId12" Type="http://schemas.openxmlformats.org/officeDocument/2006/relationships/image" Target="../media/image13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8.emf"/><Relationship Id="rId5" Type="http://schemas.openxmlformats.org/officeDocument/2006/relationships/image" Target="../media/image124.emf"/><Relationship Id="rId10" Type="http://schemas.openxmlformats.org/officeDocument/2006/relationships/image" Target="../media/image137.emf"/><Relationship Id="rId4" Type="http://schemas.openxmlformats.org/officeDocument/2006/relationships/image" Target="../media/image133.emf"/><Relationship Id="rId9" Type="http://schemas.openxmlformats.org/officeDocument/2006/relationships/image" Target="../media/image136.emf"/></Relationships>
</file>

<file path=ppt/slides/_rels/slide63.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image" Target="../media/image140.emf"/><Relationship Id="rId7" Type="http://schemas.openxmlformats.org/officeDocument/2006/relationships/image" Target="../media/image14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46.png"/><Relationship Id="rId5" Type="http://schemas.openxmlformats.org/officeDocument/2006/relationships/image" Target="../media/image141.png"/><Relationship Id="rId10" Type="http://schemas.openxmlformats.org/officeDocument/2006/relationships/image" Target="../media/image145.emf"/><Relationship Id="rId4" Type="http://schemas.openxmlformats.org/officeDocument/2006/relationships/image" Target="../media/image124.emf"/><Relationship Id="rId9" Type="http://schemas.openxmlformats.org/officeDocument/2006/relationships/image" Target="../media/image144.emf"/></Relationships>
</file>

<file path=ppt/slides/_rels/slide6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emf"/><Relationship Id="rId4" Type="http://schemas.openxmlformats.org/officeDocument/2006/relationships/image" Target="../media/image149.png"/></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13.emf"/></Relationships>
</file>

<file path=ppt/slides/_rels/slide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78071" y="742741"/>
            <a:ext cx="8066762" cy="73866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en-US" altLang="zh-CN" sz="4200">
                <a:solidFill>
                  <a:schemeClr val="accent6">
                    <a:lumMod val="50000"/>
                  </a:schemeClr>
                </a:solidFill>
                <a:latin typeface="Bell MT" panose="02020503060305020303" pitchFamily="18" charset="0"/>
                <a:cs typeface="Arial" panose="020B0604020202020204" pitchFamily="34" charset="0"/>
              </a:rPr>
              <a:t>   </a:t>
            </a:r>
            <a:r>
              <a:rPr lang="en-US" altLang="zh-CN" sz="3600">
                <a:solidFill>
                  <a:schemeClr val="accent2">
                    <a:lumMod val="75000"/>
                  </a:schemeClr>
                </a:solidFill>
                <a:latin typeface="Comic Sans MS" panose="030F0702030302020204" pitchFamily="66" charset="0"/>
                <a:cs typeface="Times New Roman" panose="02020603050405020304" pitchFamily="18" charset="0"/>
              </a:rPr>
              <a:t>Lecture 1:  Introduction</a:t>
            </a:r>
          </a:p>
        </p:txBody>
      </p:sp>
      <p:sp>
        <p:nvSpPr>
          <p:cNvPr id="6" name="圆角矩形 5"/>
          <p:cNvSpPr/>
          <p:nvPr/>
        </p:nvSpPr>
        <p:spPr>
          <a:xfrm>
            <a:off x="1478071" y="1937084"/>
            <a:ext cx="8907760" cy="3107356"/>
          </a:xfrm>
          <a:prstGeom prst="roundRect">
            <a:avLst/>
          </a:prstGeom>
          <a:solidFill>
            <a:schemeClr val="accent6">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3600" b="1">
                <a:latin typeface="Comic Sans MS" panose="030F0702030302020204" pitchFamily="66" charset="0"/>
              </a:rPr>
              <a:t>Introduction</a:t>
            </a:r>
          </a:p>
          <a:p>
            <a:pPr>
              <a:lnSpc>
                <a:spcPct val="130000"/>
              </a:lnSpc>
            </a:pPr>
            <a:r>
              <a:rPr lang="en-US" altLang="zh-CN" sz="3600" b="1">
                <a:latin typeface="Comic Sans MS" panose="030F0702030302020204" pitchFamily="66" charset="0"/>
              </a:rPr>
              <a:t>Complexity of problems</a:t>
            </a:r>
          </a:p>
          <a:p>
            <a:pPr>
              <a:lnSpc>
                <a:spcPct val="130000"/>
              </a:lnSpc>
            </a:pPr>
            <a:r>
              <a:rPr lang="en-US" altLang="zh-CN" sz="3600" b="1">
                <a:latin typeface="Comic Sans MS" panose="030F0702030302020204" pitchFamily="66" charset="0"/>
              </a:rPr>
              <a:t>Sorting</a:t>
            </a:r>
            <a:r>
              <a:rPr lang="zh-CN" altLang="en-US" sz="3600" b="1">
                <a:latin typeface="Comic Sans MS" panose="030F0702030302020204" pitchFamily="66" charset="0"/>
              </a:rPr>
              <a:t> </a:t>
            </a:r>
            <a:r>
              <a:rPr lang="en-US" altLang="zh-CN" sz="3600" b="1">
                <a:latin typeface="Comic Sans MS" panose="030F0702030302020204" pitchFamily="66" charset="0"/>
              </a:rPr>
              <a:t>problem</a:t>
            </a:r>
          </a:p>
          <a:p>
            <a:pPr>
              <a:lnSpc>
                <a:spcPct val="130000"/>
              </a:lnSpc>
            </a:pPr>
            <a:r>
              <a:rPr lang="en-US" altLang="zh-CN" sz="3600" b="1">
                <a:latin typeface="Comic Sans MS" panose="030F0702030302020204" pitchFamily="66" charset="0"/>
              </a:rPr>
              <a:t>Solving recurrences</a:t>
            </a:r>
          </a:p>
        </p:txBody>
      </p:sp>
    </p:spTree>
    <p:extLst>
      <p:ext uri="{BB962C8B-B14F-4D97-AF65-F5344CB8AC3E}">
        <p14:creationId xmlns:p14="http://schemas.microsoft.com/office/powerpoint/2010/main" val="2663465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7CC932F6-3547-575E-36CB-333D5BB5539F}"/>
              </a:ext>
            </a:extLst>
          </p:cNvPr>
          <p:cNvPicPr>
            <a:picLocks noChangeAspect="1"/>
          </p:cNvPicPr>
          <p:nvPr/>
        </p:nvPicPr>
        <p:blipFill>
          <a:blip r:embed="rId3"/>
          <a:stretch>
            <a:fillRect/>
          </a:stretch>
        </p:blipFill>
        <p:spPr>
          <a:xfrm>
            <a:off x="1415441" y="896305"/>
            <a:ext cx="6817725" cy="5265629"/>
          </a:xfrm>
          <a:prstGeom prst="rect">
            <a:avLst/>
          </a:prstGeom>
        </p:spPr>
      </p:pic>
    </p:spTree>
    <p:extLst>
      <p:ext uri="{BB962C8B-B14F-4D97-AF65-F5344CB8AC3E}">
        <p14:creationId xmlns:p14="http://schemas.microsoft.com/office/powerpoint/2010/main" val="259195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5A7FEDF1-2DAC-5545-47CB-EDC5D19600C7}"/>
              </a:ext>
            </a:extLst>
          </p:cNvPr>
          <p:cNvPicPr>
            <a:picLocks noChangeAspect="1"/>
          </p:cNvPicPr>
          <p:nvPr/>
        </p:nvPicPr>
        <p:blipFill>
          <a:blip r:embed="rId3"/>
          <a:stretch>
            <a:fillRect/>
          </a:stretch>
        </p:blipFill>
        <p:spPr>
          <a:xfrm>
            <a:off x="2209800" y="706145"/>
            <a:ext cx="7772400" cy="5445710"/>
          </a:xfrm>
          <a:prstGeom prst="rect">
            <a:avLst/>
          </a:prstGeom>
        </p:spPr>
      </p:pic>
    </p:spTree>
    <p:extLst>
      <p:ext uri="{BB962C8B-B14F-4D97-AF65-F5344CB8AC3E}">
        <p14:creationId xmlns:p14="http://schemas.microsoft.com/office/powerpoint/2010/main" val="854415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435E4D72-B4BC-8134-71E0-4B70505F6595}"/>
              </a:ext>
            </a:extLst>
          </p:cNvPr>
          <p:cNvPicPr>
            <a:picLocks noChangeAspect="1"/>
          </p:cNvPicPr>
          <p:nvPr/>
        </p:nvPicPr>
        <p:blipFill>
          <a:blip r:embed="rId3"/>
          <a:stretch>
            <a:fillRect/>
          </a:stretch>
        </p:blipFill>
        <p:spPr>
          <a:xfrm>
            <a:off x="2209800" y="741934"/>
            <a:ext cx="7772400" cy="5374131"/>
          </a:xfrm>
          <a:prstGeom prst="rect">
            <a:avLst/>
          </a:prstGeom>
        </p:spPr>
      </p:pic>
    </p:spTree>
    <p:extLst>
      <p:ext uri="{BB962C8B-B14F-4D97-AF65-F5344CB8AC3E}">
        <p14:creationId xmlns:p14="http://schemas.microsoft.com/office/powerpoint/2010/main" val="3571370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CB51DBB2-A52B-0AB2-A6E1-566CF0F940EB}"/>
              </a:ext>
            </a:extLst>
          </p:cNvPr>
          <p:cNvPicPr>
            <a:picLocks noChangeAspect="1"/>
          </p:cNvPicPr>
          <p:nvPr/>
        </p:nvPicPr>
        <p:blipFill>
          <a:blip r:embed="rId3"/>
          <a:stretch>
            <a:fillRect/>
          </a:stretch>
        </p:blipFill>
        <p:spPr>
          <a:xfrm>
            <a:off x="1924492" y="720277"/>
            <a:ext cx="7546392" cy="5861275"/>
          </a:xfrm>
          <a:prstGeom prst="rect">
            <a:avLst/>
          </a:prstGeom>
        </p:spPr>
      </p:pic>
    </p:spTree>
    <p:extLst>
      <p:ext uri="{BB962C8B-B14F-4D97-AF65-F5344CB8AC3E}">
        <p14:creationId xmlns:p14="http://schemas.microsoft.com/office/powerpoint/2010/main" val="340409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34959C5B-23BB-4641-1CF8-786D2BA758DD}"/>
              </a:ext>
            </a:extLst>
          </p:cNvPr>
          <p:cNvPicPr>
            <a:picLocks noChangeAspect="1"/>
          </p:cNvPicPr>
          <p:nvPr/>
        </p:nvPicPr>
        <p:blipFill>
          <a:blip r:embed="rId3"/>
          <a:stretch>
            <a:fillRect/>
          </a:stretch>
        </p:blipFill>
        <p:spPr>
          <a:xfrm>
            <a:off x="2209800" y="809504"/>
            <a:ext cx="7772400" cy="5238991"/>
          </a:xfrm>
          <a:prstGeom prst="rect">
            <a:avLst/>
          </a:prstGeom>
        </p:spPr>
      </p:pic>
    </p:spTree>
    <p:extLst>
      <p:ext uri="{BB962C8B-B14F-4D97-AF65-F5344CB8AC3E}">
        <p14:creationId xmlns:p14="http://schemas.microsoft.com/office/powerpoint/2010/main" val="332794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0EA53B14-3E73-A8D6-DAE8-459D1A2AA3CC}"/>
              </a:ext>
            </a:extLst>
          </p:cNvPr>
          <p:cNvPicPr>
            <a:picLocks noChangeAspect="1"/>
          </p:cNvPicPr>
          <p:nvPr/>
        </p:nvPicPr>
        <p:blipFill>
          <a:blip r:embed="rId3"/>
          <a:stretch>
            <a:fillRect/>
          </a:stretch>
        </p:blipFill>
        <p:spPr>
          <a:xfrm>
            <a:off x="1995043" y="811978"/>
            <a:ext cx="6829980" cy="5836108"/>
          </a:xfrm>
          <a:prstGeom prst="rect">
            <a:avLst/>
          </a:prstGeom>
        </p:spPr>
      </p:pic>
    </p:spTree>
    <p:extLst>
      <p:ext uri="{BB962C8B-B14F-4D97-AF65-F5344CB8AC3E}">
        <p14:creationId xmlns:p14="http://schemas.microsoft.com/office/powerpoint/2010/main" val="1423964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3" name="Picture 2">
            <a:extLst>
              <a:ext uri="{FF2B5EF4-FFF2-40B4-BE49-F238E27FC236}">
                <a16:creationId xmlns:a16="http://schemas.microsoft.com/office/drawing/2014/main" id="{BB51D8E4-853E-4BB6-74EE-D5388E1D0F09}"/>
              </a:ext>
            </a:extLst>
          </p:cNvPr>
          <p:cNvPicPr>
            <a:picLocks noChangeAspect="1"/>
          </p:cNvPicPr>
          <p:nvPr/>
        </p:nvPicPr>
        <p:blipFill>
          <a:blip r:embed="rId3"/>
          <a:stretch>
            <a:fillRect/>
          </a:stretch>
        </p:blipFill>
        <p:spPr>
          <a:xfrm>
            <a:off x="2209800" y="724458"/>
            <a:ext cx="7772400" cy="5409084"/>
          </a:xfrm>
          <a:prstGeom prst="rect">
            <a:avLst/>
          </a:prstGeom>
        </p:spPr>
      </p:pic>
    </p:spTree>
    <p:extLst>
      <p:ext uri="{BB962C8B-B14F-4D97-AF65-F5344CB8AC3E}">
        <p14:creationId xmlns:p14="http://schemas.microsoft.com/office/powerpoint/2010/main" val="11974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0F7910CF-87C9-7F02-CF6B-C8C6C55C3981}"/>
              </a:ext>
            </a:extLst>
          </p:cNvPr>
          <p:cNvPicPr>
            <a:picLocks noChangeAspect="1"/>
          </p:cNvPicPr>
          <p:nvPr/>
        </p:nvPicPr>
        <p:blipFill>
          <a:blip r:embed="rId3"/>
          <a:stretch>
            <a:fillRect/>
          </a:stretch>
        </p:blipFill>
        <p:spPr>
          <a:xfrm>
            <a:off x="2209800" y="764875"/>
            <a:ext cx="7772400" cy="5328249"/>
          </a:xfrm>
          <a:prstGeom prst="rect">
            <a:avLst/>
          </a:prstGeom>
        </p:spPr>
      </p:pic>
    </p:spTree>
    <p:extLst>
      <p:ext uri="{BB962C8B-B14F-4D97-AF65-F5344CB8AC3E}">
        <p14:creationId xmlns:p14="http://schemas.microsoft.com/office/powerpoint/2010/main" val="3963717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12A76767-478A-0FB9-F740-068B18D2795F}"/>
              </a:ext>
            </a:extLst>
          </p:cNvPr>
          <p:cNvPicPr>
            <a:picLocks noChangeAspect="1"/>
          </p:cNvPicPr>
          <p:nvPr/>
        </p:nvPicPr>
        <p:blipFill>
          <a:blip r:embed="rId3"/>
          <a:stretch>
            <a:fillRect/>
          </a:stretch>
        </p:blipFill>
        <p:spPr>
          <a:xfrm>
            <a:off x="2785731" y="741822"/>
            <a:ext cx="5419439" cy="6019131"/>
          </a:xfrm>
          <a:prstGeom prst="rect">
            <a:avLst/>
          </a:prstGeom>
        </p:spPr>
      </p:pic>
    </p:spTree>
    <p:extLst>
      <p:ext uri="{BB962C8B-B14F-4D97-AF65-F5344CB8AC3E}">
        <p14:creationId xmlns:p14="http://schemas.microsoft.com/office/powerpoint/2010/main" val="152408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39549ED3-D07D-B031-43DE-D77F7DB588B1}"/>
              </a:ext>
            </a:extLst>
          </p:cNvPr>
          <p:cNvPicPr>
            <a:picLocks noChangeAspect="1"/>
          </p:cNvPicPr>
          <p:nvPr/>
        </p:nvPicPr>
        <p:blipFill>
          <a:blip r:embed="rId3"/>
          <a:stretch>
            <a:fillRect/>
          </a:stretch>
        </p:blipFill>
        <p:spPr>
          <a:xfrm>
            <a:off x="2209800" y="783721"/>
            <a:ext cx="7772400" cy="5290558"/>
          </a:xfrm>
          <a:prstGeom prst="rect">
            <a:avLst/>
          </a:prstGeom>
        </p:spPr>
      </p:pic>
    </p:spTree>
    <p:extLst>
      <p:ext uri="{BB962C8B-B14F-4D97-AF65-F5344CB8AC3E}">
        <p14:creationId xmlns:p14="http://schemas.microsoft.com/office/powerpoint/2010/main" val="1902487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4C727063-CE2F-F4CC-060E-A05B64C15518}"/>
              </a:ext>
            </a:extLst>
          </p:cNvPr>
          <p:cNvPicPr>
            <a:picLocks noChangeAspect="1"/>
          </p:cNvPicPr>
          <p:nvPr/>
        </p:nvPicPr>
        <p:blipFill>
          <a:blip r:embed="rId3"/>
          <a:stretch>
            <a:fillRect/>
          </a:stretch>
        </p:blipFill>
        <p:spPr>
          <a:xfrm>
            <a:off x="1212523" y="1140333"/>
            <a:ext cx="8999264" cy="4577333"/>
          </a:xfrm>
          <a:prstGeom prst="rect">
            <a:avLst/>
          </a:prstGeom>
        </p:spPr>
      </p:pic>
    </p:spTree>
    <p:extLst>
      <p:ext uri="{BB962C8B-B14F-4D97-AF65-F5344CB8AC3E}">
        <p14:creationId xmlns:p14="http://schemas.microsoft.com/office/powerpoint/2010/main" val="4059251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1.1 Introduction</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8C88835-573F-9042-B1DF-668B11CF2E81}"/>
                  </a:ext>
                </a:extLst>
              </p:cNvPr>
              <p:cNvSpPr>
                <a:spLocks noGrp="1"/>
              </p:cNvSpPr>
              <p:nvPr>
                <p:ph idx="1"/>
              </p:nvPr>
            </p:nvSpPr>
            <p:spPr>
              <a:xfrm>
                <a:off x="460663" y="811953"/>
                <a:ext cx="10938164" cy="2125211"/>
              </a:xfrm>
            </p:spPr>
            <p:txBody>
              <a:bodyPr>
                <a:noAutofit/>
              </a:bodyPr>
              <a:lstStyle/>
              <a:p>
                <a:pPr>
                  <a:buFont typeface="Wingdings" panose="05000000000000000000" pitchFamily="2" charset="2"/>
                  <a:buNone/>
                </a:pPr>
                <a:r>
                  <a:rPr lang="en-US" altLang="en-US"/>
                  <a:t>We are given computational problems, such as:</a:t>
                </a:r>
              </a:p>
              <a:p>
                <a:pPr lvl="1">
                  <a:buFont typeface="STIXGeneral-Regular" pitchFamily="2" charset="2"/>
                  <a:buChar char="⎯"/>
                </a:pPr>
                <a:r>
                  <a:rPr lang="en-US" altLang="en-US" sz="2600"/>
                  <a:t>Compute maximum of </a:t>
                </a:r>
                <a14:m>
                  <m:oMath xmlns:m="http://schemas.openxmlformats.org/officeDocument/2006/math">
                    <m:r>
                      <a:rPr lang="en-US" altLang="en-US" sz="2600" b="0" i="1" smtClean="0">
                        <a:latin typeface="Cambria Math" panose="02040503050406030204" pitchFamily="18" charset="0"/>
                      </a:rPr>
                      <m:t>𝑛</m:t>
                    </m:r>
                  </m:oMath>
                </a14:m>
                <a:r>
                  <a:rPr lang="en-US" altLang="en-US" sz="2600"/>
                  <a:t> numbers</a:t>
                </a:r>
              </a:p>
              <a:p>
                <a:pPr lvl="1">
                  <a:buFont typeface="STIXGeneral-Regular" pitchFamily="2" charset="2"/>
                  <a:buChar char="⎯"/>
                </a:pPr>
                <a:r>
                  <a:rPr lang="en-US" altLang="en-US" sz="2600"/>
                  <a:t>Sorting </a:t>
                </a:r>
                <a14:m>
                  <m:oMath xmlns:m="http://schemas.openxmlformats.org/officeDocument/2006/math">
                    <m:r>
                      <a:rPr lang="en-US" altLang="en-US" sz="2600" i="1">
                        <a:latin typeface="Cambria Math" panose="02040503050406030204" pitchFamily="18" charset="0"/>
                      </a:rPr>
                      <m:t>𝑛</m:t>
                    </m:r>
                  </m:oMath>
                </a14:m>
                <a:r>
                  <a:rPr lang="en-US" altLang="en-US" sz="2600"/>
                  <a:t> numbers in nondecreasing order</a:t>
                </a:r>
              </a:p>
              <a:p>
                <a:pPr lvl="1">
                  <a:buFont typeface="STIXGeneral-Regular" pitchFamily="2" charset="2"/>
                  <a:buChar char="⎯"/>
                </a:pPr>
                <a:r>
                  <a:rPr lang="en-US" altLang="en-US" sz="2600"/>
                  <a:t>Compute product of 2 binary integers</a:t>
                </a:r>
              </a:p>
              <a:p>
                <a:pPr lvl="1">
                  <a:buFont typeface="STIXGeneral-Regular" pitchFamily="2" charset="2"/>
                  <a:buChar char="⎯"/>
                </a:pPr>
                <a:r>
                  <a:rPr lang="en-US" altLang="en-US" sz="2600"/>
                  <a:t>Verify whether a given integer is Prime</a:t>
                </a:r>
              </a:p>
            </p:txBody>
          </p:sp>
        </mc:Choice>
        <mc:Fallback>
          <p:sp>
            <p:nvSpPr>
              <p:cNvPr id="6" name="Content Placeholder 2">
                <a:extLst>
                  <a:ext uri="{FF2B5EF4-FFF2-40B4-BE49-F238E27FC236}">
                    <a16:creationId xmlns:a16="http://schemas.microsoft.com/office/drawing/2014/main" id="{A8C88835-573F-9042-B1DF-668B11CF2E81}"/>
                  </a:ext>
                </a:extLst>
              </p:cNvPr>
              <p:cNvSpPr>
                <a:spLocks noGrp="1" noRot="1" noChangeAspect="1" noMove="1" noResize="1" noEditPoints="1" noAdjustHandles="1" noChangeArrowheads="1" noChangeShapeType="1" noTextEdit="1"/>
              </p:cNvSpPr>
              <p:nvPr>
                <p:ph idx="1"/>
              </p:nvPr>
            </p:nvSpPr>
            <p:spPr>
              <a:xfrm>
                <a:off x="460663" y="811953"/>
                <a:ext cx="10938164" cy="2125211"/>
              </a:xfrm>
              <a:blipFill>
                <a:blip r:embed="rId3"/>
                <a:stretch>
                  <a:fillRect l="-1171" t="-4871" b="-88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文本框 11">
                <a:extLst>
                  <a:ext uri="{FF2B5EF4-FFF2-40B4-BE49-F238E27FC236}">
                    <a16:creationId xmlns:a16="http://schemas.microsoft.com/office/drawing/2014/main" id="{623E9EB4-BD77-E147-A8FB-1A8F89A98D4C}"/>
                  </a:ext>
                </a:extLst>
              </p:cNvPr>
              <p:cNvSpPr txBox="1"/>
              <p:nvPr/>
            </p:nvSpPr>
            <p:spPr>
              <a:xfrm>
                <a:off x="2168871" y="3382737"/>
                <a:ext cx="9670137" cy="1384995"/>
              </a:xfrm>
              <a:prstGeom prst="rect">
                <a:avLst/>
              </a:prstGeom>
              <a:solidFill>
                <a:schemeClr val="bg1"/>
              </a:solidFill>
              <a:ln>
                <a:noFill/>
              </a:ln>
              <a:effectLst>
                <a:outerShdw blurRad="63500" sx="102000" sy="102000" algn="ctr" rotWithShape="0">
                  <a:prstClr val="black">
                    <a:alpha val="40000"/>
                  </a:prstClr>
                </a:outerShdw>
              </a:effectLst>
            </p:spPr>
            <p:txBody>
              <a:bodyPr wrap="square" rtlCol="0">
                <a:spAutoFit/>
              </a:bodyPr>
              <a:lstStyle/>
              <a:p>
                <a:r>
                  <a:rPr lang="en-US" altLang="zh-CN" sz="2800">
                    <a:solidFill>
                      <a:srgbClr val="FF0000"/>
                    </a:solidFill>
                    <a:latin typeface="Times" pitchFamily="2" charset="0"/>
                    <a:cs typeface="Times New Roman" panose="02020603050405020304" pitchFamily="18" charset="0"/>
                  </a:rPr>
                  <a:t>Input</a:t>
                </a:r>
                <a:r>
                  <a:rPr lang="en-US" altLang="zh-CN" sz="2800">
                    <a:latin typeface="Times" pitchFamily="2" charset="0"/>
                    <a:cs typeface="Times New Roman" panose="02020603050405020304" pitchFamily="18" charset="0"/>
                  </a:rPr>
                  <a:t>:  A sequence of </a:t>
                </a: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𝑛</m:t>
                    </m:r>
                  </m:oMath>
                </a14:m>
                <a:r>
                  <a:rPr lang="en-US" altLang="zh-CN" sz="2800">
                    <a:latin typeface="Times" pitchFamily="2" charset="0"/>
                    <a:cs typeface="Times New Roman" panose="02020603050405020304" pitchFamily="18" charset="0"/>
                  </a:rPr>
                  <a:t> numbers </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1</m:t>
                        </m:r>
                      </m:sub>
                    </m:sSub>
                    <m:r>
                      <a:rPr lang="en-US" altLang="zh-CN" sz="2800" b="0" i="1" smtClean="0">
                        <a:latin typeface="Cambria Math" panose="02040503050406030204" pitchFamily="18" charset="0"/>
                        <a:cs typeface="Times New Roman" panose="02020603050405020304" pitchFamily="18" charset="0"/>
                      </a:rPr>
                      <m:t>, </m:t>
                    </m:r>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2</m:t>
                        </m:r>
                      </m:sub>
                    </m:sSub>
                    <m:r>
                      <a:rPr lang="en-US" altLang="zh-CN" sz="2800" b="0" i="1" smtClean="0">
                        <a:latin typeface="Cambria Math" panose="02040503050406030204" pitchFamily="18" charset="0"/>
                        <a:cs typeface="Times New Roman" panose="02020603050405020304" pitchFamily="18" charset="0"/>
                      </a:rPr>
                      <m:t>, …, </m:t>
                    </m:r>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𝑛</m:t>
                        </m:r>
                      </m:sub>
                    </m:sSub>
                  </m:oMath>
                </a14:m>
                <a:endParaRPr lang="en-US" altLang="zh-CN" sz="2800">
                  <a:latin typeface="Times" pitchFamily="2" charset="0"/>
                  <a:cs typeface="Times New Roman" panose="02020603050405020304" pitchFamily="18" charset="0"/>
                </a:endParaRPr>
              </a:p>
              <a:p>
                <a:r>
                  <a:rPr lang="en-US" altLang="zh-CN" sz="2800">
                    <a:solidFill>
                      <a:srgbClr val="FF0000"/>
                    </a:solidFill>
                    <a:latin typeface="Times" pitchFamily="2" charset="0"/>
                    <a:cs typeface="Times New Roman" panose="02020603050405020304" pitchFamily="18" charset="0"/>
                  </a:rPr>
                  <a:t>Output</a:t>
                </a:r>
                <a:r>
                  <a:rPr lang="en-US" altLang="zh-CN" sz="2800">
                    <a:latin typeface="Times" pitchFamily="2" charset="0"/>
                    <a:cs typeface="Times New Roman" panose="02020603050405020304" pitchFamily="18" charset="0"/>
                  </a:rPr>
                  <a:t>: A permutation (reordering) </a:t>
                </a:r>
                <a14:m>
                  <m:oMath xmlns:m="http://schemas.openxmlformats.org/officeDocument/2006/math">
                    <m:sSubSup>
                      <m:sSubSupPr>
                        <m:ctrlPr>
                          <a:rPr lang="en-US" altLang="zh-CN" sz="2800" i="1" smtClean="0">
                            <a:latin typeface="Cambria Math" panose="02040503050406030204" pitchFamily="18" charset="0"/>
                            <a:cs typeface="Times New Roman" panose="02020603050405020304" pitchFamily="18" charset="0"/>
                          </a:rPr>
                        </m:ctrlPr>
                      </m:sSubSup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1</m:t>
                        </m:r>
                      </m:sub>
                      <m:sup>
                        <m:r>
                          <a:rPr lang="en-US" altLang="zh-CN" sz="2800" b="0" i="1" smtClean="0">
                            <a:latin typeface="Cambria Math" panose="02040503050406030204" pitchFamily="18" charset="0"/>
                            <a:cs typeface="Times New Roman" panose="02020603050405020304" pitchFamily="18" charset="0"/>
                          </a:rPr>
                          <m:t>′</m:t>
                        </m:r>
                      </m:sup>
                    </m:sSubSup>
                    <m:r>
                      <a:rPr lang="en-US" altLang="zh-CN" sz="2800" b="0" i="1" smtClean="0">
                        <a:latin typeface="Cambria Math" panose="02040503050406030204" pitchFamily="18" charset="0"/>
                        <a:cs typeface="Times New Roman" panose="02020603050405020304" pitchFamily="18" charset="0"/>
                      </a:rPr>
                      <m:t>, </m:t>
                    </m:r>
                    <m:sSubSup>
                      <m:sSubSupPr>
                        <m:ctrlPr>
                          <a:rPr lang="en-US" altLang="zh-CN" sz="2800" b="0" i="1" smtClean="0">
                            <a:latin typeface="Cambria Math" panose="02040503050406030204" pitchFamily="18" charset="0"/>
                            <a:cs typeface="Times New Roman" panose="02020603050405020304" pitchFamily="18" charset="0"/>
                          </a:rPr>
                        </m:ctrlPr>
                      </m:sSubSup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2</m:t>
                        </m:r>
                      </m:sub>
                      <m:sup>
                        <m:r>
                          <a:rPr lang="en-US" altLang="zh-CN" sz="2800" b="0" i="1" smtClean="0">
                            <a:latin typeface="Cambria Math" panose="02040503050406030204" pitchFamily="18" charset="0"/>
                            <a:cs typeface="Times New Roman" panose="02020603050405020304" pitchFamily="18" charset="0"/>
                          </a:rPr>
                          <m:t>′</m:t>
                        </m:r>
                      </m:sup>
                    </m:sSubSup>
                    <m:r>
                      <a:rPr lang="en-US" altLang="zh-CN" sz="2800" b="0" i="1" smtClean="0">
                        <a:latin typeface="Cambria Math" panose="02040503050406030204" pitchFamily="18" charset="0"/>
                        <a:cs typeface="Times New Roman" panose="02020603050405020304" pitchFamily="18" charset="0"/>
                      </a:rPr>
                      <m:t>, …, </m:t>
                    </m:r>
                    <m:sSubSup>
                      <m:sSubSupPr>
                        <m:ctrlPr>
                          <a:rPr lang="en-US" altLang="zh-CN" sz="2800" b="0" i="1" smtClean="0">
                            <a:latin typeface="Cambria Math" panose="02040503050406030204" pitchFamily="18" charset="0"/>
                            <a:cs typeface="Times New Roman" panose="02020603050405020304" pitchFamily="18" charset="0"/>
                          </a:rPr>
                        </m:ctrlPr>
                      </m:sSubSup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𝑛</m:t>
                        </m:r>
                      </m:sub>
                      <m:sup>
                        <m:r>
                          <a:rPr lang="en-US" altLang="zh-CN" sz="2800" b="0" i="1" smtClean="0">
                            <a:latin typeface="Cambria Math" panose="02040503050406030204" pitchFamily="18" charset="0"/>
                            <a:cs typeface="Times New Roman" panose="02020603050405020304" pitchFamily="18" charset="0"/>
                          </a:rPr>
                          <m:t>′</m:t>
                        </m:r>
                      </m:sup>
                    </m:sSubSup>
                  </m:oMath>
                </a14:m>
                <a:r>
                  <a:rPr lang="en-US" altLang="zh-CN" sz="2800">
                    <a:latin typeface="Times" pitchFamily="2" charset="0"/>
                    <a:cs typeface="Times New Roman" panose="02020603050405020304" pitchFamily="18" charset="0"/>
                  </a:rPr>
                  <a:t> of </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1</m:t>
                        </m:r>
                      </m:sub>
                    </m:sSub>
                    <m:r>
                      <a:rPr lang="en-US" altLang="zh-CN" sz="2800" i="1">
                        <a:latin typeface="Cambria Math" panose="02040503050406030204" pitchFamily="18" charset="0"/>
                        <a:cs typeface="Times New Roman" panose="02020603050405020304" pitchFamily="18" charset="0"/>
                      </a:rPr>
                      <m:t>, </m:t>
                    </m:r>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2</m:t>
                        </m:r>
                      </m:sub>
                    </m:sSub>
                    <m:r>
                      <a:rPr lang="en-US" altLang="zh-CN" sz="2800" i="1">
                        <a:latin typeface="Cambria Math" panose="02040503050406030204" pitchFamily="18" charset="0"/>
                        <a:cs typeface="Times New Roman" panose="02020603050405020304" pitchFamily="18" charset="0"/>
                      </a:rPr>
                      <m:t>, …, </m:t>
                    </m:r>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𝑛</m:t>
                        </m:r>
                      </m:sub>
                    </m:sSub>
                  </m:oMath>
                </a14:m>
                <a:r>
                  <a:rPr lang="en-US" altLang="zh-CN" sz="2800">
                    <a:latin typeface="Times" pitchFamily="2" charset="0"/>
                    <a:cs typeface="Times New Roman" panose="02020603050405020304" pitchFamily="18" charset="0"/>
                  </a:rPr>
                  <a:t>, such that </a:t>
                </a:r>
                <a14:m>
                  <m:oMath xmlns:m="http://schemas.openxmlformats.org/officeDocument/2006/math">
                    <m:sSubSup>
                      <m:sSubSupPr>
                        <m:ctrlPr>
                          <a:rPr lang="en-US" altLang="zh-CN" sz="2800" i="1">
                            <a:latin typeface="Cambria Math" panose="02040503050406030204" pitchFamily="18" charset="0"/>
                            <a:cs typeface="Times New Roman" panose="02020603050405020304" pitchFamily="18" charset="0"/>
                          </a:rPr>
                        </m:ctrlPr>
                      </m:sSubSupPr>
                      <m:e>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1</m:t>
                        </m:r>
                      </m:sub>
                      <m:sup>
                        <m:r>
                          <a:rPr lang="en-US" altLang="zh-CN" sz="2800" i="1">
                            <a:latin typeface="Cambria Math" panose="02040503050406030204" pitchFamily="18" charset="0"/>
                            <a:cs typeface="Times New Roman" panose="02020603050405020304" pitchFamily="18" charset="0"/>
                          </a:rPr>
                          <m:t>′</m:t>
                        </m:r>
                      </m:sup>
                    </m:sSubSup>
                    <m:r>
                      <a:rPr lang="en-US" altLang="zh-CN" sz="2800" b="0" i="1" smtClean="0">
                        <a:latin typeface="Cambria Math" panose="02040503050406030204" pitchFamily="18" charset="0"/>
                        <a:cs typeface="Times New Roman" panose="02020603050405020304" pitchFamily="18" charset="0"/>
                      </a:rPr>
                      <m:t>≤</m:t>
                    </m:r>
                    <m:sSubSup>
                      <m:sSubSupPr>
                        <m:ctrlPr>
                          <a:rPr lang="en-US" altLang="zh-CN" sz="2800" i="1">
                            <a:latin typeface="Cambria Math" panose="02040503050406030204" pitchFamily="18" charset="0"/>
                            <a:cs typeface="Times New Roman" panose="02020603050405020304" pitchFamily="18" charset="0"/>
                          </a:rPr>
                        </m:ctrlPr>
                      </m:sSubSupPr>
                      <m:e>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2</m:t>
                        </m:r>
                      </m:sub>
                      <m:sup>
                        <m:r>
                          <a:rPr lang="en-US" altLang="zh-CN" sz="2800" i="1">
                            <a:latin typeface="Cambria Math" panose="02040503050406030204" pitchFamily="18" charset="0"/>
                            <a:cs typeface="Times New Roman" panose="02020603050405020304" pitchFamily="18" charset="0"/>
                          </a:rPr>
                          <m:t>′</m:t>
                        </m:r>
                      </m:sup>
                    </m:sSubSup>
                    <m:r>
                      <a:rPr lang="en-US" altLang="zh-CN" sz="2800" i="1">
                        <a:latin typeface="Cambria Math" panose="02040503050406030204" pitchFamily="18" charset="0"/>
                        <a:cs typeface="Times New Roman" panose="02020603050405020304" pitchFamily="18" charset="0"/>
                      </a:rPr>
                      <m:t>≤…</m:t>
                    </m:r>
                    <m:sSubSup>
                      <m:sSubSupPr>
                        <m:ctrlPr>
                          <a:rPr lang="en-US" altLang="zh-CN" sz="2800" i="1">
                            <a:latin typeface="Cambria Math" panose="02040503050406030204" pitchFamily="18" charset="0"/>
                            <a:cs typeface="Times New Roman" panose="02020603050405020304" pitchFamily="18" charset="0"/>
                          </a:rPr>
                        </m:ctrlPr>
                      </m:sSubSupPr>
                      <m:e>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𝑛</m:t>
                        </m:r>
                      </m:sub>
                      <m:sup>
                        <m:r>
                          <a:rPr lang="en-US" altLang="zh-CN" sz="2800" i="1">
                            <a:latin typeface="Cambria Math" panose="02040503050406030204" pitchFamily="18" charset="0"/>
                            <a:cs typeface="Times New Roman" panose="02020603050405020304" pitchFamily="18" charset="0"/>
                          </a:rPr>
                          <m:t>′</m:t>
                        </m:r>
                      </m:sup>
                    </m:sSubSup>
                  </m:oMath>
                </a14:m>
                <a:r>
                  <a:rPr lang="en-US" altLang="zh-CN" sz="2800">
                    <a:latin typeface="Times" pitchFamily="2" charset="0"/>
                    <a:cs typeface="Times New Roman" panose="02020603050405020304" pitchFamily="18" charset="0"/>
                  </a:rPr>
                  <a:t>.</a:t>
                </a:r>
              </a:p>
            </p:txBody>
          </p:sp>
        </mc:Choice>
        <mc:Fallback>
          <p:sp>
            <p:nvSpPr>
              <p:cNvPr id="4" name="文本框 11">
                <a:extLst>
                  <a:ext uri="{FF2B5EF4-FFF2-40B4-BE49-F238E27FC236}">
                    <a16:creationId xmlns:a16="http://schemas.microsoft.com/office/drawing/2014/main" id="{623E9EB4-BD77-E147-A8FB-1A8F89A98D4C}"/>
                  </a:ext>
                </a:extLst>
              </p:cNvPr>
              <p:cNvSpPr txBox="1">
                <a:spLocks noRot="1" noChangeAspect="1" noMove="1" noResize="1" noEditPoints="1" noAdjustHandles="1" noChangeArrowheads="1" noChangeShapeType="1" noTextEdit="1"/>
              </p:cNvSpPr>
              <p:nvPr/>
            </p:nvSpPr>
            <p:spPr>
              <a:xfrm>
                <a:off x="2168871" y="3382737"/>
                <a:ext cx="9670137" cy="1384995"/>
              </a:xfrm>
              <a:prstGeom prst="rect">
                <a:avLst/>
              </a:prstGeom>
              <a:blipFill>
                <a:blip r:embed="rId4"/>
                <a:stretch>
                  <a:fillRect b="-5138"/>
                </a:stretch>
              </a:blipFill>
              <a:ln>
                <a:noFill/>
              </a:ln>
              <a:effectLst>
                <a:outerShdw blurRad="63500" sx="102000" sy="102000" algn="ctr" rotWithShape="0">
                  <a:prstClr val="black">
                    <a:alpha val="40000"/>
                  </a:prstClr>
                </a:outerShdw>
              </a:effectLst>
            </p:spPr>
            <p:txBody>
              <a:bodyPr/>
              <a:lstStyle/>
              <a:p>
                <a:r>
                  <a:rPr lang="en-US">
                    <a:noFill/>
                  </a:rPr>
                  <a:t> </a:t>
                </a:r>
              </a:p>
            </p:txBody>
          </p:sp>
        </mc:Fallback>
      </mc:AlternateContent>
      <p:sp>
        <p:nvSpPr>
          <p:cNvPr id="5" name="文本框 11">
            <a:extLst>
              <a:ext uri="{FF2B5EF4-FFF2-40B4-BE49-F238E27FC236}">
                <a16:creationId xmlns:a16="http://schemas.microsoft.com/office/drawing/2014/main" id="{8BB5348B-8D76-4C49-8B1C-068846905DC0}"/>
              </a:ext>
            </a:extLst>
          </p:cNvPr>
          <p:cNvSpPr txBox="1"/>
          <p:nvPr/>
        </p:nvSpPr>
        <p:spPr>
          <a:xfrm>
            <a:off x="186923" y="3532890"/>
            <a:ext cx="1792602" cy="95410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Example</a:t>
            </a:r>
          </a:p>
          <a:p>
            <a:pPr>
              <a:defRPr/>
            </a:pP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Sorting</a:t>
            </a:r>
          </a:p>
        </p:txBody>
      </p:sp>
      <p:sp>
        <p:nvSpPr>
          <p:cNvPr id="11" name="文本框 11">
            <a:extLst>
              <a:ext uri="{FF2B5EF4-FFF2-40B4-BE49-F238E27FC236}">
                <a16:creationId xmlns:a16="http://schemas.microsoft.com/office/drawing/2014/main" id="{366927BF-9FCC-0643-AAA6-41AF95897E91}"/>
              </a:ext>
            </a:extLst>
          </p:cNvPr>
          <p:cNvSpPr txBox="1"/>
          <p:nvPr/>
        </p:nvSpPr>
        <p:spPr>
          <a:xfrm>
            <a:off x="186923" y="5213306"/>
            <a:ext cx="1919810" cy="95410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Definition</a:t>
            </a:r>
          </a:p>
          <a:p>
            <a:pPr>
              <a:defRPr/>
            </a:pP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Algorithm</a:t>
            </a:r>
          </a:p>
        </p:txBody>
      </p:sp>
      <p:sp>
        <p:nvSpPr>
          <p:cNvPr id="12" name="文本框 11">
            <a:extLst>
              <a:ext uri="{FF2B5EF4-FFF2-40B4-BE49-F238E27FC236}">
                <a16:creationId xmlns:a16="http://schemas.microsoft.com/office/drawing/2014/main" id="{F2847EA2-286C-204E-BD20-C2AF1327B3CB}"/>
              </a:ext>
            </a:extLst>
          </p:cNvPr>
          <p:cNvSpPr txBox="1"/>
          <p:nvPr/>
        </p:nvSpPr>
        <p:spPr>
          <a:xfrm>
            <a:off x="2336510" y="5213306"/>
            <a:ext cx="9502498" cy="95410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An algorithm (alg.) is a well defined deterministic computational procedure that takes </a:t>
            </a:r>
            <a:r>
              <a:rPr lang="en-US" altLang="zh-CN" sz="2800" b="1" u="sng">
                <a:latin typeface="Times" pitchFamily="2" charset="0"/>
                <a:cs typeface="Times New Roman" panose="02020603050405020304" pitchFamily="18" charset="0"/>
              </a:rPr>
              <a:t>input</a:t>
            </a:r>
            <a:r>
              <a:rPr lang="en-US" altLang="zh-CN" sz="2800">
                <a:latin typeface="Times" pitchFamily="2" charset="0"/>
                <a:cs typeface="Times New Roman" panose="02020603050405020304" pitchFamily="18" charset="0"/>
              </a:rPr>
              <a:t> and produces </a:t>
            </a:r>
            <a:r>
              <a:rPr lang="en-US" altLang="zh-CN" sz="2800" b="1" u="sng">
                <a:latin typeface="Times" pitchFamily="2" charset="0"/>
                <a:cs typeface="Times New Roman" panose="02020603050405020304" pitchFamily="18" charset="0"/>
              </a:rPr>
              <a:t>outputs</a:t>
            </a:r>
            <a:r>
              <a:rPr lang="en-US" altLang="zh-CN" sz="2800">
                <a:latin typeface="Times" pitchFamily="2" charset="0"/>
                <a:cs typeface="Times New Roman" panose="02020603050405020304" pitchFamily="18" charset="0"/>
              </a:rPr>
              <a:t>.</a:t>
            </a:r>
          </a:p>
        </p:txBody>
      </p:sp>
    </p:spTree>
    <p:extLst>
      <p:ext uri="{BB962C8B-B14F-4D97-AF65-F5344CB8AC3E}">
        <p14:creationId xmlns:p14="http://schemas.microsoft.com/office/powerpoint/2010/main" val="9739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1.2 Algorithm</a:t>
            </a:r>
          </a:p>
        </p:txBody>
      </p:sp>
      <p:sp>
        <p:nvSpPr>
          <p:cNvPr id="10" name="Content Placeholder 2">
            <a:extLst>
              <a:ext uri="{FF2B5EF4-FFF2-40B4-BE49-F238E27FC236}">
                <a16:creationId xmlns:a16="http://schemas.microsoft.com/office/drawing/2014/main" id="{18E218CE-7D9C-6848-B82A-24290B435783}"/>
              </a:ext>
            </a:extLst>
          </p:cNvPr>
          <p:cNvSpPr txBox="1">
            <a:spLocks/>
          </p:cNvSpPr>
          <p:nvPr/>
        </p:nvSpPr>
        <p:spPr>
          <a:xfrm>
            <a:off x="460663" y="4626620"/>
            <a:ext cx="8309264" cy="5298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en-US" altLang="en-US"/>
          </a:p>
        </p:txBody>
      </p:sp>
      <p:sp>
        <p:nvSpPr>
          <p:cNvPr id="11" name="文本框 11">
            <a:extLst>
              <a:ext uri="{FF2B5EF4-FFF2-40B4-BE49-F238E27FC236}">
                <a16:creationId xmlns:a16="http://schemas.microsoft.com/office/drawing/2014/main" id="{366927BF-9FCC-0643-AAA6-41AF95897E91}"/>
              </a:ext>
            </a:extLst>
          </p:cNvPr>
          <p:cNvSpPr txBox="1"/>
          <p:nvPr/>
        </p:nvSpPr>
        <p:spPr>
          <a:xfrm>
            <a:off x="460663" y="960242"/>
            <a:ext cx="1932017" cy="95410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Definition  </a:t>
            </a:r>
          </a:p>
          <a:p>
            <a:pPr>
              <a:defRPr/>
            </a:pP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Algorithm</a:t>
            </a:r>
          </a:p>
        </p:txBody>
      </p:sp>
      <p:sp>
        <p:nvSpPr>
          <p:cNvPr id="12" name="文本框 11">
            <a:extLst>
              <a:ext uri="{FF2B5EF4-FFF2-40B4-BE49-F238E27FC236}">
                <a16:creationId xmlns:a16="http://schemas.microsoft.com/office/drawing/2014/main" id="{F2847EA2-286C-204E-BD20-C2AF1327B3CB}"/>
              </a:ext>
            </a:extLst>
          </p:cNvPr>
          <p:cNvSpPr txBox="1"/>
          <p:nvPr/>
        </p:nvSpPr>
        <p:spPr>
          <a:xfrm>
            <a:off x="2708841" y="971068"/>
            <a:ext cx="9070928" cy="95410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An algorithm is a well defined deterministic computational procedure that takes </a:t>
            </a:r>
            <a:r>
              <a:rPr lang="en-US" altLang="zh-CN" sz="2800" b="1" u="sng">
                <a:latin typeface="Times" pitchFamily="2" charset="0"/>
                <a:cs typeface="Times New Roman" panose="02020603050405020304" pitchFamily="18" charset="0"/>
              </a:rPr>
              <a:t>input</a:t>
            </a:r>
            <a:r>
              <a:rPr lang="en-US" altLang="zh-CN" sz="2800">
                <a:latin typeface="Times" pitchFamily="2" charset="0"/>
                <a:cs typeface="Times New Roman" panose="02020603050405020304" pitchFamily="18" charset="0"/>
              </a:rPr>
              <a:t> and produces </a:t>
            </a:r>
            <a:r>
              <a:rPr lang="en-US" altLang="zh-CN" sz="2800" b="1" u="sng">
                <a:latin typeface="Times" pitchFamily="2" charset="0"/>
                <a:cs typeface="Times New Roman" panose="02020603050405020304" pitchFamily="18" charset="0"/>
              </a:rPr>
              <a:t>outputs</a:t>
            </a:r>
            <a:r>
              <a:rPr lang="en-US" altLang="zh-CN" sz="2800">
                <a:latin typeface="Times" pitchFamily="2" charset="0"/>
                <a:cs typeface="Times New Roman" panose="02020603050405020304" pitchFamily="18" charset="0"/>
              </a:rPr>
              <a:t>.</a:t>
            </a:r>
          </a:p>
        </p:txBody>
      </p:sp>
      <p:sp>
        <p:nvSpPr>
          <p:cNvPr id="13" name="文本框 11">
            <a:extLst>
              <a:ext uri="{FF2B5EF4-FFF2-40B4-BE49-F238E27FC236}">
                <a16:creationId xmlns:a16="http://schemas.microsoft.com/office/drawing/2014/main" id="{976D5CB3-DEF9-784C-A018-ECA43D79E47D}"/>
              </a:ext>
            </a:extLst>
          </p:cNvPr>
          <p:cNvSpPr txBox="1"/>
          <p:nvPr/>
        </p:nvSpPr>
        <p:spPr>
          <a:xfrm>
            <a:off x="460663" y="2375469"/>
            <a:ext cx="2356965" cy="95410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Definition </a:t>
            </a: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Correctness</a:t>
            </a:r>
          </a:p>
        </p:txBody>
      </p:sp>
      <p:sp>
        <p:nvSpPr>
          <p:cNvPr id="14" name="文本框 11">
            <a:extLst>
              <a:ext uri="{FF2B5EF4-FFF2-40B4-BE49-F238E27FC236}">
                <a16:creationId xmlns:a16="http://schemas.microsoft.com/office/drawing/2014/main" id="{39A071B4-2491-9740-8CAA-5DC27D8B775B}"/>
              </a:ext>
            </a:extLst>
          </p:cNvPr>
          <p:cNvSpPr txBox="1"/>
          <p:nvPr/>
        </p:nvSpPr>
        <p:spPr>
          <a:xfrm>
            <a:off x="2922201" y="2375468"/>
            <a:ext cx="9070928" cy="95410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An alg. is </a:t>
            </a:r>
            <a:r>
              <a:rPr lang="en-US" altLang="zh-CN" sz="2800" b="1">
                <a:solidFill>
                  <a:srgbClr val="FF0000"/>
                </a:solidFill>
                <a:latin typeface="Times" pitchFamily="2" charset="0"/>
                <a:cs typeface="Times New Roman" panose="02020603050405020304" pitchFamily="18" charset="0"/>
              </a:rPr>
              <a:t>correct </a:t>
            </a:r>
            <a:r>
              <a:rPr lang="en-US" altLang="zh-CN" sz="2800">
                <a:latin typeface="Times" pitchFamily="2" charset="0"/>
                <a:cs typeface="Times New Roman" panose="02020603050405020304" pitchFamily="18" charset="0"/>
              </a:rPr>
              <a:t>if it halts and produces a correct output for every input instance.</a:t>
            </a:r>
          </a:p>
        </p:txBody>
      </p:sp>
      <p:sp>
        <p:nvSpPr>
          <p:cNvPr id="15" name="文本框 11">
            <a:extLst>
              <a:ext uri="{FF2B5EF4-FFF2-40B4-BE49-F238E27FC236}">
                <a16:creationId xmlns:a16="http://schemas.microsoft.com/office/drawing/2014/main" id="{AA372342-F515-D146-855B-DC8301275554}"/>
              </a:ext>
            </a:extLst>
          </p:cNvPr>
          <p:cNvSpPr txBox="1"/>
          <p:nvPr/>
        </p:nvSpPr>
        <p:spPr>
          <a:xfrm>
            <a:off x="460663" y="3672513"/>
            <a:ext cx="2248178" cy="95410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Definition - </a:t>
            </a:r>
          </a:p>
          <a:p>
            <a:pPr>
              <a:defRPr/>
            </a:pP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Efficiency</a:t>
            </a:r>
          </a:p>
        </p:txBody>
      </p:sp>
      <p:sp>
        <p:nvSpPr>
          <p:cNvPr id="16" name="文本框 11">
            <a:extLst>
              <a:ext uri="{FF2B5EF4-FFF2-40B4-BE49-F238E27FC236}">
                <a16:creationId xmlns:a16="http://schemas.microsoft.com/office/drawing/2014/main" id="{128353DB-1F71-2248-B444-08AEFF258F05}"/>
              </a:ext>
            </a:extLst>
          </p:cNvPr>
          <p:cNvSpPr txBox="1"/>
          <p:nvPr/>
        </p:nvSpPr>
        <p:spPr>
          <a:xfrm>
            <a:off x="2922201" y="3726034"/>
            <a:ext cx="9070928" cy="95410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Execution of alg. requires resources: </a:t>
            </a:r>
            <a:r>
              <a:rPr lang="en-US" altLang="zh-CN" sz="2800" b="1">
                <a:solidFill>
                  <a:srgbClr val="FF0000"/>
                </a:solidFill>
                <a:latin typeface="Times" pitchFamily="2" charset="0"/>
                <a:cs typeface="Times New Roman" panose="02020603050405020304" pitchFamily="18" charset="0"/>
              </a:rPr>
              <a:t>computing time </a:t>
            </a:r>
            <a:r>
              <a:rPr lang="en-US" altLang="zh-CN" sz="2800">
                <a:latin typeface="Times" pitchFamily="2" charset="0"/>
                <a:cs typeface="Times New Roman" panose="02020603050405020304" pitchFamily="18" charset="0"/>
              </a:rPr>
              <a:t>and </a:t>
            </a:r>
            <a:r>
              <a:rPr lang="en-US" altLang="zh-CN" sz="2800">
                <a:solidFill>
                  <a:srgbClr val="FF0000"/>
                </a:solidFill>
                <a:latin typeface="Times" pitchFamily="2" charset="0"/>
                <a:cs typeface="Times New Roman" panose="02020603050405020304" pitchFamily="18" charset="0"/>
              </a:rPr>
              <a:t>storage space</a:t>
            </a:r>
            <a:r>
              <a:rPr lang="en-US" altLang="zh-CN" sz="2800">
                <a:latin typeface="Times" pitchFamily="2" charset="0"/>
                <a:cs typeface="Times New Roman" panose="02020603050405020304" pitchFamily="18" charset="0"/>
              </a:rPr>
              <a:t>.</a:t>
            </a:r>
          </a:p>
        </p:txBody>
      </p:sp>
      <p:sp>
        <p:nvSpPr>
          <p:cNvPr id="17" name="Rounded Rectangle 16">
            <a:extLst>
              <a:ext uri="{FF2B5EF4-FFF2-40B4-BE49-F238E27FC236}">
                <a16:creationId xmlns:a16="http://schemas.microsoft.com/office/drawing/2014/main" id="{40EED168-478C-5945-ACF1-85B383BF8075}"/>
              </a:ext>
            </a:extLst>
          </p:cNvPr>
          <p:cNvSpPr/>
          <p:nvPr/>
        </p:nvSpPr>
        <p:spPr>
          <a:xfrm>
            <a:off x="841540" y="4942558"/>
            <a:ext cx="10508919" cy="1481622"/>
          </a:xfrm>
          <a:prstGeom prst="roundRect">
            <a:avLst/>
          </a:prstGeom>
          <a:solidFill>
            <a:srgbClr val="A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latin typeface="Comic Sans MS" panose="030F0702030302020204" pitchFamily="66" charset="0"/>
              </a:rPr>
              <a:t>Q: (1) How to measure computing time?</a:t>
            </a:r>
          </a:p>
          <a:p>
            <a:r>
              <a:rPr lang="en-US" altLang="zh-CN" sz="2800" b="1">
                <a:latin typeface="Comic Sans MS" panose="030F0702030302020204" pitchFamily="66" charset="0"/>
              </a:rPr>
              <a:t>    (2) When is an alg. better (faster) than another one?</a:t>
            </a:r>
          </a:p>
          <a:p>
            <a:r>
              <a:rPr lang="en-US" altLang="zh-CN" sz="2800" b="1">
                <a:latin typeface="Comic Sans MS" panose="030F0702030302020204" pitchFamily="66" charset="0"/>
              </a:rPr>
              <a:t>    (3) Is a given alg. optimal?</a:t>
            </a:r>
            <a:endParaRPr lang="zh-CN" altLang="en-US" sz="2800" b="1">
              <a:latin typeface="Comic Sans MS" panose="030F0702030302020204" pitchFamily="66" charset="0"/>
            </a:endParaRPr>
          </a:p>
        </p:txBody>
      </p:sp>
    </p:spTree>
    <p:extLst>
      <p:ext uri="{BB962C8B-B14F-4D97-AF65-F5344CB8AC3E}">
        <p14:creationId xmlns:p14="http://schemas.microsoft.com/office/powerpoint/2010/main" val="224251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1.3.1 How to measure computing time of an alg.?</a:t>
            </a:r>
          </a:p>
        </p:txBody>
      </p:sp>
      <p:sp>
        <p:nvSpPr>
          <p:cNvPr id="10" name="Content Placeholder 2">
            <a:extLst>
              <a:ext uri="{FF2B5EF4-FFF2-40B4-BE49-F238E27FC236}">
                <a16:creationId xmlns:a16="http://schemas.microsoft.com/office/drawing/2014/main" id="{861EBC6F-E337-EF41-8E7C-BE95DC3E069A}"/>
              </a:ext>
            </a:extLst>
          </p:cNvPr>
          <p:cNvSpPr>
            <a:spLocks noGrp="1"/>
          </p:cNvSpPr>
          <p:nvPr>
            <p:ph idx="1"/>
          </p:nvPr>
        </p:nvSpPr>
        <p:spPr>
          <a:xfrm>
            <a:off x="475902" y="1086273"/>
            <a:ext cx="11594178" cy="4339167"/>
          </a:xfrm>
        </p:spPr>
        <p:txBody>
          <a:bodyPr>
            <a:noAutofit/>
          </a:bodyPr>
          <a:lstStyle/>
          <a:p>
            <a:pPr>
              <a:lnSpc>
                <a:spcPct val="150000"/>
              </a:lnSpc>
            </a:pPr>
            <a:r>
              <a:rPr lang="en-US" altLang="en-US"/>
              <a:t>An alg. has to be implemented on a machine model such as Random Access Machine.</a:t>
            </a:r>
          </a:p>
          <a:p>
            <a:pPr>
              <a:lnSpc>
                <a:spcPct val="150000"/>
              </a:lnSpc>
            </a:pPr>
            <a:r>
              <a:rPr lang="en-US" altLang="en-US"/>
              <a:t>Computing time depends on size of input. The larger an input is, the more time is needed.</a:t>
            </a:r>
          </a:p>
          <a:p>
            <a:pPr>
              <a:lnSpc>
                <a:spcPct val="150000"/>
              </a:lnSpc>
            </a:pPr>
            <a:r>
              <a:rPr lang="en-US" altLang="en-US"/>
              <a:t>We associate with an input instance a</a:t>
            </a:r>
            <a:r>
              <a:rPr lang="en-US" altLang="en-US">
                <a:solidFill>
                  <a:srgbClr val="C00000"/>
                </a:solidFill>
              </a:rPr>
              <a:t> size </a:t>
            </a:r>
            <a:r>
              <a:rPr lang="en-US" altLang="en-US"/>
              <a:t>and measure computing time as a function of </a:t>
            </a:r>
            <a:r>
              <a:rPr lang="en-US" altLang="en-US">
                <a:solidFill>
                  <a:srgbClr val="C00000"/>
                </a:solidFill>
              </a:rPr>
              <a:t>input size</a:t>
            </a:r>
            <a:r>
              <a:rPr lang="en-US" altLang="en-US"/>
              <a:t>.</a:t>
            </a:r>
          </a:p>
        </p:txBody>
      </p:sp>
    </p:spTree>
    <p:extLst>
      <p:ext uri="{BB962C8B-B14F-4D97-AF65-F5344CB8AC3E}">
        <p14:creationId xmlns:p14="http://schemas.microsoft.com/office/powerpoint/2010/main" val="124829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1.3.2 How to measure computing time of an alg.?</a:t>
            </a:r>
          </a:p>
        </p:txBody>
      </p:sp>
      <p:sp>
        <p:nvSpPr>
          <p:cNvPr id="11" name="文本框 11">
            <a:extLst>
              <a:ext uri="{FF2B5EF4-FFF2-40B4-BE49-F238E27FC236}">
                <a16:creationId xmlns:a16="http://schemas.microsoft.com/office/drawing/2014/main" id="{73C1C8BE-2B16-0D4C-823E-380CEF0FD6AF}"/>
              </a:ext>
            </a:extLst>
          </p:cNvPr>
          <p:cNvSpPr txBox="1"/>
          <p:nvPr/>
        </p:nvSpPr>
        <p:spPr>
          <a:xfrm>
            <a:off x="597822" y="1058395"/>
            <a:ext cx="2248178" cy="95410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Definition - </a:t>
            </a:r>
          </a:p>
          <a:p>
            <a:pPr>
              <a:defRPr/>
            </a:pP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Input Size</a:t>
            </a: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CBCE32D5-7746-C94F-BD84-BB40EB5056DA}"/>
                  </a:ext>
                </a:extLst>
              </p:cNvPr>
              <p:cNvSpPr txBox="1"/>
              <p:nvPr/>
            </p:nvSpPr>
            <p:spPr>
              <a:xfrm>
                <a:off x="3192423" y="1042744"/>
                <a:ext cx="7536537" cy="95410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The size of an input instance </a:t>
                </a: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𝑝</m:t>
                    </m:r>
                  </m:oMath>
                </a14:m>
                <a:r>
                  <a:rPr lang="en-US" altLang="zh-CN" sz="2800">
                    <a:latin typeface="Times" pitchFamily="2" charset="0"/>
                    <a:cs typeface="Times New Roman" panose="02020603050405020304" pitchFamily="18" charset="0"/>
                  </a:rPr>
                  <a:t> is denoted by </a:t>
                </a:r>
                <a14:m>
                  <m:oMath xmlns:m="http://schemas.openxmlformats.org/officeDocument/2006/math">
                    <m:d>
                      <m:dPr>
                        <m:begChr m:val="‖"/>
                        <m:endChr m:val="‖"/>
                        <m:ctrlPr>
                          <a:rPr lang="en-US" altLang="zh-CN" sz="2800" i="1" smtClean="0">
                            <a:latin typeface="Cambria Math" panose="02040503050406030204" pitchFamily="18" charset="0"/>
                            <a:cs typeface="Times New Roman" panose="02020603050405020304" pitchFamily="18" charset="0"/>
                          </a:rPr>
                        </m:ctrlPr>
                      </m:dPr>
                      <m:e>
                        <m:r>
                          <a:rPr lang="en-US" altLang="zh-CN" sz="2800" b="0" i="1" smtClean="0">
                            <a:latin typeface="Cambria Math" panose="02040503050406030204" pitchFamily="18" charset="0"/>
                            <a:cs typeface="Times New Roman" panose="02020603050405020304" pitchFamily="18" charset="0"/>
                          </a:rPr>
                          <m:t>𝑝</m:t>
                        </m:r>
                      </m:e>
                    </m:d>
                  </m:oMath>
                </a14:m>
                <a:r>
                  <a:rPr lang="en-US" altLang="zh-CN" sz="2800">
                    <a:latin typeface="Times" pitchFamily="2" charset="0"/>
                    <a:cs typeface="Times New Roman" panose="02020603050405020304" pitchFamily="18" charset="0"/>
                  </a:rPr>
                  <a:t> (a positive integer).</a:t>
                </a:r>
              </a:p>
            </p:txBody>
          </p:sp>
        </mc:Choice>
        <mc:Fallback>
          <p:sp>
            <p:nvSpPr>
              <p:cNvPr id="12" name="文本框 11">
                <a:extLst>
                  <a:ext uri="{FF2B5EF4-FFF2-40B4-BE49-F238E27FC236}">
                    <a16:creationId xmlns:a16="http://schemas.microsoft.com/office/drawing/2014/main" id="{CBCE32D5-7746-C94F-BD84-BB40EB5056DA}"/>
                  </a:ext>
                </a:extLst>
              </p:cNvPr>
              <p:cNvSpPr txBox="1">
                <a:spLocks noRot="1" noChangeAspect="1" noMove="1" noResize="1" noEditPoints="1" noAdjustHandles="1" noChangeArrowheads="1" noChangeShapeType="1" noTextEdit="1"/>
              </p:cNvSpPr>
              <p:nvPr/>
            </p:nvSpPr>
            <p:spPr>
              <a:xfrm>
                <a:off x="3192423" y="1042744"/>
                <a:ext cx="7536537" cy="954107"/>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7EC70E57-FBD3-E147-AA8B-6B11B7EE6F25}"/>
              </a:ext>
            </a:extLst>
          </p:cNvPr>
          <p:cNvSpPr>
            <a:spLocks noGrp="1"/>
          </p:cNvSpPr>
          <p:nvPr>
            <p:ph idx="1"/>
          </p:nvPr>
        </p:nvSpPr>
        <p:spPr>
          <a:xfrm>
            <a:off x="757893" y="3314560"/>
            <a:ext cx="10676213" cy="2883297"/>
          </a:xfrm>
        </p:spPr>
        <p:txBody>
          <a:bodyPr>
            <a:noAutofit/>
          </a:bodyPr>
          <a:lstStyle/>
          <a:p>
            <a:pPr>
              <a:lnSpc>
                <a:spcPct val="150000"/>
              </a:lnSpc>
              <a:spcBef>
                <a:spcPts val="600"/>
              </a:spcBef>
            </a:pPr>
            <a:r>
              <a:rPr lang="en-US" altLang="en-US"/>
              <a:t>Size of sorting is number of items to be sorted.</a:t>
            </a:r>
          </a:p>
          <a:p>
            <a:pPr>
              <a:lnSpc>
                <a:spcPct val="150000"/>
              </a:lnSpc>
              <a:spcBef>
                <a:spcPts val="600"/>
              </a:spcBef>
            </a:pPr>
            <a:r>
              <a:rPr lang="en-US" altLang="en-US"/>
              <a:t>Size of maximum problem is number of elements in the input.</a:t>
            </a:r>
          </a:p>
          <a:p>
            <a:pPr>
              <a:lnSpc>
                <a:spcPct val="150000"/>
              </a:lnSpc>
              <a:spcBef>
                <a:spcPts val="600"/>
              </a:spcBef>
            </a:pPr>
            <a:r>
              <a:rPr lang="en-US" altLang="en-US"/>
              <a:t>Size of integer multiplication is sum of lengths of two binary integers in input.</a:t>
            </a:r>
          </a:p>
        </p:txBody>
      </p:sp>
      <p:sp>
        <p:nvSpPr>
          <p:cNvPr id="6" name="文本框 11">
            <a:extLst>
              <a:ext uri="{FF2B5EF4-FFF2-40B4-BE49-F238E27FC236}">
                <a16:creationId xmlns:a16="http://schemas.microsoft.com/office/drawing/2014/main" id="{5058D467-30D8-6041-A645-1DF0240A7AE8}"/>
              </a:ext>
            </a:extLst>
          </p:cNvPr>
          <p:cNvSpPr txBox="1"/>
          <p:nvPr/>
        </p:nvSpPr>
        <p:spPr>
          <a:xfrm>
            <a:off x="597822" y="2401921"/>
            <a:ext cx="1770198" cy="523220"/>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Example</a:t>
            </a:r>
            <a:endPar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5535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1.4.1 Worst-case Time Complexity</a:t>
            </a:r>
          </a:p>
        </p:txBody>
      </p:sp>
      <p:sp>
        <p:nvSpPr>
          <p:cNvPr id="11" name="文本框 11">
            <a:extLst>
              <a:ext uri="{FF2B5EF4-FFF2-40B4-BE49-F238E27FC236}">
                <a16:creationId xmlns:a16="http://schemas.microsoft.com/office/drawing/2014/main" id="{73C1C8BE-2B16-0D4C-823E-380CEF0FD6AF}"/>
              </a:ext>
            </a:extLst>
          </p:cNvPr>
          <p:cNvSpPr txBox="1"/>
          <p:nvPr/>
        </p:nvSpPr>
        <p:spPr>
          <a:xfrm>
            <a:off x="613719" y="2928259"/>
            <a:ext cx="3130406" cy="95410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Worst-case Time Complexity</a:t>
            </a: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CBCE32D5-7746-C94F-BD84-BB40EB5056DA}"/>
                  </a:ext>
                </a:extLst>
              </p:cNvPr>
              <p:cNvSpPr txBox="1"/>
              <p:nvPr/>
            </p:nvSpPr>
            <p:spPr>
              <a:xfrm>
                <a:off x="4257586" y="2687654"/>
                <a:ext cx="7164885" cy="1394438"/>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The worst-case time complexity of </a:t>
                </a:r>
                <a14:m>
                  <m:oMath xmlns:m="http://schemas.openxmlformats.org/officeDocument/2006/math">
                    <m:r>
                      <a:rPr lang="en-US" altLang="en-US" sz="2800" i="1">
                        <a:latin typeface="Cambria Math" panose="02040503050406030204" pitchFamily="18" charset="0"/>
                      </a:rPr>
                      <m:t>𝐴</m:t>
                    </m:r>
                  </m:oMath>
                </a14:m>
                <a:r>
                  <a:rPr lang="en-US" altLang="en-US" sz="2800"/>
                  <a:t> on input size </a:t>
                </a:r>
                <a14:m>
                  <m:oMath xmlns:m="http://schemas.openxmlformats.org/officeDocument/2006/math">
                    <m:r>
                      <a:rPr lang="en-US" altLang="en-US" sz="2800" b="0" i="1" smtClean="0">
                        <a:latin typeface="Cambria Math" panose="02040503050406030204" pitchFamily="18" charset="0"/>
                      </a:rPr>
                      <m:t>𝑛</m:t>
                    </m:r>
                  </m:oMath>
                </a14:m>
                <a:r>
                  <a:rPr lang="en-US" altLang="zh-CN" sz="2800">
                    <a:latin typeface="Times" pitchFamily="2" charset="0"/>
                    <a:cs typeface="Times New Roman" panose="02020603050405020304" pitchFamily="18" charset="0"/>
                  </a:rPr>
                  <a:t> is: </a:t>
                </a: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r>
                          <a:rPr lang="en-US" altLang="en-US" sz="2800" i="1">
                            <a:latin typeface="Cambria Math" panose="02040503050406030204" pitchFamily="18" charset="0"/>
                          </a:rPr>
                          <m:t>𝐴</m:t>
                        </m:r>
                      </m:sub>
                    </m:sSub>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𝑛</m:t>
                        </m:r>
                      </m:e>
                    </m:d>
                    <m:r>
                      <a:rPr lang="en-US" altLang="en-US" sz="2800" b="0" i="1" smtClean="0">
                        <a:latin typeface="Cambria Math" panose="02040503050406030204" pitchFamily="18" charset="0"/>
                      </a:rPr>
                      <m:t>≔</m:t>
                    </m:r>
                    <m:func>
                      <m:funcPr>
                        <m:ctrlPr>
                          <a:rPr lang="en-US" altLang="en-US" sz="2800" b="0" i="1" smtClean="0">
                            <a:latin typeface="Cambria Math" panose="02040503050406030204" pitchFamily="18" charset="0"/>
                          </a:rPr>
                        </m:ctrlPr>
                      </m:funcPr>
                      <m:fName>
                        <m:r>
                          <m:rPr>
                            <m:sty m:val="p"/>
                          </m:rPr>
                          <a:rPr lang="en-US" altLang="en-US" sz="2800">
                            <a:latin typeface="Cambria Math" panose="02040503050406030204" pitchFamily="18" charset="0"/>
                            <a:hlinkClick r:id="rId3"/>
                          </a:rPr>
                          <m:t>supremum</m:t>
                        </m:r>
                      </m:fName>
                      <m:e>
                        <m:d>
                          <m:dPr>
                            <m:begChr m:val="{"/>
                            <m:endChr m:val="|"/>
                            <m:ctrlPr>
                              <a:rPr lang="en-US" altLang="en-US" sz="2800" b="0" i="1" smtClean="0">
                                <a:latin typeface="Cambria Math" panose="02040503050406030204" pitchFamily="18" charset="0"/>
                              </a:rPr>
                            </m:ctrlPr>
                          </m:dPr>
                          <m:e>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r>
                                  <a:rPr lang="en-US" altLang="en-US" sz="2800" i="1">
                                    <a:latin typeface="Cambria Math" panose="02040503050406030204" pitchFamily="18" charset="0"/>
                                  </a:rPr>
                                  <m:t>𝐴</m:t>
                                </m:r>
                              </m:sub>
                            </m:sSub>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𝑝</m:t>
                                </m:r>
                              </m:e>
                            </m:d>
                            <m:r>
                              <a:rPr lang="en-US" altLang="en-US" sz="2800" b="0" i="1" smtClean="0">
                                <a:latin typeface="Cambria Math" panose="02040503050406030204" pitchFamily="18" charset="0"/>
                              </a:rPr>
                              <m:t> </m:t>
                            </m:r>
                          </m:e>
                        </m:d>
                        <m:r>
                          <a:rPr lang="en-US" altLang="en-US" sz="2800" b="0" i="1" smtClean="0">
                            <a:latin typeface="Cambria Math" panose="02040503050406030204" pitchFamily="18" charset="0"/>
                          </a:rPr>
                          <m:t> </m:t>
                        </m:r>
                        <m:d>
                          <m:dPr>
                            <m:begChr m:val="‖"/>
                            <m:endChr m:val="‖"/>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𝑝</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e>
                    </m:func>
                  </m:oMath>
                </a14:m>
                <a:endParaRPr lang="en-US" altLang="zh-CN" sz="2800">
                  <a:latin typeface="Times" pitchFamily="2" charset="0"/>
                  <a:cs typeface="Times New Roman" panose="02020603050405020304" pitchFamily="18" charset="0"/>
                </a:endParaRPr>
              </a:p>
            </p:txBody>
          </p:sp>
        </mc:Choice>
        <mc:Fallback>
          <p:sp>
            <p:nvSpPr>
              <p:cNvPr id="12" name="文本框 11">
                <a:extLst>
                  <a:ext uri="{FF2B5EF4-FFF2-40B4-BE49-F238E27FC236}">
                    <a16:creationId xmlns:a16="http://schemas.microsoft.com/office/drawing/2014/main" id="{CBCE32D5-7746-C94F-BD84-BB40EB5056DA}"/>
                  </a:ext>
                </a:extLst>
              </p:cNvPr>
              <p:cNvSpPr txBox="1">
                <a:spLocks noRot="1" noChangeAspect="1" noMove="1" noResize="1" noEditPoints="1" noAdjustHandles="1" noChangeArrowheads="1" noChangeShapeType="1" noTextEdit="1"/>
              </p:cNvSpPr>
              <p:nvPr/>
            </p:nvSpPr>
            <p:spPr>
              <a:xfrm>
                <a:off x="4257586" y="2687654"/>
                <a:ext cx="7164885" cy="1394438"/>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7EC70E57-FBD3-E147-AA8B-6B11B7EE6F25}"/>
                  </a:ext>
                </a:extLst>
              </p:cNvPr>
              <p:cNvSpPr>
                <a:spLocks noGrp="1"/>
              </p:cNvSpPr>
              <p:nvPr>
                <p:ph idx="1"/>
              </p:nvPr>
            </p:nvSpPr>
            <p:spPr>
              <a:xfrm>
                <a:off x="476528" y="2001732"/>
                <a:ext cx="11317087" cy="926527"/>
              </a:xfrm>
            </p:spPr>
            <p:txBody>
              <a:bodyPr>
                <a:noAutofit/>
              </a:bodyPr>
              <a:lstStyle/>
              <a:p>
                <a:pPr marL="0" indent="0">
                  <a:lnSpc>
                    <a:spcPct val="150000"/>
                  </a:lnSpc>
                  <a:buNone/>
                </a:pPr>
                <a:r>
                  <a:rPr lang="en-US" altLang="en-US" sz="2700"/>
                  <a:t>Let </a:t>
                </a:r>
                <a14:m>
                  <m:oMath xmlns:m="http://schemas.openxmlformats.org/officeDocument/2006/math">
                    <m:r>
                      <a:rPr lang="en-US" altLang="en-US" sz="2700" b="0" i="1" smtClean="0">
                        <a:latin typeface="Cambria Math" panose="02040503050406030204" pitchFamily="18" charset="0"/>
                      </a:rPr>
                      <m:t>𝐴</m:t>
                    </m:r>
                  </m:oMath>
                </a14:m>
                <a:r>
                  <a:rPr lang="en-US" altLang="en-US" sz="2700"/>
                  <a:t> be an algorithm. Denote </a:t>
                </a:r>
                <a14:m>
                  <m:oMath xmlns:m="http://schemas.openxmlformats.org/officeDocument/2006/math">
                    <m:sSub>
                      <m:sSubPr>
                        <m:ctrlPr>
                          <a:rPr lang="en-US" altLang="en-US" sz="2700" i="1" smtClean="0">
                            <a:latin typeface="Cambria Math" panose="02040503050406030204" pitchFamily="18" charset="0"/>
                          </a:rPr>
                        </m:ctrlPr>
                      </m:sSubPr>
                      <m:e>
                        <m:r>
                          <a:rPr lang="en-US" altLang="en-US" sz="2700" b="0" i="1" smtClean="0">
                            <a:latin typeface="Cambria Math" panose="02040503050406030204" pitchFamily="18" charset="0"/>
                          </a:rPr>
                          <m:t>𝑇</m:t>
                        </m:r>
                      </m:e>
                      <m:sub>
                        <m:r>
                          <a:rPr lang="en-US" altLang="en-US" sz="2700" b="0" i="1" smtClean="0">
                            <a:latin typeface="Cambria Math" panose="02040503050406030204" pitchFamily="18" charset="0"/>
                          </a:rPr>
                          <m:t>𝐴</m:t>
                        </m:r>
                      </m:sub>
                    </m:sSub>
                    <m:d>
                      <m:dPr>
                        <m:ctrlPr>
                          <a:rPr lang="en-US" altLang="en-US" sz="2700" b="0" i="1" smtClean="0">
                            <a:latin typeface="Cambria Math" panose="02040503050406030204" pitchFamily="18" charset="0"/>
                          </a:rPr>
                        </m:ctrlPr>
                      </m:dPr>
                      <m:e>
                        <m:r>
                          <a:rPr lang="en-US" altLang="en-US" sz="2700" b="0" i="1" smtClean="0">
                            <a:latin typeface="Cambria Math" panose="02040503050406030204" pitchFamily="18" charset="0"/>
                          </a:rPr>
                          <m:t>𝑝</m:t>
                        </m:r>
                      </m:e>
                    </m:d>
                  </m:oMath>
                </a14:m>
                <a:r>
                  <a:rPr lang="en-US" altLang="en-US" sz="2700"/>
                  <a:t> = computing time of </a:t>
                </a:r>
                <a14:m>
                  <m:oMath xmlns:m="http://schemas.openxmlformats.org/officeDocument/2006/math">
                    <m:r>
                      <a:rPr lang="en-US" altLang="en-US" sz="2700" b="0" i="1" smtClean="0">
                        <a:latin typeface="Cambria Math" panose="02040503050406030204" pitchFamily="18" charset="0"/>
                      </a:rPr>
                      <m:t>𝐴</m:t>
                    </m:r>
                  </m:oMath>
                </a14:m>
                <a:r>
                  <a:rPr lang="en-US" altLang="en-US" sz="2700"/>
                  <a:t> on input instance </a:t>
                </a:r>
                <a14:m>
                  <m:oMath xmlns:m="http://schemas.openxmlformats.org/officeDocument/2006/math">
                    <m:r>
                      <a:rPr lang="en-US" altLang="en-US" sz="2700" b="0" i="1" smtClean="0">
                        <a:latin typeface="Cambria Math" panose="02040503050406030204" pitchFamily="18" charset="0"/>
                      </a:rPr>
                      <m:t>𝑝</m:t>
                    </m:r>
                  </m:oMath>
                </a14:m>
                <a:r>
                  <a:rPr lang="en-US" altLang="en-US" sz="2700"/>
                  <a:t>.</a:t>
                </a:r>
              </a:p>
            </p:txBody>
          </p:sp>
        </mc:Choice>
        <mc:Fallback>
          <p:sp>
            <p:nvSpPr>
              <p:cNvPr id="15" name="Content Placeholder 2">
                <a:extLst>
                  <a:ext uri="{FF2B5EF4-FFF2-40B4-BE49-F238E27FC236}">
                    <a16:creationId xmlns:a16="http://schemas.microsoft.com/office/drawing/2014/main" id="{7EC70E57-FBD3-E147-AA8B-6B11B7EE6F25}"/>
                  </a:ext>
                </a:extLst>
              </p:cNvPr>
              <p:cNvSpPr>
                <a:spLocks noGrp="1" noRot="1" noChangeAspect="1" noMove="1" noResize="1" noEditPoints="1" noAdjustHandles="1" noChangeArrowheads="1" noChangeShapeType="1" noTextEdit="1"/>
              </p:cNvSpPr>
              <p:nvPr>
                <p:ph idx="1"/>
              </p:nvPr>
            </p:nvSpPr>
            <p:spPr>
              <a:xfrm>
                <a:off x="476528" y="2001732"/>
                <a:ext cx="11317087" cy="926527"/>
              </a:xfrm>
              <a:blipFill>
                <a:blip r:embed="rId5"/>
                <a:stretch>
                  <a:fillRect l="-1023" r="-323"/>
                </a:stretch>
              </a:blipFill>
            </p:spPr>
            <p:txBody>
              <a:bodyPr/>
              <a:lstStyle/>
              <a:p>
                <a:r>
                  <a:rPr lang="en-US">
                    <a:noFill/>
                  </a:rPr>
                  <a:t> </a:t>
                </a:r>
              </a:p>
            </p:txBody>
          </p:sp>
        </mc:Fallback>
      </mc:AlternateContent>
      <p:sp>
        <p:nvSpPr>
          <p:cNvPr id="10" name="文本框 11">
            <a:extLst>
              <a:ext uri="{FF2B5EF4-FFF2-40B4-BE49-F238E27FC236}">
                <a16:creationId xmlns:a16="http://schemas.microsoft.com/office/drawing/2014/main" id="{4608AE36-B6BE-CF46-B510-8FF3811EB72D}"/>
              </a:ext>
            </a:extLst>
          </p:cNvPr>
          <p:cNvSpPr txBox="1"/>
          <p:nvPr/>
        </p:nvSpPr>
        <p:spPr>
          <a:xfrm>
            <a:off x="476528" y="1047625"/>
            <a:ext cx="10945943" cy="95410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The running time of an algorithm on a particular input is the number of primitive operations or “steps” executed.</a:t>
            </a:r>
          </a:p>
        </p:txBody>
      </p:sp>
      <p:sp>
        <p:nvSpPr>
          <p:cNvPr id="2" name="Content Placeholder 2">
            <a:extLst>
              <a:ext uri="{FF2B5EF4-FFF2-40B4-BE49-F238E27FC236}">
                <a16:creationId xmlns:a16="http://schemas.microsoft.com/office/drawing/2014/main" id="{DED532D6-4174-62DB-A43A-608066EAFF08}"/>
              </a:ext>
            </a:extLst>
          </p:cNvPr>
          <p:cNvSpPr txBox="1">
            <a:spLocks/>
          </p:cNvSpPr>
          <p:nvPr/>
        </p:nvSpPr>
        <p:spPr>
          <a:xfrm>
            <a:off x="476528" y="4282875"/>
            <a:ext cx="11196916" cy="245043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The </a:t>
            </a:r>
            <a:r>
              <a:rPr lang="en-US" sz="2400" b="1"/>
              <a:t>supremum</a:t>
            </a:r>
            <a:r>
              <a:rPr lang="en-US" sz="2400"/>
              <a:t> (or </a:t>
            </a:r>
            <a:r>
              <a:rPr lang="en-US" sz="2400" b="1"/>
              <a:t>least upper bound</a:t>
            </a:r>
            <a:r>
              <a:rPr lang="en-US" sz="2400"/>
              <a:t>) of a set is the smallest value that is greater than or equal to every element in that set. If a supremum exists, it is either a member of the set or a limit point of the set.</a:t>
            </a:r>
          </a:p>
          <a:p>
            <a:endParaRPr lang="en-US" sz="2400"/>
          </a:p>
          <a:p>
            <a:endParaRPr lang="en-US" sz="2400"/>
          </a:p>
          <a:p>
            <a:endParaRPr lang="en-US" sz="2400"/>
          </a:p>
          <a:p>
            <a:endParaRPr lang="en-US" sz="2400"/>
          </a:p>
          <a:p>
            <a:pPr marL="0" indent="0">
              <a:buNone/>
            </a:pPr>
            <a:r>
              <a:rPr lang="en-US" sz="2200"/>
              <a:t> However, 5 is not actually in the set S, making it a limit point.</a:t>
            </a:r>
          </a:p>
        </p:txBody>
      </p:sp>
      <p:pic>
        <p:nvPicPr>
          <p:cNvPr id="4" name="Picture 3">
            <a:extLst>
              <a:ext uri="{FF2B5EF4-FFF2-40B4-BE49-F238E27FC236}">
                <a16:creationId xmlns:a16="http://schemas.microsoft.com/office/drawing/2014/main" id="{4C3EFF9B-9DFE-A404-B45D-403EF6CD0AC9}"/>
              </a:ext>
            </a:extLst>
          </p:cNvPr>
          <p:cNvPicPr>
            <a:picLocks noChangeAspect="1"/>
          </p:cNvPicPr>
          <p:nvPr/>
        </p:nvPicPr>
        <p:blipFill>
          <a:blip r:embed="rId6"/>
          <a:stretch>
            <a:fillRect/>
          </a:stretch>
        </p:blipFill>
        <p:spPr>
          <a:xfrm>
            <a:off x="796103" y="4968797"/>
            <a:ext cx="10016591" cy="1088459"/>
          </a:xfrm>
          <a:prstGeom prst="rect">
            <a:avLst/>
          </a:prstGeom>
          <a:solidFill>
            <a:schemeClr val="bg1">
              <a:lumMod val="95000"/>
            </a:scheme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857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1.4.1 Worst-case Time Complexity</a:t>
            </a:r>
          </a:p>
        </p:txBody>
      </p:sp>
      <p:sp>
        <p:nvSpPr>
          <p:cNvPr id="11" name="文本框 11">
            <a:extLst>
              <a:ext uri="{FF2B5EF4-FFF2-40B4-BE49-F238E27FC236}">
                <a16:creationId xmlns:a16="http://schemas.microsoft.com/office/drawing/2014/main" id="{73C1C8BE-2B16-0D4C-823E-380CEF0FD6AF}"/>
              </a:ext>
            </a:extLst>
          </p:cNvPr>
          <p:cNvSpPr txBox="1"/>
          <p:nvPr/>
        </p:nvSpPr>
        <p:spPr>
          <a:xfrm>
            <a:off x="559656" y="1105720"/>
            <a:ext cx="3267597" cy="95410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Worst-case Time Complexity</a:t>
            </a: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CBCE32D5-7746-C94F-BD84-BB40EB5056DA}"/>
                  </a:ext>
                </a:extLst>
              </p:cNvPr>
              <p:cNvSpPr txBox="1"/>
              <p:nvPr/>
            </p:nvSpPr>
            <p:spPr>
              <a:xfrm>
                <a:off x="4285492" y="1105720"/>
                <a:ext cx="7375917" cy="95410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The worst-case time complexity of </a:t>
                </a:r>
                <a14:m>
                  <m:oMath xmlns:m="http://schemas.openxmlformats.org/officeDocument/2006/math">
                    <m:r>
                      <a:rPr lang="en-US" altLang="en-US" sz="2800" i="1">
                        <a:latin typeface="Cambria Math" panose="02040503050406030204" pitchFamily="18" charset="0"/>
                      </a:rPr>
                      <m:t>𝐴</m:t>
                    </m:r>
                  </m:oMath>
                </a14:m>
                <a:r>
                  <a:rPr lang="en-US" altLang="en-US" sz="2800"/>
                  <a:t> on input size </a:t>
                </a:r>
                <a14:m>
                  <m:oMath xmlns:m="http://schemas.openxmlformats.org/officeDocument/2006/math">
                    <m:r>
                      <a:rPr lang="en-US" altLang="en-US" sz="2800" b="0" i="1" smtClean="0">
                        <a:latin typeface="Cambria Math" panose="02040503050406030204" pitchFamily="18" charset="0"/>
                      </a:rPr>
                      <m:t>𝑛</m:t>
                    </m:r>
                  </m:oMath>
                </a14:m>
                <a:r>
                  <a:rPr lang="en-US" altLang="zh-CN" sz="2800">
                    <a:latin typeface="Times" pitchFamily="2" charset="0"/>
                    <a:cs typeface="Times New Roman" panose="02020603050405020304" pitchFamily="18" charset="0"/>
                  </a:rPr>
                  <a:t> is: </a:t>
                </a: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r>
                          <a:rPr lang="en-US" altLang="en-US" sz="2800" i="1">
                            <a:latin typeface="Cambria Math" panose="02040503050406030204" pitchFamily="18" charset="0"/>
                          </a:rPr>
                          <m:t>𝐴</m:t>
                        </m:r>
                      </m:sub>
                    </m:sSub>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𝑛</m:t>
                        </m:r>
                      </m:e>
                    </m:d>
                    <m:r>
                      <a:rPr lang="en-US" altLang="en-US" sz="2800" b="0" i="1" smtClean="0">
                        <a:latin typeface="Cambria Math" panose="02040503050406030204" pitchFamily="18" charset="0"/>
                      </a:rPr>
                      <m:t>≔</m:t>
                    </m:r>
                    <m:func>
                      <m:funcPr>
                        <m:ctrlPr>
                          <a:rPr lang="en-US" altLang="en-US" sz="2800" b="0" i="1" smtClean="0">
                            <a:latin typeface="Cambria Math" panose="02040503050406030204" pitchFamily="18" charset="0"/>
                          </a:rPr>
                        </m:ctrlPr>
                      </m:funcPr>
                      <m:fName>
                        <m:r>
                          <m:rPr>
                            <m:sty m:val="p"/>
                          </m:rPr>
                          <a:rPr lang="en-US" altLang="en-US" sz="2800">
                            <a:latin typeface="Cambria Math" panose="02040503050406030204" pitchFamily="18" charset="0"/>
                            <a:hlinkClick r:id="rId3"/>
                          </a:rPr>
                          <m:t>supremum</m:t>
                        </m:r>
                      </m:fName>
                      <m:e>
                        <m:d>
                          <m:dPr>
                            <m:begChr m:val="{"/>
                            <m:endChr m:val="|"/>
                            <m:ctrlPr>
                              <a:rPr lang="en-US" altLang="en-US" sz="2800" b="0" i="1" smtClean="0">
                                <a:latin typeface="Cambria Math" panose="02040503050406030204" pitchFamily="18" charset="0"/>
                              </a:rPr>
                            </m:ctrlPr>
                          </m:dPr>
                          <m:e>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r>
                                  <a:rPr lang="en-US" altLang="en-US" sz="2800" i="1">
                                    <a:latin typeface="Cambria Math" panose="02040503050406030204" pitchFamily="18" charset="0"/>
                                  </a:rPr>
                                  <m:t>𝐴</m:t>
                                </m:r>
                              </m:sub>
                            </m:sSub>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𝑝</m:t>
                                </m:r>
                              </m:e>
                            </m:d>
                            <m:r>
                              <a:rPr lang="en-US" altLang="en-US" sz="2800" b="0" i="1" smtClean="0">
                                <a:latin typeface="Cambria Math" panose="02040503050406030204" pitchFamily="18" charset="0"/>
                              </a:rPr>
                              <m:t> </m:t>
                            </m:r>
                          </m:e>
                        </m:d>
                        <m:r>
                          <a:rPr lang="en-US" altLang="en-US" sz="2800" b="0" i="1" smtClean="0">
                            <a:latin typeface="Cambria Math" panose="02040503050406030204" pitchFamily="18" charset="0"/>
                          </a:rPr>
                          <m:t> </m:t>
                        </m:r>
                        <m:d>
                          <m:dPr>
                            <m:begChr m:val="‖"/>
                            <m:endChr m:val="‖"/>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𝑝</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e>
                    </m:func>
                  </m:oMath>
                </a14:m>
                <a:endParaRPr lang="en-US" altLang="zh-CN" sz="2800">
                  <a:latin typeface="Times" pitchFamily="2" charset="0"/>
                  <a:cs typeface="Times New Roman" panose="02020603050405020304" pitchFamily="18" charset="0"/>
                </a:endParaRPr>
              </a:p>
            </p:txBody>
          </p:sp>
        </mc:Choice>
        <mc:Fallback>
          <p:sp>
            <p:nvSpPr>
              <p:cNvPr id="12" name="文本框 11">
                <a:extLst>
                  <a:ext uri="{FF2B5EF4-FFF2-40B4-BE49-F238E27FC236}">
                    <a16:creationId xmlns:a16="http://schemas.microsoft.com/office/drawing/2014/main" id="{CBCE32D5-7746-C94F-BD84-BB40EB5056DA}"/>
                  </a:ext>
                </a:extLst>
              </p:cNvPr>
              <p:cNvSpPr txBox="1">
                <a:spLocks noRot="1" noChangeAspect="1" noMove="1" noResize="1" noEditPoints="1" noAdjustHandles="1" noChangeArrowheads="1" noChangeShapeType="1" noTextEdit="1"/>
              </p:cNvSpPr>
              <p:nvPr/>
            </p:nvSpPr>
            <p:spPr>
              <a:xfrm>
                <a:off x="4285492" y="1105720"/>
                <a:ext cx="7375917" cy="954107"/>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ounded Rectangle 7">
                <a:extLst>
                  <a:ext uri="{FF2B5EF4-FFF2-40B4-BE49-F238E27FC236}">
                    <a16:creationId xmlns:a16="http://schemas.microsoft.com/office/drawing/2014/main" id="{4993A837-AF5E-8C45-9F1B-01B4FB95E7A2}"/>
                  </a:ext>
                </a:extLst>
              </p:cNvPr>
              <p:cNvSpPr/>
              <p:nvPr/>
            </p:nvSpPr>
            <p:spPr>
              <a:xfrm>
                <a:off x="476528" y="4702629"/>
                <a:ext cx="11101752" cy="1546266"/>
              </a:xfrm>
              <a:prstGeom prst="roundRect">
                <a:avLst/>
              </a:prstGeom>
              <a:solidFill>
                <a:srgbClr val="A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000" b="1">
                    <a:latin typeface="Comic Sans MS" panose="030F0702030302020204" pitchFamily="66" charset="0"/>
                  </a:rPr>
                  <a:t>Goal: Determine </a:t>
                </a:r>
                <a14:m>
                  <m:oMath xmlns:m="http://schemas.openxmlformats.org/officeDocument/2006/math">
                    <m:sSub>
                      <m:sSubPr>
                        <m:ctrlPr>
                          <a:rPr lang="en-US" altLang="en-US" sz="4000" b="1" i="1">
                            <a:latin typeface="Cambria Math" panose="02040503050406030204" pitchFamily="18" charset="0"/>
                          </a:rPr>
                        </m:ctrlPr>
                      </m:sSubPr>
                      <m:e>
                        <m:r>
                          <a:rPr lang="en-US" altLang="en-US" sz="4000" b="1" i="1">
                            <a:latin typeface="Cambria Math" panose="02040503050406030204" pitchFamily="18" charset="0"/>
                          </a:rPr>
                          <m:t>𝑻</m:t>
                        </m:r>
                      </m:e>
                      <m:sub>
                        <m:r>
                          <a:rPr lang="en-US" altLang="en-US" sz="4000" b="1" i="1">
                            <a:latin typeface="Cambria Math" panose="02040503050406030204" pitchFamily="18" charset="0"/>
                          </a:rPr>
                          <m:t>𝑨</m:t>
                        </m:r>
                      </m:sub>
                    </m:sSub>
                    <m:d>
                      <m:dPr>
                        <m:ctrlPr>
                          <a:rPr lang="en-US" altLang="en-US" sz="4000" b="1" i="1">
                            <a:latin typeface="Cambria Math" panose="02040503050406030204" pitchFamily="18" charset="0"/>
                          </a:rPr>
                        </m:ctrlPr>
                      </m:dPr>
                      <m:e>
                        <m:r>
                          <a:rPr lang="en-US" altLang="en-US" sz="4000" b="1" i="1">
                            <a:latin typeface="Cambria Math" panose="02040503050406030204" pitchFamily="18" charset="0"/>
                          </a:rPr>
                          <m:t>𝒏</m:t>
                        </m:r>
                      </m:e>
                    </m:d>
                  </m:oMath>
                </a14:m>
                <a:r>
                  <a:rPr lang="en-US" altLang="zh-CN" sz="4000" b="1">
                    <a:latin typeface="Comic Sans MS" panose="030F0702030302020204" pitchFamily="66" charset="0"/>
                  </a:rPr>
                  <a:t> for some important algorithms.</a:t>
                </a:r>
                <a:endParaRPr lang="zh-CN" altLang="en-US" sz="4000" b="1">
                  <a:latin typeface="Comic Sans MS" panose="030F0702030302020204" pitchFamily="66" charset="0"/>
                </a:endParaRPr>
              </a:p>
            </p:txBody>
          </p:sp>
        </mc:Choice>
        <mc:Fallback>
          <p:sp>
            <p:nvSpPr>
              <p:cNvPr id="8" name="Rounded Rectangle 7">
                <a:extLst>
                  <a:ext uri="{FF2B5EF4-FFF2-40B4-BE49-F238E27FC236}">
                    <a16:creationId xmlns:a16="http://schemas.microsoft.com/office/drawing/2014/main" id="{4993A837-AF5E-8C45-9F1B-01B4FB95E7A2}"/>
                  </a:ext>
                </a:extLst>
              </p:cNvPr>
              <p:cNvSpPr>
                <a:spLocks noRot="1" noChangeAspect="1" noMove="1" noResize="1" noEditPoints="1" noAdjustHandles="1" noChangeArrowheads="1" noChangeShapeType="1" noTextEdit="1"/>
              </p:cNvSpPr>
              <p:nvPr/>
            </p:nvSpPr>
            <p:spPr>
              <a:xfrm>
                <a:off x="476528" y="4702629"/>
                <a:ext cx="11101752" cy="1546266"/>
              </a:xfrm>
              <a:prstGeom prst="roundRect">
                <a:avLst/>
              </a:prstGeom>
              <a:blipFill>
                <a:blip r:embed="rId5"/>
                <a:stretch>
                  <a:fillRect l="-1207" r="-933" b="-8984"/>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FB82CD7E-8B5A-2946-9B3A-732BE8DF989D}"/>
              </a:ext>
            </a:extLst>
          </p:cNvPr>
          <p:cNvSpPr/>
          <p:nvPr/>
        </p:nvSpPr>
        <p:spPr>
          <a:xfrm>
            <a:off x="559656" y="2696811"/>
            <a:ext cx="11101753" cy="185143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a:latin typeface="Comic Sans MS" panose="030F0702030302020204" pitchFamily="66" charset="0"/>
              </a:rPr>
              <a:t>Q: what if an algorithm performs well on most instances and just has a few pathological inputs on which it is very slow?</a:t>
            </a:r>
            <a:endParaRPr lang="zh-CN" altLang="en-US" sz="3200" b="1">
              <a:latin typeface="Comic Sans MS" panose="030F0702030302020204" pitchFamily="66" charset="0"/>
            </a:endParaRPr>
          </a:p>
        </p:txBody>
      </p:sp>
    </p:spTree>
    <p:extLst>
      <p:ext uri="{BB962C8B-B14F-4D97-AF65-F5344CB8AC3E}">
        <p14:creationId xmlns:p14="http://schemas.microsoft.com/office/powerpoint/2010/main" val="2291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8"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1.4.2 Worst-case Time Complexity</a:t>
            </a:r>
          </a:p>
        </p:txBody>
      </p:sp>
      <p:sp>
        <p:nvSpPr>
          <p:cNvPr id="11" name="文本框 11">
            <a:extLst>
              <a:ext uri="{FF2B5EF4-FFF2-40B4-BE49-F238E27FC236}">
                <a16:creationId xmlns:a16="http://schemas.microsoft.com/office/drawing/2014/main" id="{73C1C8BE-2B16-0D4C-823E-380CEF0FD6AF}"/>
              </a:ext>
            </a:extLst>
          </p:cNvPr>
          <p:cNvSpPr txBox="1"/>
          <p:nvPr/>
        </p:nvSpPr>
        <p:spPr>
          <a:xfrm>
            <a:off x="476528" y="1441420"/>
            <a:ext cx="3267597" cy="95410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Worst-case Time Complexity</a:t>
            </a:r>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7EC70E57-FBD3-E147-AA8B-6B11B7EE6F25}"/>
                  </a:ext>
                </a:extLst>
              </p:cNvPr>
              <p:cNvSpPr>
                <a:spLocks noGrp="1"/>
              </p:cNvSpPr>
              <p:nvPr>
                <p:ph idx="1"/>
              </p:nvPr>
            </p:nvSpPr>
            <p:spPr>
              <a:xfrm>
                <a:off x="570113" y="708972"/>
                <a:ext cx="11317087" cy="735270"/>
              </a:xfrm>
            </p:spPr>
            <p:txBody>
              <a:bodyPr>
                <a:noAutofit/>
              </a:bodyPr>
              <a:lstStyle/>
              <a:p>
                <a:pPr marL="0" indent="0">
                  <a:lnSpc>
                    <a:spcPct val="150000"/>
                  </a:lnSpc>
                  <a:buNone/>
                </a:pPr>
                <a:r>
                  <a:rPr lang="en-US" altLang="en-US" sz="2700"/>
                  <a:t>Let </a:t>
                </a:r>
                <a14:m>
                  <m:oMath xmlns:m="http://schemas.openxmlformats.org/officeDocument/2006/math">
                    <m:r>
                      <a:rPr lang="en-US" altLang="en-US" sz="2700" b="0" i="1" smtClean="0">
                        <a:latin typeface="Cambria Math" panose="02040503050406030204" pitchFamily="18" charset="0"/>
                      </a:rPr>
                      <m:t>𝐴</m:t>
                    </m:r>
                  </m:oMath>
                </a14:m>
                <a:r>
                  <a:rPr lang="en-US" altLang="en-US" sz="2700"/>
                  <a:t> be an algorithm. Denote </a:t>
                </a:r>
                <a14:m>
                  <m:oMath xmlns:m="http://schemas.openxmlformats.org/officeDocument/2006/math">
                    <m:sSub>
                      <m:sSubPr>
                        <m:ctrlPr>
                          <a:rPr lang="en-US" altLang="en-US" sz="2700" i="1" smtClean="0">
                            <a:latin typeface="Cambria Math" panose="02040503050406030204" pitchFamily="18" charset="0"/>
                          </a:rPr>
                        </m:ctrlPr>
                      </m:sSubPr>
                      <m:e>
                        <m:r>
                          <a:rPr lang="en-US" altLang="en-US" sz="2700" b="0" i="1" smtClean="0">
                            <a:latin typeface="Cambria Math" panose="02040503050406030204" pitchFamily="18" charset="0"/>
                          </a:rPr>
                          <m:t>𝑇</m:t>
                        </m:r>
                      </m:e>
                      <m:sub>
                        <m:r>
                          <a:rPr lang="en-US" altLang="en-US" sz="2700" b="0" i="1" smtClean="0">
                            <a:latin typeface="Cambria Math" panose="02040503050406030204" pitchFamily="18" charset="0"/>
                          </a:rPr>
                          <m:t>𝐴</m:t>
                        </m:r>
                      </m:sub>
                    </m:sSub>
                    <m:d>
                      <m:dPr>
                        <m:ctrlPr>
                          <a:rPr lang="en-US" altLang="en-US" sz="2700" b="0" i="1" smtClean="0">
                            <a:latin typeface="Cambria Math" panose="02040503050406030204" pitchFamily="18" charset="0"/>
                          </a:rPr>
                        </m:ctrlPr>
                      </m:dPr>
                      <m:e>
                        <m:r>
                          <a:rPr lang="en-US" altLang="en-US" sz="2700" b="0" i="1" smtClean="0">
                            <a:latin typeface="Cambria Math" panose="02040503050406030204" pitchFamily="18" charset="0"/>
                          </a:rPr>
                          <m:t>𝑝</m:t>
                        </m:r>
                      </m:e>
                    </m:d>
                  </m:oMath>
                </a14:m>
                <a:r>
                  <a:rPr lang="en-US" altLang="en-US" sz="2700"/>
                  <a:t> = computing time of </a:t>
                </a:r>
                <a14:m>
                  <m:oMath xmlns:m="http://schemas.openxmlformats.org/officeDocument/2006/math">
                    <m:r>
                      <a:rPr lang="en-US" altLang="en-US" sz="2700" b="0" i="1" smtClean="0">
                        <a:latin typeface="Cambria Math" panose="02040503050406030204" pitchFamily="18" charset="0"/>
                      </a:rPr>
                      <m:t>𝐴</m:t>
                    </m:r>
                  </m:oMath>
                </a14:m>
                <a:r>
                  <a:rPr lang="en-US" altLang="en-US" sz="2700"/>
                  <a:t> on input instance </a:t>
                </a:r>
                <a14:m>
                  <m:oMath xmlns:m="http://schemas.openxmlformats.org/officeDocument/2006/math">
                    <m:r>
                      <a:rPr lang="en-US" altLang="en-US" sz="2700" b="0" i="1" smtClean="0">
                        <a:latin typeface="Cambria Math" panose="02040503050406030204" pitchFamily="18" charset="0"/>
                      </a:rPr>
                      <m:t>𝑝</m:t>
                    </m:r>
                  </m:oMath>
                </a14:m>
                <a:r>
                  <a:rPr lang="en-US" altLang="en-US" sz="2700"/>
                  <a:t>.</a:t>
                </a:r>
              </a:p>
            </p:txBody>
          </p:sp>
        </mc:Choice>
        <mc:Fallback>
          <p:sp>
            <p:nvSpPr>
              <p:cNvPr id="15" name="Content Placeholder 2">
                <a:extLst>
                  <a:ext uri="{FF2B5EF4-FFF2-40B4-BE49-F238E27FC236}">
                    <a16:creationId xmlns:a16="http://schemas.microsoft.com/office/drawing/2014/main" id="{7EC70E57-FBD3-E147-AA8B-6B11B7EE6F25}"/>
                  </a:ext>
                </a:extLst>
              </p:cNvPr>
              <p:cNvSpPr>
                <a:spLocks noGrp="1" noRot="1" noChangeAspect="1" noMove="1" noResize="1" noEditPoints="1" noAdjustHandles="1" noChangeArrowheads="1" noChangeShapeType="1" noTextEdit="1"/>
              </p:cNvSpPr>
              <p:nvPr>
                <p:ph idx="1"/>
              </p:nvPr>
            </p:nvSpPr>
            <p:spPr>
              <a:xfrm>
                <a:off x="570113" y="708972"/>
                <a:ext cx="11317087" cy="735270"/>
              </a:xfrm>
              <a:blipFill>
                <a:blip r:embed="rId3"/>
                <a:stretch>
                  <a:fillRect l="-1024" r="-377" b="-82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D0A613D3-6BC6-4B4E-8795-A46A860DDDBA}"/>
                  </a:ext>
                </a:extLst>
              </p:cNvPr>
              <p:cNvSpPr txBox="1">
                <a:spLocks/>
              </p:cNvSpPr>
              <p:nvPr/>
            </p:nvSpPr>
            <p:spPr>
              <a:xfrm>
                <a:off x="336353" y="3364799"/>
                <a:ext cx="11429999" cy="2876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altLang="en-US" sz="2700"/>
                  <a:t>We confine ourselves with estimating:</a:t>
                </a:r>
              </a:p>
              <a:p>
                <a:pPr>
                  <a:lnSpc>
                    <a:spcPct val="130000"/>
                  </a:lnSpc>
                  <a:spcBef>
                    <a:spcPts val="0"/>
                  </a:spcBef>
                </a:pPr>
                <a:r>
                  <a:rPr lang="en-US" altLang="en-US" sz="2700" b="1">
                    <a:solidFill>
                      <a:srgbClr val="FF0000"/>
                    </a:solidFill>
                  </a:rPr>
                  <a:t>Upper bound</a:t>
                </a:r>
                <a:r>
                  <a:rPr lang="en-US" altLang="en-US" sz="2700"/>
                  <a:t>: </a:t>
                </a:r>
                <a14:m>
                  <m:oMath xmlns:m="http://schemas.openxmlformats.org/officeDocument/2006/math">
                    <m:sSub>
                      <m:sSubPr>
                        <m:ctrlPr>
                          <a:rPr lang="en-US" altLang="en-US" sz="2700" i="1">
                            <a:latin typeface="Cambria Math" panose="02040503050406030204" pitchFamily="18" charset="0"/>
                          </a:rPr>
                        </m:ctrlPr>
                      </m:sSubPr>
                      <m:e>
                        <m:r>
                          <a:rPr lang="en-US" altLang="en-US" sz="2700" i="1">
                            <a:latin typeface="Cambria Math" panose="02040503050406030204" pitchFamily="18" charset="0"/>
                          </a:rPr>
                          <m:t>𝑇</m:t>
                        </m:r>
                      </m:e>
                      <m:sub>
                        <m:r>
                          <a:rPr lang="en-US" altLang="en-US" sz="2700" i="1">
                            <a:latin typeface="Cambria Math" panose="02040503050406030204" pitchFamily="18" charset="0"/>
                          </a:rPr>
                          <m:t>𝐴</m:t>
                        </m:r>
                      </m:sub>
                    </m:sSub>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r>
                      <a:rPr lang="en-US" altLang="en-US" sz="2700" b="0" i="1" smtClean="0">
                        <a:latin typeface="Cambria Math" panose="02040503050406030204" pitchFamily="18" charset="0"/>
                      </a:rPr>
                      <m:t>≤</m:t>
                    </m:r>
                    <m:r>
                      <a:rPr lang="en-US" altLang="en-US" sz="2700" b="0" i="1" smtClean="0">
                        <a:latin typeface="Cambria Math" panose="02040503050406030204" pitchFamily="18" charset="0"/>
                      </a:rPr>
                      <m:t>𝑓</m:t>
                    </m:r>
                    <m:r>
                      <a:rPr lang="en-US" altLang="en-US" sz="2700" b="0" i="1" smtClean="0">
                        <a:latin typeface="Cambria Math" panose="02040503050406030204" pitchFamily="18" charset="0"/>
                      </a:rPr>
                      <m:t>(</m:t>
                    </m:r>
                    <m:r>
                      <a:rPr lang="en-US" altLang="en-US" sz="2700" b="0" i="1" smtClean="0">
                        <a:latin typeface="Cambria Math" panose="02040503050406030204" pitchFamily="18" charset="0"/>
                      </a:rPr>
                      <m:t>𝑛</m:t>
                    </m:r>
                    <m:r>
                      <a:rPr lang="en-US" altLang="en-US" sz="2700" b="0" i="1" smtClean="0">
                        <a:latin typeface="Cambria Math" panose="02040503050406030204" pitchFamily="18" charset="0"/>
                      </a:rPr>
                      <m:t>)</m:t>
                    </m:r>
                  </m:oMath>
                </a14:m>
                <a:r>
                  <a:rPr lang="en-US" altLang="en-US" sz="2700"/>
                  <a:t> for some function </a:t>
                </a:r>
                <a14:m>
                  <m:oMath xmlns:m="http://schemas.openxmlformats.org/officeDocument/2006/math">
                    <m:r>
                      <a:rPr lang="en-US" altLang="en-US" sz="2700" i="1">
                        <a:latin typeface="Cambria Math" panose="02040503050406030204" pitchFamily="18" charset="0"/>
                      </a:rPr>
                      <m:t>𝑓</m:t>
                    </m:r>
                    <m:r>
                      <a:rPr lang="en-US" altLang="en-US" sz="2700" i="1">
                        <a:latin typeface="Cambria Math" panose="02040503050406030204" pitchFamily="18" charset="0"/>
                      </a:rPr>
                      <m:t>(</m:t>
                    </m:r>
                    <m:r>
                      <a:rPr lang="en-US" altLang="en-US" sz="2700" i="1">
                        <a:latin typeface="Cambria Math" panose="02040503050406030204" pitchFamily="18" charset="0"/>
                      </a:rPr>
                      <m:t>𝑛</m:t>
                    </m:r>
                    <m:r>
                      <a:rPr lang="en-US" altLang="en-US" sz="2700" i="1">
                        <a:latin typeface="Cambria Math" panose="02040503050406030204" pitchFamily="18" charset="0"/>
                      </a:rPr>
                      <m:t>)</m:t>
                    </m:r>
                  </m:oMath>
                </a14:m>
                <a:r>
                  <a:rPr lang="en-US" altLang="en-US" sz="2700"/>
                  <a:t> and for all but finitely many </a:t>
                </a:r>
                <a14:m>
                  <m:oMath xmlns:m="http://schemas.openxmlformats.org/officeDocument/2006/math">
                    <m:r>
                      <a:rPr lang="en-US" altLang="en-US" sz="2700" i="1">
                        <a:latin typeface="Cambria Math" panose="02040503050406030204" pitchFamily="18" charset="0"/>
                      </a:rPr>
                      <m:t>𝑛</m:t>
                    </m:r>
                  </m:oMath>
                </a14:m>
                <a:r>
                  <a:rPr lang="en-US" altLang="en-US" sz="2700"/>
                  <a:t>.  For example, </a:t>
                </a:r>
                <a14:m>
                  <m:oMath xmlns:m="http://schemas.openxmlformats.org/officeDocument/2006/math">
                    <m:sSub>
                      <m:sSubPr>
                        <m:ctrlPr>
                          <a:rPr lang="en-US" altLang="en-US" sz="2700" i="1">
                            <a:latin typeface="Cambria Math" panose="02040503050406030204" pitchFamily="18" charset="0"/>
                          </a:rPr>
                        </m:ctrlPr>
                      </m:sSubPr>
                      <m:e>
                        <m:r>
                          <a:rPr lang="en-US" altLang="en-US" sz="2700" i="1">
                            <a:latin typeface="Cambria Math" panose="02040503050406030204" pitchFamily="18" charset="0"/>
                          </a:rPr>
                          <m:t>𝑇</m:t>
                        </m:r>
                      </m:e>
                      <m:sub>
                        <m:r>
                          <a:rPr lang="en-US" altLang="en-US" sz="2700" i="1">
                            <a:latin typeface="Cambria Math" panose="02040503050406030204" pitchFamily="18" charset="0"/>
                          </a:rPr>
                          <m:t>𝐴</m:t>
                        </m:r>
                      </m:sub>
                    </m:sSub>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r>
                      <a:rPr lang="en-US" altLang="en-US" sz="2700" i="1">
                        <a:latin typeface="Cambria Math" panose="02040503050406030204" pitchFamily="18" charset="0"/>
                      </a:rPr>
                      <m:t>≤</m:t>
                    </m:r>
                    <m:r>
                      <a:rPr lang="en-US" altLang="en-US" sz="2700" b="0" i="1" smtClean="0">
                        <a:latin typeface="Cambria Math" panose="02040503050406030204" pitchFamily="18" charset="0"/>
                      </a:rPr>
                      <m:t>𝑐</m:t>
                    </m:r>
                    <m:sSup>
                      <m:sSupPr>
                        <m:ctrlPr>
                          <a:rPr lang="en-US" altLang="en-US" sz="2700" b="0" i="1" smtClean="0">
                            <a:latin typeface="Cambria Math" panose="02040503050406030204" pitchFamily="18" charset="0"/>
                          </a:rPr>
                        </m:ctrlPr>
                      </m:sSupPr>
                      <m:e>
                        <m:r>
                          <a:rPr lang="en-US" altLang="en-US" sz="2700" b="0" i="1" smtClean="0">
                            <a:latin typeface="Cambria Math" panose="02040503050406030204" pitchFamily="18" charset="0"/>
                          </a:rPr>
                          <m:t>𝑛</m:t>
                        </m:r>
                      </m:e>
                      <m:sup>
                        <m:r>
                          <a:rPr lang="en-US" altLang="en-US" sz="2700" b="0" i="1" smtClean="0">
                            <a:latin typeface="Cambria Math" panose="02040503050406030204" pitchFamily="18" charset="0"/>
                          </a:rPr>
                          <m:t>2</m:t>
                        </m:r>
                      </m:sup>
                    </m:sSup>
                  </m:oMath>
                </a14:m>
                <a:r>
                  <a:rPr lang="en-US" altLang="en-US" sz="2700"/>
                  <a:t>, where </a:t>
                </a:r>
                <a14:m>
                  <m:oMath xmlns:m="http://schemas.openxmlformats.org/officeDocument/2006/math">
                    <m:r>
                      <a:rPr lang="en-US" altLang="en-US" sz="2700" i="1">
                        <a:latin typeface="Cambria Math" panose="02040503050406030204" pitchFamily="18" charset="0"/>
                      </a:rPr>
                      <m:t>𝑐</m:t>
                    </m:r>
                  </m:oMath>
                </a14:m>
                <a:r>
                  <a:rPr lang="en-US" altLang="en-US" sz="2700"/>
                  <a:t> is some constant.</a:t>
                </a:r>
              </a:p>
              <a:p>
                <a:pPr>
                  <a:lnSpc>
                    <a:spcPct val="130000"/>
                  </a:lnSpc>
                  <a:spcBef>
                    <a:spcPts val="0"/>
                  </a:spcBef>
                </a:pPr>
                <a:r>
                  <a:rPr lang="en-US" altLang="en-US" sz="2700" b="1">
                    <a:solidFill>
                      <a:srgbClr val="FF0000"/>
                    </a:solidFill>
                  </a:rPr>
                  <a:t>Lower bound</a:t>
                </a:r>
                <a:r>
                  <a:rPr lang="en-US" altLang="en-US" sz="2700"/>
                  <a:t>: </a:t>
                </a:r>
                <a14:m>
                  <m:oMath xmlns:m="http://schemas.openxmlformats.org/officeDocument/2006/math">
                    <m:sSub>
                      <m:sSubPr>
                        <m:ctrlPr>
                          <a:rPr lang="en-US" altLang="en-US" sz="2700" i="1">
                            <a:latin typeface="Cambria Math" panose="02040503050406030204" pitchFamily="18" charset="0"/>
                          </a:rPr>
                        </m:ctrlPr>
                      </m:sSubPr>
                      <m:e>
                        <m:r>
                          <a:rPr lang="en-US" altLang="en-US" sz="2700" i="1">
                            <a:latin typeface="Cambria Math" panose="02040503050406030204" pitchFamily="18" charset="0"/>
                          </a:rPr>
                          <m:t>𝑇</m:t>
                        </m:r>
                      </m:e>
                      <m:sub>
                        <m:r>
                          <a:rPr lang="en-US" altLang="en-US" sz="2700" i="1">
                            <a:latin typeface="Cambria Math" panose="02040503050406030204" pitchFamily="18" charset="0"/>
                          </a:rPr>
                          <m:t>𝐴</m:t>
                        </m:r>
                      </m:sub>
                    </m:sSub>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r>
                      <a:rPr lang="en-US" altLang="en-US" sz="2700" b="0" i="1" smtClean="0">
                        <a:latin typeface="Cambria Math" panose="02040503050406030204" pitchFamily="18" charset="0"/>
                      </a:rPr>
                      <m:t>≥</m:t>
                    </m:r>
                    <m:r>
                      <a:rPr lang="en-US" altLang="en-US" sz="2700" b="0" i="1" smtClean="0">
                        <a:latin typeface="Cambria Math" panose="02040503050406030204" pitchFamily="18" charset="0"/>
                      </a:rPr>
                      <m:t>𝑔</m:t>
                    </m:r>
                    <m:r>
                      <a:rPr lang="en-US" altLang="en-US" sz="2700" i="1">
                        <a:latin typeface="Cambria Math" panose="02040503050406030204" pitchFamily="18" charset="0"/>
                      </a:rPr>
                      <m:t>(</m:t>
                    </m:r>
                    <m:r>
                      <a:rPr lang="en-US" altLang="en-US" sz="2700" i="1">
                        <a:latin typeface="Cambria Math" panose="02040503050406030204" pitchFamily="18" charset="0"/>
                      </a:rPr>
                      <m:t>𝑛</m:t>
                    </m:r>
                    <m:r>
                      <a:rPr lang="en-US" altLang="en-US" sz="2700" i="1">
                        <a:latin typeface="Cambria Math" panose="02040503050406030204" pitchFamily="18" charset="0"/>
                      </a:rPr>
                      <m:t>)</m:t>
                    </m:r>
                  </m:oMath>
                </a14:m>
                <a:r>
                  <a:rPr lang="en-US" altLang="en-US" sz="2700"/>
                  <a:t> for some function </a:t>
                </a:r>
                <a14:m>
                  <m:oMath xmlns:m="http://schemas.openxmlformats.org/officeDocument/2006/math">
                    <m:r>
                      <a:rPr lang="en-US" altLang="en-US" sz="2700" i="1">
                        <a:latin typeface="Cambria Math" panose="02040503050406030204" pitchFamily="18" charset="0"/>
                      </a:rPr>
                      <m:t>𝑔</m:t>
                    </m:r>
                    <m:r>
                      <a:rPr lang="en-US" altLang="en-US" sz="2700" i="1">
                        <a:latin typeface="Cambria Math" panose="02040503050406030204" pitchFamily="18" charset="0"/>
                      </a:rPr>
                      <m:t>(</m:t>
                    </m:r>
                    <m:r>
                      <a:rPr lang="en-US" altLang="en-US" sz="2700" i="1">
                        <a:latin typeface="Cambria Math" panose="02040503050406030204" pitchFamily="18" charset="0"/>
                      </a:rPr>
                      <m:t>𝑛</m:t>
                    </m:r>
                    <m:r>
                      <a:rPr lang="en-US" altLang="en-US" sz="2700" i="1">
                        <a:latin typeface="Cambria Math" panose="02040503050406030204" pitchFamily="18" charset="0"/>
                      </a:rPr>
                      <m:t>)</m:t>
                    </m:r>
                  </m:oMath>
                </a14:m>
                <a:r>
                  <a:rPr lang="en-US" altLang="en-US" sz="2700"/>
                  <a:t>.</a:t>
                </a:r>
              </a:p>
              <a:p>
                <a:pPr marL="0" indent="0">
                  <a:lnSpc>
                    <a:spcPct val="130000"/>
                  </a:lnSpc>
                  <a:spcBef>
                    <a:spcPts val="0"/>
                  </a:spcBef>
                  <a:buNone/>
                </a:pPr>
                <a:r>
                  <a:rPr lang="en-US" altLang="en-US" sz="2700"/>
                  <a:t>   For example, </a:t>
                </a:r>
                <a14:m>
                  <m:oMath xmlns:m="http://schemas.openxmlformats.org/officeDocument/2006/math">
                    <m:sSub>
                      <m:sSubPr>
                        <m:ctrlPr>
                          <a:rPr lang="en-US" altLang="en-US" sz="2700" i="1">
                            <a:latin typeface="Cambria Math" panose="02040503050406030204" pitchFamily="18" charset="0"/>
                          </a:rPr>
                        </m:ctrlPr>
                      </m:sSubPr>
                      <m:e>
                        <m:r>
                          <a:rPr lang="en-US" altLang="en-US" sz="2700" i="1">
                            <a:latin typeface="Cambria Math" panose="02040503050406030204" pitchFamily="18" charset="0"/>
                          </a:rPr>
                          <m:t>𝑇</m:t>
                        </m:r>
                      </m:e>
                      <m:sub>
                        <m:r>
                          <a:rPr lang="en-US" altLang="en-US" sz="2700" i="1">
                            <a:latin typeface="Cambria Math" panose="02040503050406030204" pitchFamily="18" charset="0"/>
                          </a:rPr>
                          <m:t>𝐴</m:t>
                        </m:r>
                      </m:sub>
                    </m:sSub>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r>
                      <a:rPr lang="en-US" altLang="en-US" sz="2700" b="0" i="1" smtClean="0">
                        <a:latin typeface="Cambria Math" panose="02040503050406030204" pitchFamily="18" charset="0"/>
                      </a:rPr>
                      <m:t>≥</m:t>
                    </m:r>
                    <m:r>
                      <a:rPr lang="en-US" altLang="en-US" sz="2700" b="0" i="1" smtClean="0">
                        <a:latin typeface="Cambria Math" panose="02040503050406030204" pitchFamily="18" charset="0"/>
                      </a:rPr>
                      <m:t>𝑑𝑛</m:t>
                    </m:r>
                    <m:func>
                      <m:funcPr>
                        <m:ctrlPr>
                          <a:rPr lang="en-US" altLang="en-US" sz="2700" b="0" i="1" smtClean="0">
                            <a:latin typeface="Cambria Math" panose="02040503050406030204" pitchFamily="18" charset="0"/>
                          </a:rPr>
                        </m:ctrlPr>
                      </m:funcPr>
                      <m:fName>
                        <m:r>
                          <m:rPr>
                            <m:sty m:val="p"/>
                          </m:rPr>
                          <a:rPr lang="en-US" altLang="en-US" sz="2700" b="0" i="0" smtClean="0">
                            <a:latin typeface="Cambria Math" panose="02040503050406030204" pitchFamily="18" charset="0"/>
                          </a:rPr>
                          <m:t>log</m:t>
                        </m:r>
                      </m:fName>
                      <m:e>
                        <m:r>
                          <a:rPr lang="en-US" altLang="en-US" sz="2700" b="0" i="1" smtClean="0">
                            <a:latin typeface="Cambria Math" panose="02040503050406030204" pitchFamily="18" charset="0"/>
                          </a:rPr>
                          <m:t>𝑛</m:t>
                        </m:r>
                      </m:e>
                    </m:func>
                  </m:oMath>
                </a14:m>
                <a:r>
                  <a:rPr lang="en-US" altLang="en-US" sz="2700"/>
                  <a:t>, for all </a:t>
                </a:r>
                <a14:m>
                  <m:oMath xmlns:m="http://schemas.openxmlformats.org/officeDocument/2006/math">
                    <m:r>
                      <a:rPr lang="en-US" altLang="en-US" sz="2700" b="0" i="1" smtClean="0">
                        <a:latin typeface="Cambria Math" panose="02040503050406030204" pitchFamily="18" charset="0"/>
                      </a:rPr>
                      <m:t>𝑛</m:t>
                    </m:r>
                    <m:r>
                      <a:rPr lang="en-US" altLang="en-US" sz="2700" b="0" i="1" smtClean="0">
                        <a:latin typeface="Cambria Math" panose="02040503050406030204" pitchFamily="18" charset="0"/>
                      </a:rPr>
                      <m:t>≥</m:t>
                    </m:r>
                    <m:sSub>
                      <m:sSubPr>
                        <m:ctrlPr>
                          <a:rPr lang="en-US" altLang="en-US" sz="2700" b="0" i="1" smtClean="0">
                            <a:latin typeface="Cambria Math" panose="02040503050406030204" pitchFamily="18" charset="0"/>
                          </a:rPr>
                        </m:ctrlPr>
                      </m:sSubPr>
                      <m:e>
                        <m:r>
                          <a:rPr lang="en-US" altLang="en-US" sz="2700" b="0" i="1" smtClean="0">
                            <a:latin typeface="Cambria Math" panose="02040503050406030204" pitchFamily="18" charset="0"/>
                          </a:rPr>
                          <m:t>𝑛</m:t>
                        </m:r>
                      </m:e>
                      <m:sub>
                        <m:r>
                          <a:rPr lang="en-US" altLang="en-US" sz="2700" b="0" i="1" smtClean="0">
                            <a:latin typeface="Cambria Math" panose="02040503050406030204" pitchFamily="18" charset="0"/>
                          </a:rPr>
                          <m:t>0</m:t>
                        </m:r>
                      </m:sub>
                    </m:sSub>
                  </m:oMath>
                </a14:m>
                <a:r>
                  <a:rPr lang="en-US" altLang="en-US" sz="2700"/>
                  <a:t>, where </a:t>
                </a:r>
                <a14:m>
                  <m:oMath xmlns:m="http://schemas.openxmlformats.org/officeDocument/2006/math">
                    <m:r>
                      <a:rPr lang="en-US" altLang="en-US" sz="2700" b="0" i="1" smtClean="0">
                        <a:latin typeface="Cambria Math" panose="02040503050406030204" pitchFamily="18" charset="0"/>
                      </a:rPr>
                      <m:t>𝑑</m:t>
                    </m:r>
                  </m:oMath>
                </a14:m>
                <a:r>
                  <a:rPr lang="en-US" altLang="en-US" sz="2700"/>
                  <a:t> and </a:t>
                </a:r>
                <a14:m>
                  <m:oMath xmlns:m="http://schemas.openxmlformats.org/officeDocument/2006/math">
                    <m:sSub>
                      <m:sSubPr>
                        <m:ctrlPr>
                          <a:rPr lang="en-US" altLang="en-US" sz="2700" i="1">
                            <a:latin typeface="Cambria Math" panose="02040503050406030204" pitchFamily="18" charset="0"/>
                          </a:rPr>
                        </m:ctrlPr>
                      </m:sSubPr>
                      <m:e>
                        <m:r>
                          <a:rPr lang="en-US" altLang="en-US" sz="2700" i="1">
                            <a:latin typeface="Cambria Math" panose="02040503050406030204" pitchFamily="18" charset="0"/>
                          </a:rPr>
                          <m:t>𝑛</m:t>
                        </m:r>
                      </m:e>
                      <m:sub>
                        <m:r>
                          <a:rPr lang="en-US" altLang="en-US" sz="2700" i="1">
                            <a:latin typeface="Cambria Math" panose="02040503050406030204" pitchFamily="18" charset="0"/>
                          </a:rPr>
                          <m:t>0</m:t>
                        </m:r>
                      </m:sub>
                    </m:sSub>
                  </m:oMath>
                </a14:m>
                <a:r>
                  <a:rPr lang="en-US" altLang="en-US" sz="2700"/>
                  <a:t> are constants.</a:t>
                </a:r>
                <a:endParaRPr lang="en-US" altLang="en-US"/>
              </a:p>
              <a:p>
                <a:pPr>
                  <a:lnSpc>
                    <a:spcPct val="100000"/>
                  </a:lnSpc>
                </a:pPr>
                <a:endParaRPr lang="en-US" altLang="en-US"/>
              </a:p>
            </p:txBody>
          </p:sp>
        </mc:Choice>
        <mc:Fallback>
          <p:sp>
            <p:nvSpPr>
              <p:cNvPr id="7" name="Content Placeholder 2">
                <a:extLst>
                  <a:ext uri="{FF2B5EF4-FFF2-40B4-BE49-F238E27FC236}">
                    <a16:creationId xmlns:a16="http://schemas.microsoft.com/office/drawing/2014/main" id="{D0A613D3-6BC6-4B4E-8795-A46A860DDDBA}"/>
                  </a:ext>
                </a:extLst>
              </p:cNvPr>
              <p:cNvSpPr txBox="1">
                <a:spLocks noRot="1" noChangeAspect="1" noMove="1" noResize="1" noEditPoints="1" noAdjustHandles="1" noChangeArrowheads="1" noChangeShapeType="1" noTextEdit="1"/>
              </p:cNvSpPr>
              <p:nvPr/>
            </p:nvSpPr>
            <p:spPr>
              <a:xfrm>
                <a:off x="336353" y="3364799"/>
                <a:ext cx="11429999" cy="2876585"/>
              </a:xfrm>
              <a:prstGeom prst="rect">
                <a:avLst/>
              </a:prstGeom>
              <a:blipFill>
                <a:blip r:embed="rId4"/>
                <a:stretch>
                  <a:fillRect l="-10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ounded Rectangle 7">
                <a:extLst>
                  <a:ext uri="{FF2B5EF4-FFF2-40B4-BE49-F238E27FC236}">
                    <a16:creationId xmlns:a16="http://schemas.microsoft.com/office/drawing/2014/main" id="{4993A837-AF5E-8C45-9F1B-01B4FB95E7A2}"/>
                  </a:ext>
                </a:extLst>
              </p:cNvPr>
              <p:cNvSpPr/>
              <p:nvPr/>
            </p:nvSpPr>
            <p:spPr>
              <a:xfrm>
                <a:off x="336353" y="2714589"/>
                <a:ext cx="9036247" cy="489038"/>
              </a:xfrm>
              <a:prstGeom prst="roundRect">
                <a:avLst/>
              </a:prstGeom>
              <a:solidFill>
                <a:srgbClr val="A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a:latin typeface="Comic Sans MS" panose="030F0702030302020204" pitchFamily="66" charset="0"/>
                  </a:rPr>
                  <a:t>Goal: Determine </a:t>
                </a:r>
                <a14:m>
                  <m:oMath xmlns:m="http://schemas.openxmlformats.org/officeDocument/2006/math">
                    <m:sSub>
                      <m:sSubPr>
                        <m:ctrlPr>
                          <a:rPr lang="en-US" altLang="en-US" sz="2600" b="1" i="1">
                            <a:latin typeface="Cambria Math" panose="02040503050406030204" pitchFamily="18" charset="0"/>
                          </a:rPr>
                        </m:ctrlPr>
                      </m:sSubPr>
                      <m:e>
                        <m:r>
                          <a:rPr lang="en-US" altLang="en-US" sz="2600" b="1" i="1">
                            <a:latin typeface="Cambria Math" panose="02040503050406030204" pitchFamily="18" charset="0"/>
                          </a:rPr>
                          <m:t>𝑻</m:t>
                        </m:r>
                      </m:e>
                      <m:sub>
                        <m:r>
                          <a:rPr lang="en-US" altLang="en-US" sz="2600" b="1" i="1">
                            <a:latin typeface="Cambria Math" panose="02040503050406030204" pitchFamily="18" charset="0"/>
                          </a:rPr>
                          <m:t>𝑨</m:t>
                        </m:r>
                      </m:sub>
                    </m:sSub>
                    <m:d>
                      <m:dPr>
                        <m:ctrlPr>
                          <a:rPr lang="en-US" altLang="en-US" sz="2600" b="1" i="1">
                            <a:latin typeface="Cambria Math" panose="02040503050406030204" pitchFamily="18" charset="0"/>
                          </a:rPr>
                        </m:ctrlPr>
                      </m:dPr>
                      <m:e>
                        <m:r>
                          <a:rPr lang="en-US" altLang="en-US" sz="2600" b="1" i="1">
                            <a:latin typeface="Cambria Math" panose="02040503050406030204" pitchFamily="18" charset="0"/>
                          </a:rPr>
                          <m:t>𝒏</m:t>
                        </m:r>
                      </m:e>
                    </m:d>
                  </m:oMath>
                </a14:m>
                <a:r>
                  <a:rPr lang="en-US" altLang="zh-CN" sz="2600" b="1">
                    <a:latin typeface="Comic Sans MS" panose="030F0702030302020204" pitchFamily="66" charset="0"/>
                  </a:rPr>
                  <a:t> for some important algorithms.</a:t>
                </a:r>
                <a:endParaRPr lang="zh-CN" altLang="en-US" sz="2600" b="1">
                  <a:latin typeface="Comic Sans MS" panose="030F0702030302020204" pitchFamily="66" charset="0"/>
                </a:endParaRPr>
              </a:p>
            </p:txBody>
          </p:sp>
        </mc:Choice>
        <mc:Fallback>
          <p:sp>
            <p:nvSpPr>
              <p:cNvPr id="8" name="Rounded Rectangle 7">
                <a:extLst>
                  <a:ext uri="{FF2B5EF4-FFF2-40B4-BE49-F238E27FC236}">
                    <a16:creationId xmlns:a16="http://schemas.microsoft.com/office/drawing/2014/main" id="{4993A837-AF5E-8C45-9F1B-01B4FB95E7A2}"/>
                  </a:ext>
                </a:extLst>
              </p:cNvPr>
              <p:cNvSpPr>
                <a:spLocks noRot="1" noChangeAspect="1" noMove="1" noResize="1" noEditPoints="1" noAdjustHandles="1" noChangeArrowheads="1" noChangeShapeType="1" noTextEdit="1"/>
              </p:cNvSpPr>
              <p:nvPr/>
            </p:nvSpPr>
            <p:spPr>
              <a:xfrm>
                <a:off x="336353" y="2714589"/>
                <a:ext cx="9036247" cy="489038"/>
              </a:xfrm>
              <a:prstGeom prst="roundRect">
                <a:avLst/>
              </a:prstGeom>
              <a:blipFill>
                <a:blip r:embed="rId5"/>
                <a:stretch>
                  <a:fillRect l="-875" t="-9639" r="-67" b="-28916"/>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33FF96C2-0B28-CD43-95A3-0586C0E7A41D}"/>
              </a:ext>
            </a:extLst>
          </p:cNvPr>
          <p:cNvSpPr/>
          <p:nvPr/>
        </p:nvSpPr>
        <p:spPr>
          <a:xfrm>
            <a:off x="9575301" y="2667755"/>
            <a:ext cx="2449551" cy="5506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latin typeface="Comic Sans MS" panose="030F0702030302020204" pitchFamily="66" charset="0"/>
              </a:rPr>
              <a:t>Not realistic!</a:t>
            </a:r>
            <a:endParaRPr lang="zh-CN" altLang="en-US" sz="2800" b="1">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13" name="文本框 11">
                <a:extLst>
                  <a:ext uri="{FF2B5EF4-FFF2-40B4-BE49-F238E27FC236}">
                    <a16:creationId xmlns:a16="http://schemas.microsoft.com/office/drawing/2014/main" id="{7A053639-6757-F04B-A9DA-F0CA93FAAE25}"/>
                  </a:ext>
                </a:extLst>
              </p:cNvPr>
              <p:cNvSpPr txBox="1"/>
              <p:nvPr/>
            </p:nvSpPr>
            <p:spPr>
              <a:xfrm>
                <a:off x="4127704" y="1413178"/>
                <a:ext cx="7375917" cy="95410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The worst-case time complexity of </a:t>
                </a:r>
                <a14:m>
                  <m:oMath xmlns:m="http://schemas.openxmlformats.org/officeDocument/2006/math">
                    <m:r>
                      <a:rPr lang="en-US" altLang="en-US" sz="2800" i="1">
                        <a:latin typeface="Cambria Math" panose="02040503050406030204" pitchFamily="18" charset="0"/>
                      </a:rPr>
                      <m:t>𝐴</m:t>
                    </m:r>
                  </m:oMath>
                </a14:m>
                <a:r>
                  <a:rPr lang="en-US" altLang="en-US" sz="2800"/>
                  <a:t> on input size </a:t>
                </a:r>
                <a14:m>
                  <m:oMath xmlns:m="http://schemas.openxmlformats.org/officeDocument/2006/math">
                    <m:r>
                      <a:rPr lang="en-US" altLang="en-US" sz="2800" b="0" i="1" smtClean="0">
                        <a:latin typeface="Cambria Math" panose="02040503050406030204" pitchFamily="18" charset="0"/>
                      </a:rPr>
                      <m:t>𝑛</m:t>
                    </m:r>
                  </m:oMath>
                </a14:m>
                <a:r>
                  <a:rPr lang="en-US" altLang="zh-CN" sz="2800">
                    <a:latin typeface="Times" pitchFamily="2" charset="0"/>
                    <a:cs typeface="Times New Roman" panose="02020603050405020304" pitchFamily="18" charset="0"/>
                  </a:rPr>
                  <a:t> is: </a:t>
                </a: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r>
                          <a:rPr lang="en-US" altLang="en-US" sz="2800" i="1">
                            <a:latin typeface="Cambria Math" panose="02040503050406030204" pitchFamily="18" charset="0"/>
                          </a:rPr>
                          <m:t>𝐴</m:t>
                        </m:r>
                      </m:sub>
                    </m:sSub>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𝑛</m:t>
                        </m:r>
                      </m:e>
                    </m:d>
                    <m:r>
                      <a:rPr lang="en-US" altLang="en-US" sz="2800" b="0" i="1" smtClean="0">
                        <a:latin typeface="Cambria Math" panose="02040503050406030204" pitchFamily="18" charset="0"/>
                      </a:rPr>
                      <m:t>≔</m:t>
                    </m:r>
                    <m:func>
                      <m:funcPr>
                        <m:ctrlPr>
                          <a:rPr lang="en-US" altLang="en-US" sz="2800" b="0" i="1" smtClean="0">
                            <a:latin typeface="Cambria Math" panose="02040503050406030204" pitchFamily="18" charset="0"/>
                          </a:rPr>
                        </m:ctrlPr>
                      </m:funcPr>
                      <m:fName>
                        <m:r>
                          <m:rPr>
                            <m:sty m:val="p"/>
                          </m:rPr>
                          <a:rPr lang="en-US" altLang="en-US" sz="2800">
                            <a:latin typeface="Cambria Math" panose="02040503050406030204" pitchFamily="18" charset="0"/>
                            <a:hlinkClick r:id="rId6"/>
                          </a:rPr>
                          <m:t>supremum</m:t>
                        </m:r>
                      </m:fName>
                      <m:e>
                        <m:d>
                          <m:dPr>
                            <m:begChr m:val="{"/>
                            <m:endChr m:val="|"/>
                            <m:ctrlPr>
                              <a:rPr lang="en-US" altLang="en-US" sz="2800" b="0" i="1" smtClean="0">
                                <a:latin typeface="Cambria Math" panose="02040503050406030204" pitchFamily="18" charset="0"/>
                              </a:rPr>
                            </m:ctrlPr>
                          </m:dPr>
                          <m:e>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r>
                                  <a:rPr lang="en-US" altLang="en-US" sz="2800" i="1">
                                    <a:latin typeface="Cambria Math" panose="02040503050406030204" pitchFamily="18" charset="0"/>
                                  </a:rPr>
                                  <m:t>𝐴</m:t>
                                </m:r>
                              </m:sub>
                            </m:sSub>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𝑝</m:t>
                                </m:r>
                              </m:e>
                            </m:d>
                            <m:r>
                              <a:rPr lang="en-US" altLang="en-US" sz="2800" b="0" i="1" smtClean="0">
                                <a:latin typeface="Cambria Math" panose="02040503050406030204" pitchFamily="18" charset="0"/>
                              </a:rPr>
                              <m:t> </m:t>
                            </m:r>
                          </m:e>
                        </m:d>
                        <m:r>
                          <a:rPr lang="en-US" altLang="en-US" sz="2800" b="0" i="1" smtClean="0">
                            <a:latin typeface="Cambria Math" panose="02040503050406030204" pitchFamily="18" charset="0"/>
                          </a:rPr>
                          <m:t> </m:t>
                        </m:r>
                        <m:d>
                          <m:dPr>
                            <m:begChr m:val="‖"/>
                            <m:endChr m:val="‖"/>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𝑝</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e>
                    </m:func>
                  </m:oMath>
                </a14:m>
                <a:endParaRPr lang="en-US" altLang="zh-CN" sz="2800">
                  <a:latin typeface="Times" pitchFamily="2" charset="0"/>
                  <a:cs typeface="Times New Roman" panose="02020603050405020304" pitchFamily="18" charset="0"/>
                </a:endParaRPr>
              </a:p>
            </p:txBody>
          </p:sp>
        </mc:Choice>
        <mc:Fallback>
          <p:sp>
            <p:nvSpPr>
              <p:cNvPr id="13" name="文本框 11">
                <a:extLst>
                  <a:ext uri="{FF2B5EF4-FFF2-40B4-BE49-F238E27FC236}">
                    <a16:creationId xmlns:a16="http://schemas.microsoft.com/office/drawing/2014/main" id="{7A053639-6757-F04B-A9DA-F0CA93FAAE25}"/>
                  </a:ext>
                </a:extLst>
              </p:cNvPr>
              <p:cNvSpPr txBox="1">
                <a:spLocks noRot="1" noChangeAspect="1" noMove="1" noResize="1" noEditPoints="1" noAdjustHandles="1" noChangeArrowheads="1" noChangeShapeType="1" noTextEdit="1"/>
              </p:cNvSpPr>
              <p:nvPr/>
            </p:nvSpPr>
            <p:spPr>
              <a:xfrm>
                <a:off x="4127704" y="1413178"/>
                <a:ext cx="7375917" cy="954107"/>
              </a:xfrm>
              <a:prstGeom prst="rect">
                <a:avLst/>
              </a:prstGeom>
              <a:blipFill>
                <a:blip r:embed="rId7"/>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235604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1.5 When is an alg. better (faster) than another one?</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6DD751C3-5000-6A48-A27A-AB346E6E0732}"/>
                  </a:ext>
                </a:extLst>
              </p:cNvPr>
              <p:cNvSpPr txBox="1">
                <a:spLocks/>
              </p:cNvSpPr>
              <p:nvPr/>
            </p:nvSpPr>
            <p:spPr>
              <a:xfrm>
                <a:off x="344631" y="756379"/>
                <a:ext cx="10832178" cy="649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t>Let </a:t>
                </a:r>
                <a14:m>
                  <m:oMath xmlns:m="http://schemas.openxmlformats.org/officeDocument/2006/math">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𝐴</m:t>
                        </m:r>
                      </m:e>
                      <m:sub>
                        <m:r>
                          <a:rPr lang="en-US" altLang="en-US" b="0" i="1" smtClean="0">
                            <a:latin typeface="Cambria Math" panose="02040503050406030204" pitchFamily="18" charset="0"/>
                          </a:rPr>
                          <m:t>1</m:t>
                        </m:r>
                      </m:sub>
                    </m:sSub>
                  </m:oMath>
                </a14:m>
                <a:r>
                  <a:rPr lang="en-US" altLang="en-US"/>
                  <a:t> and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panose="02040503050406030204" pitchFamily="18" charset="0"/>
                          </a:rPr>
                          <m:t>𝐴</m:t>
                        </m:r>
                      </m:e>
                      <m:sub>
                        <m:r>
                          <a:rPr lang="en-US" altLang="en-US" i="1">
                            <a:latin typeface="Cambria Math" panose="02040503050406030204" pitchFamily="18" charset="0"/>
                          </a:rPr>
                          <m:t>2</m:t>
                        </m:r>
                      </m:sub>
                    </m:sSub>
                  </m:oMath>
                </a14:m>
                <a:r>
                  <a:rPr lang="en-US" altLang="en-US"/>
                  <a:t> be two algorithms that solve the same problem.</a:t>
                </a:r>
              </a:p>
              <a:p>
                <a:pPr marL="0" indent="0">
                  <a:lnSpc>
                    <a:spcPct val="100000"/>
                  </a:lnSpc>
                  <a:buNone/>
                </a:pPr>
                <a:endParaRPr lang="en-US" altLang="en-US"/>
              </a:p>
            </p:txBody>
          </p:sp>
        </mc:Choice>
        <mc:Fallback>
          <p:sp>
            <p:nvSpPr>
              <p:cNvPr id="10" name="Content Placeholder 2">
                <a:extLst>
                  <a:ext uri="{FF2B5EF4-FFF2-40B4-BE49-F238E27FC236}">
                    <a16:creationId xmlns:a16="http://schemas.microsoft.com/office/drawing/2014/main" id="{6DD751C3-5000-6A48-A27A-AB346E6E0732}"/>
                  </a:ext>
                </a:extLst>
              </p:cNvPr>
              <p:cNvSpPr txBox="1">
                <a:spLocks noRot="1" noChangeAspect="1" noMove="1" noResize="1" noEditPoints="1" noAdjustHandles="1" noChangeArrowheads="1" noChangeShapeType="1" noTextEdit="1"/>
              </p:cNvSpPr>
              <p:nvPr/>
            </p:nvSpPr>
            <p:spPr>
              <a:xfrm>
                <a:off x="344631" y="756379"/>
                <a:ext cx="10832178" cy="649224"/>
              </a:xfrm>
              <a:prstGeom prst="rect">
                <a:avLst/>
              </a:prstGeom>
              <a:blipFill>
                <a:blip r:embed="rId3"/>
                <a:stretch>
                  <a:fillRect l="-1182" t="-9346" b="-56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文本框 11">
                <a:extLst>
                  <a:ext uri="{FF2B5EF4-FFF2-40B4-BE49-F238E27FC236}">
                    <a16:creationId xmlns:a16="http://schemas.microsoft.com/office/drawing/2014/main" id="{D47DBFEE-F12F-4544-94E3-4D71C6B40DE0}"/>
                  </a:ext>
                </a:extLst>
              </p:cNvPr>
              <p:cNvSpPr txBox="1"/>
              <p:nvPr/>
            </p:nvSpPr>
            <p:spPr>
              <a:xfrm>
                <a:off x="609600" y="5748641"/>
                <a:ext cx="10719788" cy="991105"/>
              </a:xfrm>
              <a:prstGeom prst="rect">
                <a:avLst/>
              </a:prstGeom>
              <a:solidFill>
                <a:schemeClr val="bg1"/>
              </a:solidFill>
              <a:ln>
                <a:noFill/>
              </a:ln>
              <a:effectLst>
                <a:outerShdw blurRad="63500" sx="102000" sy="102000" algn="ctr" rotWithShape="0">
                  <a:prstClr val="black">
                    <a:alpha val="40000"/>
                  </a:prstClr>
                </a:outerShdw>
              </a:effectLst>
            </p:spPr>
            <p:txBody>
              <a:bodyPr wrap="square" rtlCol="0">
                <a:spAutoFit/>
              </a:bodyPr>
              <a:lstStyle/>
              <a:p>
                <a:r>
                  <a:rPr lang="en-US" altLang="zh-CN" sz="2800" b="1" kern="0">
                    <a:solidFill>
                      <a:srgbClr val="70AD47">
                        <a:lumMod val="50000"/>
                      </a:srgbClr>
                    </a:solidFill>
                    <a:latin typeface="Comic Sans MS" panose="030F0702030302020204" pitchFamily="66" charset="0"/>
                    <a:cs typeface="Times New Roman" panose="02020603050405020304" pitchFamily="18" charset="0"/>
                  </a:rPr>
                  <a:t>Example</a:t>
                </a: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 </a:t>
                </a:r>
                <a:r>
                  <a:rPr lang="en-US" altLang="zh-CN" sz="2800">
                    <a:latin typeface="Times" pitchFamily="2" charset="0"/>
                    <a:cs typeface="Times New Roman" panose="02020603050405020304" pitchFamily="18" charset="0"/>
                  </a:rPr>
                  <a:t>If </a:t>
                </a: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i="1">
                                <a:latin typeface="Cambria Math" panose="02040503050406030204" pitchFamily="18" charset="0"/>
                              </a:rPr>
                              <m:t>1</m:t>
                            </m:r>
                          </m:sub>
                        </m:sSub>
                      </m:sub>
                    </m:sSub>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i="1">
                        <a:latin typeface="Cambria Math" panose="02040503050406030204" pitchFamily="18" charset="0"/>
                      </a:rPr>
                      <m:t>≤</m:t>
                    </m:r>
                    <m:r>
                      <a:rPr lang="en-US" altLang="en-US" sz="2800" b="0" i="1" smtClean="0">
                        <a:latin typeface="Cambria Math" panose="02040503050406030204" pitchFamily="18" charset="0"/>
                      </a:rPr>
                      <m:t>𝑐</m:t>
                    </m:r>
                    <m:func>
                      <m:funcPr>
                        <m:ctrlPr>
                          <a:rPr lang="en-US" altLang="en-US" sz="2800" i="1">
                            <a:latin typeface="Cambria Math" panose="02040503050406030204" pitchFamily="18" charset="0"/>
                          </a:rPr>
                        </m:ctrlPr>
                      </m:funcPr>
                      <m:fName>
                        <m:r>
                          <m:rPr>
                            <m:sty m:val="p"/>
                          </m:rPr>
                          <a:rPr lang="en-US" altLang="en-US" sz="2800">
                            <a:latin typeface="Cambria Math" panose="02040503050406030204" pitchFamily="18" charset="0"/>
                          </a:rPr>
                          <m:t>log</m:t>
                        </m:r>
                      </m:fName>
                      <m:e>
                        <m:r>
                          <a:rPr lang="en-US" altLang="en-US" sz="2800" i="1">
                            <a:latin typeface="Cambria Math" panose="02040503050406030204" pitchFamily="18" charset="0"/>
                          </a:rPr>
                          <m:t>𝑛</m:t>
                        </m:r>
                      </m:e>
                    </m:func>
                  </m:oMath>
                </a14:m>
                <a:r>
                  <a:rPr lang="en-US" altLang="zh-CN" sz="2800">
                    <a:latin typeface="Times" pitchFamily="2" charset="0"/>
                    <a:cs typeface="Times New Roman" panose="02020603050405020304" pitchFamily="18" charset="0"/>
                  </a:rPr>
                  <a:t>, and </a:t>
                </a: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i="1">
                                <a:latin typeface="Cambria Math" panose="02040503050406030204" pitchFamily="18" charset="0"/>
                              </a:rPr>
                              <m:t>2</m:t>
                            </m:r>
                          </m:sub>
                        </m:sSub>
                      </m:sub>
                    </m:sSub>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𝑑𝑛</m:t>
                    </m:r>
                  </m:oMath>
                </a14:m>
                <a:r>
                  <a:rPr lang="en-US" altLang="zh-CN" sz="2800">
                    <a:latin typeface="Times" pitchFamily="2" charset="0"/>
                    <a:cs typeface="Times New Roman" panose="02020603050405020304" pitchFamily="18" charset="0"/>
                  </a:rPr>
                  <a:t>, </a:t>
                </a:r>
                <a14:m>
                  <m:oMath xmlns:m="http://schemas.openxmlformats.org/officeDocument/2006/math">
                    <m:r>
                      <a:rPr lang="en-US" altLang="zh-CN"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altLang="zh-CN" sz="2800">
                    <a:latin typeface="Times" pitchFamily="2" charset="0"/>
                    <a:cs typeface="Times New Roman" panose="02020603050405020304" pitchFamily="18" charset="0"/>
                  </a:rPr>
                  <a:t>, where </a:t>
                </a:r>
                <a14:m>
                  <m:oMath xmlns:m="http://schemas.openxmlformats.org/officeDocument/2006/math">
                    <m:r>
                      <a:rPr lang="en-US" altLang="en-US" sz="2800" i="1">
                        <a:latin typeface="Cambria Math" panose="02040503050406030204" pitchFamily="18" charset="0"/>
                      </a:rPr>
                      <m:t>𝑐</m:t>
                    </m:r>
                    <m:r>
                      <a:rPr lang="en-US" altLang="en-US" sz="2800" i="1">
                        <a:latin typeface="Cambria Math" panose="02040503050406030204" pitchFamily="18" charset="0"/>
                      </a:rPr>
                      <m:t> </m:t>
                    </m:r>
                  </m:oMath>
                </a14:m>
                <a:r>
                  <a:rPr lang="en-US" altLang="zh-CN" sz="2800">
                    <a:latin typeface="Times" pitchFamily="2" charset="0"/>
                    <a:cs typeface="Times New Roman" panose="02020603050405020304" pitchFamily="18" charset="0"/>
                  </a:rPr>
                  <a:t>and </a:t>
                </a:r>
                <a14:m>
                  <m:oMath xmlns:m="http://schemas.openxmlformats.org/officeDocument/2006/math">
                    <m:r>
                      <a:rPr lang="en-US" altLang="en-US" sz="2800" i="1">
                        <a:latin typeface="Cambria Math" panose="02040503050406030204" pitchFamily="18" charset="0"/>
                      </a:rPr>
                      <m:t>𝑑</m:t>
                    </m:r>
                  </m:oMath>
                </a14:m>
                <a:r>
                  <a:rPr lang="en-US" altLang="zh-CN" sz="2800">
                    <a:latin typeface="Times" pitchFamily="2" charset="0"/>
                    <a:cs typeface="Times New Roman" panose="02020603050405020304" pitchFamily="18" charset="0"/>
                  </a:rPr>
                  <a:t> are positive constants, then </a:t>
                </a: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b="0" i="1" smtClean="0">
                            <a:latin typeface="Cambria Math" panose="02040503050406030204" pitchFamily="18" charset="0"/>
                          </a:rPr>
                          <m:t>1</m:t>
                        </m:r>
                      </m:sub>
                    </m:sSub>
                  </m:oMath>
                </a14:m>
                <a:r>
                  <a:rPr lang="en-US" altLang="en-US" sz="2800"/>
                  <a:t> is asymptotically faster than </a:t>
                </a: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b="0" i="1" smtClean="0">
                            <a:latin typeface="Cambria Math" panose="02040503050406030204" pitchFamily="18" charset="0"/>
                          </a:rPr>
                          <m:t>2</m:t>
                        </m:r>
                      </m:sub>
                    </m:sSub>
                  </m:oMath>
                </a14:m>
                <a:r>
                  <a:rPr lang="en-US" altLang="zh-CN" sz="2800">
                    <a:latin typeface="Times" pitchFamily="2" charset="0"/>
                    <a:cs typeface="Times New Roman" panose="02020603050405020304" pitchFamily="18" charset="0"/>
                  </a:rPr>
                  <a:t>. </a:t>
                </a:r>
              </a:p>
            </p:txBody>
          </p:sp>
        </mc:Choice>
        <mc:Fallback>
          <p:sp>
            <p:nvSpPr>
              <p:cNvPr id="13" name="文本框 11">
                <a:extLst>
                  <a:ext uri="{FF2B5EF4-FFF2-40B4-BE49-F238E27FC236}">
                    <a16:creationId xmlns:a16="http://schemas.microsoft.com/office/drawing/2014/main" id="{D47DBFEE-F12F-4544-94E3-4D71C6B40DE0}"/>
                  </a:ext>
                </a:extLst>
              </p:cNvPr>
              <p:cNvSpPr txBox="1">
                <a:spLocks noRot="1" noChangeAspect="1" noMove="1" noResize="1" noEditPoints="1" noAdjustHandles="1" noChangeArrowheads="1" noChangeShapeType="1" noTextEdit="1"/>
              </p:cNvSpPr>
              <p:nvPr/>
            </p:nvSpPr>
            <p:spPr>
              <a:xfrm>
                <a:off x="609600" y="5748641"/>
                <a:ext cx="10719788" cy="991105"/>
              </a:xfrm>
              <a:prstGeom prst="rect">
                <a:avLst/>
              </a:prstGeom>
              <a:blipFill>
                <a:blip r:embed="rId4"/>
                <a:stretch>
                  <a:fillRect b="-6878"/>
                </a:stretch>
              </a:blipFill>
              <a:ln>
                <a:noFill/>
              </a:ln>
              <a:effectLst>
                <a:outerShdw blurRad="63500" sx="102000" sy="102000" algn="ctr"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文本框 11">
                <a:extLst>
                  <a:ext uri="{FF2B5EF4-FFF2-40B4-BE49-F238E27FC236}">
                    <a16:creationId xmlns:a16="http://schemas.microsoft.com/office/drawing/2014/main" id="{3E639414-6E65-344B-BFE6-3CDB7B3550C6}"/>
                  </a:ext>
                </a:extLst>
              </p:cNvPr>
              <p:cNvSpPr txBox="1"/>
              <p:nvPr/>
            </p:nvSpPr>
            <p:spPr>
              <a:xfrm>
                <a:off x="462947" y="2166568"/>
                <a:ext cx="8170015" cy="865558"/>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00000"/>
                  </a:lnSpc>
                </a:pPr>
                <a14:m>
                  <m:oMath xmlns:m="http://schemas.openxmlformats.org/officeDocument/2006/math">
                    <m:sSub>
                      <m:sSubPr>
                        <m:ctrlPr>
                          <a:rPr lang="en-US" altLang="en-US" sz="2800" i="1" smtClean="0">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b="0" i="1" smtClean="0">
                            <a:latin typeface="Cambria Math" panose="02040503050406030204" pitchFamily="18" charset="0"/>
                          </a:rPr>
                          <m:t>1</m:t>
                        </m:r>
                      </m:sub>
                    </m:sSub>
                  </m:oMath>
                </a14:m>
                <a:r>
                  <a:rPr lang="en-US" altLang="en-US" sz="2800"/>
                  <a:t> is </a:t>
                </a:r>
                <a:r>
                  <a:rPr lang="en-US" altLang="en-US" sz="2800" b="1">
                    <a:solidFill>
                      <a:srgbClr val="FF0000"/>
                    </a:solidFill>
                  </a:rPr>
                  <a:t>asymptotically faster </a:t>
                </a:r>
                <a:r>
                  <a:rPr lang="en-US" altLang="en-US" sz="2800"/>
                  <a:t>than </a:t>
                </a: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b="0" i="1" smtClean="0">
                            <a:latin typeface="Cambria Math" panose="02040503050406030204" pitchFamily="18" charset="0"/>
                          </a:rPr>
                          <m:t>2</m:t>
                        </m:r>
                      </m:sub>
                    </m:sSub>
                  </m:oMath>
                </a14:m>
                <a:r>
                  <a:rPr lang="en-US" altLang="en-US" sz="2800"/>
                  <a:t> if </a:t>
                </a:r>
                <a14:m>
                  <m:oMath xmlns:m="http://schemas.openxmlformats.org/officeDocument/2006/math">
                    <m:func>
                      <m:funcPr>
                        <m:ctrlPr>
                          <a:rPr lang="en-US" altLang="en-US" sz="2800" i="1">
                            <a:latin typeface="Cambria Math" panose="02040503050406030204" pitchFamily="18" charset="0"/>
                          </a:rPr>
                        </m:ctrlPr>
                      </m:funcPr>
                      <m:fName>
                        <m:limLow>
                          <m:limLowPr>
                            <m:ctrlPr>
                              <a:rPr lang="en-US" altLang="en-US" sz="2800" i="1">
                                <a:latin typeface="Cambria Math" panose="02040503050406030204" pitchFamily="18" charset="0"/>
                              </a:rPr>
                            </m:ctrlPr>
                          </m:limLowPr>
                          <m:e>
                            <m:r>
                              <m:rPr>
                                <m:sty m:val="p"/>
                              </m:rPr>
                              <a:rPr lang="en-US" altLang="en-US" sz="2800">
                                <a:latin typeface="Cambria Math" panose="02040503050406030204" pitchFamily="18" charset="0"/>
                              </a:rPr>
                              <m:t>lim</m:t>
                            </m:r>
                          </m:e>
                          <m:lim>
                            <m:r>
                              <a:rPr lang="en-US" altLang="en-US" sz="2800" i="1">
                                <a:latin typeface="Cambria Math" panose="02040503050406030204" pitchFamily="18" charset="0"/>
                              </a:rPr>
                              <m:t>𝑛</m:t>
                            </m:r>
                            <m:r>
                              <a:rPr lang="en-US" altLang="en-US" sz="2800" i="1">
                                <a:latin typeface="Cambria Math" panose="02040503050406030204" pitchFamily="18" charset="0"/>
                                <a:ea typeface="Cambria Math" panose="02040503050406030204" pitchFamily="18" charset="0"/>
                              </a:rPr>
                              <m:t>→∞</m:t>
                            </m:r>
                          </m:lim>
                        </m:limLow>
                      </m:fName>
                      <m:e>
                        <m:f>
                          <m:fPr>
                            <m:ctrlPr>
                              <a:rPr lang="en-US" altLang="en-US" sz="2800" i="1">
                                <a:latin typeface="Cambria Math" panose="02040503050406030204" pitchFamily="18" charset="0"/>
                              </a:rPr>
                            </m:ctrlPr>
                          </m:fPr>
                          <m:num>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i="1">
                                        <a:latin typeface="Cambria Math" panose="02040503050406030204" pitchFamily="18" charset="0"/>
                                      </a:rPr>
                                      <m:t>1</m:t>
                                    </m:r>
                                  </m:sub>
                                </m:sSub>
                              </m:sub>
                            </m:sSub>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num>
                          <m:den>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i="1">
                                        <a:latin typeface="Cambria Math" panose="02040503050406030204" pitchFamily="18" charset="0"/>
                                      </a:rPr>
                                      <m:t>2</m:t>
                                    </m:r>
                                  </m:sub>
                                </m:sSub>
                              </m:sub>
                            </m:sSub>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den>
                        </m:f>
                        <m:r>
                          <a:rPr lang="en-US" altLang="en-US" sz="2800" i="1">
                            <a:latin typeface="Cambria Math" panose="02040503050406030204" pitchFamily="18" charset="0"/>
                          </a:rPr>
                          <m:t>=0</m:t>
                        </m:r>
                      </m:e>
                    </m:func>
                  </m:oMath>
                </a14:m>
                <a:r>
                  <a:rPr lang="en-US" altLang="en-US" sz="2800"/>
                  <a:t>.</a:t>
                </a:r>
              </a:p>
            </p:txBody>
          </p:sp>
        </mc:Choice>
        <mc:Fallback>
          <p:sp>
            <p:nvSpPr>
              <p:cNvPr id="7" name="文本框 11">
                <a:extLst>
                  <a:ext uri="{FF2B5EF4-FFF2-40B4-BE49-F238E27FC236}">
                    <a16:creationId xmlns:a16="http://schemas.microsoft.com/office/drawing/2014/main" id="{3E639414-6E65-344B-BFE6-3CDB7B3550C6}"/>
                  </a:ext>
                </a:extLst>
              </p:cNvPr>
              <p:cNvSpPr txBox="1">
                <a:spLocks noRot="1" noChangeAspect="1" noMove="1" noResize="1" noEditPoints="1" noAdjustHandles="1" noChangeArrowheads="1" noChangeShapeType="1" noTextEdit="1"/>
              </p:cNvSpPr>
              <p:nvPr/>
            </p:nvSpPr>
            <p:spPr>
              <a:xfrm>
                <a:off x="462947" y="2166568"/>
                <a:ext cx="8170015" cy="865558"/>
              </a:xfrm>
              <a:prstGeom prst="rect">
                <a:avLst/>
              </a:prstGeom>
              <a:blipFill>
                <a:blip r:embed="rId5"/>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文本框 11">
                <a:extLst>
                  <a:ext uri="{FF2B5EF4-FFF2-40B4-BE49-F238E27FC236}">
                    <a16:creationId xmlns:a16="http://schemas.microsoft.com/office/drawing/2014/main" id="{2469DBF1-CC42-4747-8635-700A3C14881B}"/>
                  </a:ext>
                </a:extLst>
              </p:cNvPr>
              <p:cNvSpPr txBox="1"/>
              <p:nvPr/>
            </p:nvSpPr>
            <p:spPr>
              <a:xfrm>
                <a:off x="462947" y="1380353"/>
                <a:ext cx="8170015" cy="560218"/>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00000"/>
                  </a:lnSpc>
                </a:pP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i="1">
                            <a:latin typeface="Cambria Math" panose="02040503050406030204" pitchFamily="18" charset="0"/>
                          </a:rPr>
                          <m:t>1</m:t>
                        </m:r>
                      </m:sub>
                    </m:sSub>
                  </m:oMath>
                </a14:m>
                <a:r>
                  <a:rPr lang="en-US" altLang="en-US" sz="2800"/>
                  <a:t> is </a:t>
                </a:r>
                <a:r>
                  <a:rPr lang="en-US" altLang="en-US" sz="2800" b="1">
                    <a:solidFill>
                      <a:srgbClr val="FF0000"/>
                    </a:solidFill>
                  </a:rPr>
                  <a:t>faster</a:t>
                </a:r>
                <a:r>
                  <a:rPr lang="en-US" altLang="en-US" sz="2800"/>
                  <a:t> than </a:t>
                </a: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i="1">
                            <a:latin typeface="Cambria Math" panose="02040503050406030204" pitchFamily="18" charset="0"/>
                          </a:rPr>
                          <m:t>2</m:t>
                        </m:r>
                      </m:sub>
                    </m:sSub>
                  </m:oMath>
                </a14:m>
                <a:r>
                  <a:rPr lang="en-US" altLang="en-US" sz="2800"/>
                  <a:t> if  </a:t>
                </a: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i="1">
                                <a:latin typeface="Cambria Math" panose="02040503050406030204" pitchFamily="18" charset="0"/>
                              </a:rPr>
                              <m:t>1</m:t>
                            </m:r>
                          </m:sub>
                        </m:sSub>
                      </m:sub>
                    </m:sSub>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i="1">
                        <a:latin typeface="Cambria Math" panose="02040503050406030204" pitchFamily="18" charset="0"/>
                      </a:rPr>
                      <m:t>≤</m:t>
                    </m:r>
                  </m:oMath>
                </a14:m>
                <a:r>
                  <a:rPr lang="en-US" altLang="en-US" sz="2800"/>
                  <a:t> </a:t>
                </a:r>
                <a14:m>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𝑇</m:t>
                        </m:r>
                      </m:e>
                      <m:sub>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𝐴</m:t>
                            </m:r>
                          </m:e>
                          <m:sub>
                            <m:r>
                              <a:rPr lang="en-US" altLang="en-US" sz="2800" i="1">
                                <a:latin typeface="Cambria Math" panose="02040503050406030204" pitchFamily="18" charset="0"/>
                              </a:rPr>
                              <m:t>2</m:t>
                            </m:r>
                          </m:sub>
                        </m:sSub>
                      </m:sub>
                    </m:sSub>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oMath>
                </a14:m>
                <a:r>
                  <a:rPr lang="en-US" altLang="en-US" sz="2800"/>
                  <a:t>,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𝑛</m:t>
                    </m:r>
                    <m:r>
                      <a:rPr lang="en-US" altLang="en-US" sz="2800">
                        <a:latin typeface="Cambria Math" panose="02040503050406030204" pitchFamily="18" charset="0"/>
                        <a:ea typeface="Cambria Math" panose="02040503050406030204" pitchFamily="18" charset="0"/>
                      </a:rPr>
                      <m:t>.</m:t>
                    </m:r>
                  </m:oMath>
                </a14:m>
                <a:endParaRPr lang="en-US" altLang="en-US" sz="2800">
                  <a:latin typeface="Cambria Math" panose="02040503050406030204" pitchFamily="18" charset="0"/>
                  <a:ea typeface="Cambria Math" panose="02040503050406030204" pitchFamily="18" charset="0"/>
                </a:endParaRPr>
              </a:p>
            </p:txBody>
          </p:sp>
        </mc:Choice>
        <mc:Fallback>
          <p:sp>
            <p:nvSpPr>
              <p:cNvPr id="8" name="文本框 11">
                <a:extLst>
                  <a:ext uri="{FF2B5EF4-FFF2-40B4-BE49-F238E27FC236}">
                    <a16:creationId xmlns:a16="http://schemas.microsoft.com/office/drawing/2014/main" id="{2469DBF1-CC42-4747-8635-700A3C14881B}"/>
                  </a:ext>
                </a:extLst>
              </p:cNvPr>
              <p:cNvSpPr txBox="1">
                <a:spLocks noRot="1" noChangeAspect="1" noMove="1" noResize="1" noEditPoints="1" noAdjustHandles="1" noChangeArrowheads="1" noChangeShapeType="1" noTextEdit="1"/>
              </p:cNvSpPr>
              <p:nvPr/>
            </p:nvSpPr>
            <p:spPr>
              <a:xfrm>
                <a:off x="462947" y="1380353"/>
                <a:ext cx="8170015" cy="560218"/>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文本框 11">
            <a:extLst>
              <a:ext uri="{FF2B5EF4-FFF2-40B4-BE49-F238E27FC236}">
                <a16:creationId xmlns:a16="http://schemas.microsoft.com/office/drawing/2014/main" id="{25C1D58D-59C5-1443-A942-8CA11443816F}"/>
              </a:ext>
            </a:extLst>
          </p:cNvPr>
          <p:cNvSpPr txBox="1"/>
          <p:nvPr/>
        </p:nvSpPr>
        <p:spPr>
          <a:xfrm>
            <a:off x="185319" y="3768370"/>
            <a:ext cx="1863008" cy="95410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en-US" sz="2800">
                <a:hlinkClick r:id="rId7"/>
              </a:rPr>
              <a:t>L'Hôpital’s </a:t>
            </a:r>
          </a:p>
          <a:p>
            <a:pPr>
              <a:defRPr/>
            </a:pPr>
            <a:r>
              <a:rPr lang="en-US" altLang="en-US" sz="2800">
                <a:hlinkClick r:id="rId7"/>
              </a:rPr>
              <a:t>Rule</a:t>
            </a:r>
            <a:endPar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endParaRPr>
          </a:p>
        </p:txBody>
      </p:sp>
      <p:pic>
        <p:nvPicPr>
          <p:cNvPr id="2" name="Picture 1">
            <a:extLst>
              <a:ext uri="{FF2B5EF4-FFF2-40B4-BE49-F238E27FC236}">
                <a16:creationId xmlns:a16="http://schemas.microsoft.com/office/drawing/2014/main" id="{8FA1CD7F-4724-434D-A711-AE83CBE36ACB}"/>
              </a:ext>
            </a:extLst>
          </p:cNvPr>
          <p:cNvPicPr>
            <a:picLocks noChangeAspect="1"/>
          </p:cNvPicPr>
          <p:nvPr/>
        </p:nvPicPr>
        <p:blipFill>
          <a:blip r:embed="rId8"/>
          <a:stretch>
            <a:fillRect/>
          </a:stretch>
        </p:blipFill>
        <p:spPr>
          <a:xfrm>
            <a:off x="2208248" y="3247140"/>
            <a:ext cx="9883095" cy="2284980"/>
          </a:xfrm>
          <a:prstGeom prst="rect">
            <a:avLst/>
          </a:prstGeom>
          <a:solidFill>
            <a:schemeClr val="accent1"/>
          </a:solidFill>
          <a:ln w="25400">
            <a:solidFill>
              <a:srgbClr val="7030A0"/>
            </a:solidFill>
            <a:prstDash val="dash"/>
          </a:ln>
        </p:spPr>
      </p:pic>
    </p:spTree>
    <p:extLst>
      <p:ext uri="{BB962C8B-B14F-4D97-AF65-F5344CB8AC3E}">
        <p14:creationId xmlns:p14="http://schemas.microsoft.com/office/powerpoint/2010/main" val="263128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8"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1.6.1 Average-case Time Complexity - Intuition</a:t>
            </a:r>
          </a:p>
        </p:txBody>
      </p:sp>
      <p:sp>
        <p:nvSpPr>
          <p:cNvPr id="14" name="文本框 11">
            <a:extLst>
              <a:ext uri="{FF2B5EF4-FFF2-40B4-BE49-F238E27FC236}">
                <a16:creationId xmlns:a16="http://schemas.microsoft.com/office/drawing/2014/main" id="{7DF568D5-426F-FB4F-A308-C87A01E954F4}"/>
              </a:ext>
            </a:extLst>
          </p:cNvPr>
          <p:cNvSpPr txBox="1"/>
          <p:nvPr/>
        </p:nvSpPr>
        <p:spPr>
          <a:xfrm>
            <a:off x="238579" y="848932"/>
            <a:ext cx="1780226" cy="523220"/>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Example</a:t>
            </a:r>
            <a:endPar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endParaRPr>
          </a:p>
        </p:txBody>
      </p:sp>
      <p:sp>
        <p:nvSpPr>
          <p:cNvPr id="8" name="文本框 11">
            <a:extLst>
              <a:ext uri="{FF2B5EF4-FFF2-40B4-BE49-F238E27FC236}">
                <a16:creationId xmlns:a16="http://schemas.microsoft.com/office/drawing/2014/main" id="{D6F3217C-0477-3446-B1D5-55E196033640}"/>
              </a:ext>
            </a:extLst>
          </p:cNvPr>
          <p:cNvSpPr txBox="1"/>
          <p:nvPr/>
        </p:nvSpPr>
        <p:spPr>
          <a:xfrm>
            <a:off x="2245962" y="879709"/>
            <a:ext cx="9473457" cy="477054"/>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500">
                <a:latin typeface="Times" pitchFamily="2" charset="0"/>
                <a:cs typeface="Times New Roman" panose="02020603050405020304" pitchFamily="18" charset="0"/>
              </a:rPr>
              <a:t>The operation of INSERTION -SORT on the array A = 〈5, 2, 4, 6, 1, 3〉 .</a:t>
            </a:r>
          </a:p>
        </p:txBody>
      </p:sp>
      <p:pic>
        <p:nvPicPr>
          <p:cNvPr id="3" name="Picture 2">
            <a:extLst>
              <a:ext uri="{FF2B5EF4-FFF2-40B4-BE49-F238E27FC236}">
                <a16:creationId xmlns:a16="http://schemas.microsoft.com/office/drawing/2014/main" id="{0F219564-ECBC-1445-8AB1-7E57636B1BB0}"/>
              </a:ext>
            </a:extLst>
          </p:cNvPr>
          <p:cNvPicPr>
            <a:picLocks noChangeAspect="1"/>
          </p:cNvPicPr>
          <p:nvPr/>
        </p:nvPicPr>
        <p:blipFill>
          <a:blip r:embed="rId3"/>
          <a:stretch>
            <a:fillRect/>
          </a:stretch>
        </p:blipFill>
        <p:spPr>
          <a:xfrm>
            <a:off x="238579" y="1820109"/>
            <a:ext cx="11722625" cy="2913716"/>
          </a:xfrm>
          <a:prstGeom prst="rect">
            <a:avLst/>
          </a:prstGeom>
        </p:spPr>
      </p:pic>
      <mc:AlternateContent xmlns:mc="http://schemas.openxmlformats.org/markup-compatibility/2006">
        <mc:Choice xmlns:a14="http://schemas.microsoft.com/office/drawing/2010/main" Requires="a14">
          <p:sp>
            <p:nvSpPr>
              <p:cNvPr id="6" name="文本框 11">
                <a:extLst>
                  <a:ext uri="{FF2B5EF4-FFF2-40B4-BE49-F238E27FC236}">
                    <a16:creationId xmlns:a16="http://schemas.microsoft.com/office/drawing/2014/main" id="{CB499ABA-B8C5-4C44-A003-59AF2F6BE362}"/>
                  </a:ext>
                </a:extLst>
              </p:cNvPr>
              <p:cNvSpPr txBox="1"/>
              <p:nvPr/>
            </p:nvSpPr>
            <p:spPr>
              <a:xfrm>
                <a:off x="1622515" y="5197172"/>
                <a:ext cx="6553200" cy="1292662"/>
              </a:xfrm>
              <a:prstGeom prst="rect">
                <a:avLst/>
              </a:prstGeom>
              <a:solidFill>
                <a:schemeClr val="bg1"/>
              </a:solidFill>
              <a:ln>
                <a:noFill/>
              </a:ln>
              <a:effectLst>
                <a:outerShdw blurRad="63500" sx="102000" sy="102000" algn="ctr" rotWithShape="0">
                  <a:prstClr val="black">
                    <a:alpha val="40000"/>
                  </a:prstClr>
                </a:outerShdw>
              </a:effectLst>
            </p:spPr>
            <p:txBody>
              <a:bodyPr wrap="square" rtlCol="0">
                <a:spAutoFit/>
              </a:bodyPr>
              <a:lstStyle/>
              <a:p>
                <a:r>
                  <a:rPr lang="en-US" altLang="zh-CN" sz="2600">
                    <a:latin typeface="Times" pitchFamily="2" charset="0"/>
                    <a:cs typeface="Times New Roman" panose="02020603050405020304" pitchFamily="18" charset="0"/>
                  </a:rPr>
                  <a:t>Fact: Insertion Sort takes (for some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𝑐</m:t>
                        </m:r>
                      </m:e>
                      <m:sub>
                        <m:r>
                          <a:rPr lang="en-US" altLang="zh-CN" sz="2600" b="0" i="1" smtClean="0">
                            <a:latin typeface="Cambria Math" panose="02040503050406030204" pitchFamily="18" charset="0"/>
                            <a:cs typeface="Times New Roman" panose="02020603050405020304" pitchFamily="18" charset="0"/>
                          </a:rPr>
                          <m:t>1</m:t>
                        </m:r>
                      </m:sub>
                    </m:sSub>
                    <m:r>
                      <a:rPr lang="en-US" altLang="zh-CN" sz="2600" b="0" i="1" smtClean="0">
                        <a:latin typeface="Cambria Math" panose="02040503050406030204" pitchFamily="18" charset="0"/>
                        <a:cs typeface="Times New Roman" panose="02020603050405020304" pitchFamily="18" charset="0"/>
                      </a:rPr>
                      <m:t>, </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𝑐</m:t>
                        </m:r>
                      </m:e>
                      <m:sub>
                        <m:r>
                          <a:rPr lang="en-US" altLang="zh-CN" sz="2600" b="0" i="1" smtClean="0">
                            <a:latin typeface="Cambria Math" panose="02040503050406030204" pitchFamily="18" charset="0"/>
                            <a:cs typeface="Times New Roman" panose="02020603050405020304" pitchFamily="18" charset="0"/>
                          </a:rPr>
                          <m:t>2</m:t>
                        </m:r>
                      </m:sub>
                    </m:sSub>
                  </m:oMath>
                </a14:m>
                <a:r>
                  <a:rPr lang="en-US" altLang="zh-CN" sz="2600">
                    <a:latin typeface="Times" pitchFamily="2" charset="0"/>
                    <a:cs typeface="Times New Roman" panose="02020603050405020304" pitchFamily="18" charset="0"/>
                  </a:rPr>
                  <a:t>)</a:t>
                </a:r>
              </a:p>
              <a:p>
                <a:pPr marL="457200" indent="-457200">
                  <a:buFont typeface="Wingdings" pitchFamily="2" charset="2"/>
                  <a:buChar char="§"/>
                </a:pPr>
                <a14:m>
                  <m:oMath xmlns:m="http://schemas.openxmlformats.org/officeDocument/2006/math">
                    <m:r>
                      <a:rPr lang="en-US" altLang="en-US" sz="2600" i="1">
                        <a:latin typeface="Cambria Math" panose="020405030504060302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1</m:t>
                        </m:r>
                      </m:sub>
                    </m:sSub>
                    <m:r>
                      <a:rPr lang="en-US" altLang="zh-CN" sz="2600" b="0" i="1" smtClean="0">
                        <a:latin typeface="Cambria Math" panose="02040503050406030204" pitchFamily="18" charset="0"/>
                        <a:cs typeface="Times New Roman" panose="02020603050405020304" pitchFamily="18" charset="0"/>
                      </a:rPr>
                      <m:t>𝑛</m:t>
                    </m:r>
                  </m:oMath>
                </a14:m>
                <a:r>
                  <a:rPr lang="en-US" altLang="zh-CN" sz="2600">
                    <a:latin typeface="Times" pitchFamily="2" charset="0"/>
                    <a:cs typeface="Times New Roman" panose="02020603050405020304" pitchFamily="18" charset="0"/>
                  </a:rPr>
                  <a:t> steps 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𝐴</m:t>
                    </m:r>
                    <m:d>
                      <m:dPr>
                        <m:begChr m:val="["/>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1</m:t>
                        </m:r>
                      </m:e>
                    </m:d>
                    <m:r>
                      <a:rPr lang="en-US" altLang="zh-CN" sz="2600" b="0" i="1" smtClean="0">
                        <a:latin typeface="Cambria Math" panose="02040503050406030204" pitchFamily="18" charset="0"/>
                        <a:cs typeface="Times New Roman" panose="02020603050405020304" pitchFamily="18" charset="0"/>
                      </a:rPr>
                      <m:t>&lt;</m:t>
                    </m:r>
                    <m:r>
                      <a:rPr lang="en-US" altLang="zh-CN" sz="2600" b="0" i="1" smtClean="0">
                        <a:latin typeface="Cambria Math" panose="02040503050406030204" pitchFamily="18" charset="0"/>
                        <a:cs typeface="Times New Roman" panose="02020603050405020304" pitchFamily="18" charset="0"/>
                      </a:rPr>
                      <m:t>𝐴</m:t>
                    </m:r>
                    <m:d>
                      <m:dPr>
                        <m:begChr m:val="["/>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2</m:t>
                        </m:r>
                      </m:e>
                    </m:d>
                    <m:r>
                      <a:rPr lang="en-US" altLang="zh-CN" sz="2600" b="0" i="1" smtClean="0">
                        <a:latin typeface="Cambria Math" panose="02040503050406030204" pitchFamily="18" charset="0"/>
                        <a:cs typeface="Times New Roman" panose="02020603050405020304" pitchFamily="18" charset="0"/>
                      </a:rPr>
                      <m:t>&lt;…&lt;</m:t>
                    </m:r>
                    <m:r>
                      <a:rPr lang="en-US" altLang="zh-CN" sz="2600" b="0" i="1" smtClean="0">
                        <a:latin typeface="Cambria Math" panose="02040503050406030204" pitchFamily="18" charset="0"/>
                        <a:cs typeface="Times New Roman" panose="02020603050405020304" pitchFamily="18" charset="0"/>
                      </a:rPr>
                      <m:t>𝐴</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𝑛</m:t>
                    </m:r>
                    <m:r>
                      <a:rPr lang="en-US" altLang="zh-CN" sz="2600" b="0" i="1" smtClean="0">
                        <a:latin typeface="Cambria Math" panose="02040503050406030204" pitchFamily="18" charset="0"/>
                        <a:cs typeface="Times New Roman" panose="02020603050405020304" pitchFamily="18" charset="0"/>
                      </a:rPr>
                      <m:t>]</m:t>
                    </m:r>
                  </m:oMath>
                </a14:m>
                <a:r>
                  <a:rPr lang="en-US" altLang="zh-CN" sz="2600">
                    <a:latin typeface="Times" pitchFamily="2" charset="0"/>
                    <a:cs typeface="Times New Roman" panose="02020603050405020304" pitchFamily="18" charset="0"/>
                  </a:rPr>
                  <a:t>.</a:t>
                </a:r>
              </a:p>
              <a:p>
                <a:pPr marL="457200" indent="-457200">
                  <a:buFont typeface="Wingdings" pitchFamily="2" charset="2"/>
                  <a:buChar char="§"/>
                </a:pP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2</m:t>
                        </m:r>
                      </m:sub>
                    </m:sSub>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𝑛</m:t>
                        </m:r>
                      </m:e>
                      <m:sup>
                        <m:r>
                          <a:rPr lang="en-US" altLang="zh-CN" sz="2600" b="0" i="1" smtClean="0">
                            <a:latin typeface="Cambria Math" panose="02040503050406030204" pitchFamily="18" charset="0"/>
                            <a:cs typeface="Times New Roman" panose="02020603050405020304" pitchFamily="18" charset="0"/>
                          </a:rPr>
                          <m:t>2</m:t>
                        </m:r>
                      </m:sup>
                    </m:sSup>
                  </m:oMath>
                </a14:m>
                <a:r>
                  <a:rPr lang="en-US" altLang="zh-CN" sz="2600">
                    <a:latin typeface="Times" pitchFamily="2" charset="0"/>
                    <a:cs typeface="Times New Roman" panose="02020603050405020304" pitchFamily="18" charset="0"/>
                  </a:rPr>
                  <a:t> steps on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𝐴</m:t>
                    </m:r>
                    <m:d>
                      <m:dPr>
                        <m:begChr m:val="["/>
                        <m:endChr m:val="]"/>
                        <m:ctrlPr>
                          <a:rPr lang="en-US" altLang="zh-CN" sz="2600" i="1">
                            <a:latin typeface="Cambria Math" panose="02040503050406030204" pitchFamily="18" charset="0"/>
                            <a:cs typeface="Times New Roman" panose="02020603050405020304" pitchFamily="18" charset="0"/>
                          </a:rPr>
                        </m:ctrlPr>
                      </m:dPr>
                      <m:e>
                        <m:r>
                          <a:rPr lang="en-US" altLang="zh-CN" sz="2600" i="1">
                            <a:latin typeface="Cambria Math" panose="02040503050406030204" pitchFamily="18" charset="0"/>
                            <a:cs typeface="Times New Roman" panose="02020603050405020304" pitchFamily="18" charset="0"/>
                          </a:rPr>
                          <m:t>1</m:t>
                        </m:r>
                      </m:e>
                    </m:d>
                    <m:r>
                      <a:rPr lang="en-US" altLang="zh-CN" sz="2600" b="0" i="1" smtClean="0">
                        <a:latin typeface="Cambria Math" panose="02040503050406030204" pitchFamily="18" charset="0"/>
                        <a:cs typeface="Times New Roman" panose="02020603050405020304" pitchFamily="18" charset="0"/>
                      </a:rPr>
                      <m:t>&gt;</m:t>
                    </m:r>
                    <m:r>
                      <a:rPr lang="en-US" altLang="zh-CN" sz="2600" i="1">
                        <a:latin typeface="Cambria Math" panose="02040503050406030204" pitchFamily="18" charset="0"/>
                        <a:cs typeface="Times New Roman" panose="02020603050405020304" pitchFamily="18" charset="0"/>
                      </a:rPr>
                      <m:t>𝐴</m:t>
                    </m:r>
                    <m:d>
                      <m:dPr>
                        <m:begChr m:val="["/>
                        <m:endChr m:val="]"/>
                        <m:ctrlPr>
                          <a:rPr lang="en-US" altLang="zh-CN" sz="2600" i="1">
                            <a:latin typeface="Cambria Math" panose="02040503050406030204" pitchFamily="18" charset="0"/>
                            <a:cs typeface="Times New Roman" panose="02020603050405020304" pitchFamily="18" charset="0"/>
                          </a:rPr>
                        </m:ctrlPr>
                      </m:dPr>
                      <m:e>
                        <m:r>
                          <a:rPr lang="en-US" altLang="zh-CN" sz="2600" i="1">
                            <a:latin typeface="Cambria Math" panose="02040503050406030204" pitchFamily="18" charset="0"/>
                            <a:cs typeface="Times New Roman" panose="02020603050405020304" pitchFamily="18" charset="0"/>
                          </a:rPr>
                          <m:t>2</m:t>
                        </m:r>
                      </m:e>
                    </m:d>
                    <m:r>
                      <a:rPr lang="en-US" altLang="zh-CN" sz="2600" b="0" i="1" smtClean="0">
                        <a:latin typeface="Cambria Math" panose="02040503050406030204" pitchFamily="18" charset="0"/>
                        <a:cs typeface="Times New Roman" panose="02020603050405020304" pitchFamily="18" charset="0"/>
                      </a:rPr>
                      <m:t>&gt;</m:t>
                    </m:r>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&gt;</m:t>
                    </m:r>
                    <m:r>
                      <a:rPr lang="en-US" altLang="zh-CN" sz="2600" i="1">
                        <a:latin typeface="Cambria Math" panose="02040503050406030204" pitchFamily="18" charset="0"/>
                        <a:cs typeface="Times New Roman" panose="02020603050405020304" pitchFamily="18" charset="0"/>
                      </a:rPr>
                      <m:t>𝐴</m:t>
                    </m:r>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𝑛</m:t>
                    </m:r>
                    <m:r>
                      <a:rPr lang="en-US" altLang="zh-CN" sz="2600" i="1">
                        <a:latin typeface="Cambria Math" panose="02040503050406030204" pitchFamily="18" charset="0"/>
                        <a:cs typeface="Times New Roman" panose="02020603050405020304" pitchFamily="18" charset="0"/>
                      </a:rPr>
                      <m:t>]</m:t>
                    </m:r>
                  </m:oMath>
                </a14:m>
                <a:r>
                  <a:rPr lang="en-US" altLang="zh-CN" sz="2600">
                    <a:latin typeface="Times" pitchFamily="2" charset="0"/>
                    <a:cs typeface="Times New Roman" panose="02020603050405020304" pitchFamily="18" charset="0"/>
                  </a:rPr>
                  <a:t>.</a:t>
                </a:r>
              </a:p>
            </p:txBody>
          </p:sp>
        </mc:Choice>
        <mc:Fallback>
          <p:sp>
            <p:nvSpPr>
              <p:cNvPr id="6" name="文本框 11">
                <a:extLst>
                  <a:ext uri="{FF2B5EF4-FFF2-40B4-BE49-F238E27FC236}">
                    <a16:creationId xmlns:a16="http://schemas.microsoft.com/office/drawing/2014/main" id="{CB499ABA-B8C5-4C44-A003-59AF2F6BE362}"/>
                  </a:ext>
                </a:extLst>
              </p:cNvPr>
              <p:cNvSpPr txBox="1">
                <a:spLocks noRot="1" noChangeAspect="1" noMove="1" noResize="1" noEditPoints="1" noAdjustHandles="1" noChangeArrowheads="1" noChangeShapeType="1" noTextEdit="1"/>
              </p:cNvSpPr>
              <p:nvPr/>
            </p:nvSpPr>
            <p:spPr>
              <a:xfrm>
                <a:off x="1622515" y="5197172"/>
                <a:ext cx="6553200" cy="1292662"/>
              </a:xfrm>
              <a:prstGeom prst="rect">
                <a:avLst/>
              </a:prstGeom>
              <a:blipFill>
                <a:blip r:embed="rId4"/>
                <a:stretch>
                  <a:fillRect b="-4202"/>
                </a:stretch>
              </a:blipFill>
              <a:ln>
                <a:noFill/>
              </a:ln>
              <a:effectLst>
                <a:outerShdw blurRad="63500" sx="102000" sy="102000" algn="ctr"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270840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1.6.2 Average-case Time Complexity – Insertion Sort</a:t>
            </a:r>
          </a:p>
        </p:txBody>
      </p:sp>
      <p:sp>
        <p:nvSpPr>
          <p:cNvPr id="14" name="文本框 11">
            <a:extLst>
              <a:ext uri="{FF2B5EF4-FFF2-40B4-BE49-F238E27FC236}">
                <a16:creationId xmlns:a16="http://schemas.microsoft.com/office/drawing/2014/main" id="{7DF568D5-426F-FB4F-A308-C87A01E954F4}"/>
              </a:ext>
            </a:extLst>
          </p:cNvPr>
          <p:cNvSpPr txBox="1"/>
          <p:nvPr/>
        </p:nvSpPr>
        <p:spPr>
          <a:xfrm>
            <a:off x="274756" y="813045"/>
            <a:ext cx="2809421" cy="523220"/>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Insertion Sort</a:t>
            </a:r>
            <a:endPar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endParaRPr>
          </a:p>
        </p:txBody>
      </p:sp>
      <p:sp>
        <p:nvSpPr>
          <p:cNvPr id="8" name="文本框 11">
            <a:extLst>
              <a:ext uri="{FF2B5EF4-FFF2-40B4-BE49-F238E27FC236}">
                <a16:creationId xmlns:a16="http://schemas.microsoft.com/office/drawing/2014/main" id="{D6F3217C-0477-3446-B1D5-55E196033640}"/>
              </a:ext>
            </a:extLst>
          </p:cNvPr>
          <p:cNvSpPr txBox="1"/>
          <p:nvPr/>
        </p:nvSpPr>
        <p:spPr>
          <a:xfrm>
            <a:off x="83007" y="5414014"/>
            <a:ext cx="6012993" cy="861774"/>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500">
                <a:latin typeface="Times" pitchFamily="2" charset="0"/>
                <a:cs typeface="Times New Roman" panose="02020603050405020304" pitchFamily="18" charset="0"/>
              </a:rPr>
              <a:t>Running times of an alg. on different input instances of same size may vary significantly. </a:t>
            </a:r>
          </a:p>
        </p:txBody>
      </p:sp>
      <p:pic>
        <p:nvPicPr>
          <p:cNvPr id="2" name="Picture 1">
            <a:extLst>
              <a:ext uri="{FF2B5EF4-FFF2-40B4-BE49-F238E27FC236}">
                <a16:creationId xmlns:a16="http://schemas.microsoft.com/office/drawing/2014/main" id="{5C0D01A7-D846-5C4F-9837-4EDE6EE63FD9}"/>
              </a:ext>
            </a:extLst>
          </p:cNvPr>
          <p:cNvPicPr>
            <a:picLocks noChangeAspect="1"/>
          </p:cNvPicPr>
          <p:nvPr/>
        </p:nvPicPr>
        <p:blipFill>
          <a:blip r:embed="rId3"/>
          <a:stretch>
            <a:fillRect/>
          </a:stretch>
        </p:blipFill>
        <p:spPr>
          <a:xfrm>
            <a:off x="238579" y="1454723"/>
            <a:ext cx="8291222" cy="3515713"/>
          </a:xfrm>
          <a:prstGeom prst="rect">
            <a:avLst/>
          </a:prstGeom>
        </p:spPr>
      </p:pic>
      <mc:AlternateContent xmlns:mc="http://schemas.openxmlformats.org/markup-compatibility/2006">
        <mc:Choice xmlns:a14="http://schemas.microsoft.com/office/drawing/2010/main" Requires="a14">
          <p:sp>
            <p:nvSpPr>
              <p:cNvPr id="7" name="文本框 11">
                <a:extLst>
                  <a:ext uri="{FF2B5EF4-FFF2-40B4-BE49-F238E27FC236}">
                    <a16:creationId xmlns:a16="http://schemas.microsoft.com/office/drawing/2014/main" id="{DF17438A-E8A4-7747-83F6-42B317643641}"/>
                  </a:ext>
                </a:extLst>
              </p:cNvPr>
              <p:cNvSpPr txBox="1"/>
              <p:nvPr/>
            </p:nvSpPr>
            <p:spPr>
              <a:xfrm>
                <a:off x="5501788" y="1013099"/>
                <a:ext cx="6553200" cy="1292662"/>
              </a:xfrm>
              <a:prstGeom prst="rect">
                <a:avLst/>
              </a:prstGeom>
              <a:solidFill>
                <a:schemeClr val="bg1"/>
              </a:solidFill>
              <a:ln>
                <a:noFill/>
              </a:ln>
              <a:effectLst>
                <a:outerShdw blurRad="63500" sx="102000" sy="102000" algn="ctr" rotWithShape="0">
                  <a:prstClr val="black">
                    <a:alpha val="40000"/>
                  </a:prstClr>
                </a:outerShdw>
              </a:effectLst>
            </p:spPr>
            <p:txBody>
              <a:bodyPr wrap="square" rtlCol="0">
                <a:spAutoFit/>
              </a:bodyPr>
              <a:lstStyle/>
              <a:p>
                <a:r>
                  <a:rPr lang="en-US" altLang="zh-CN" sz="2600">
                    <a:latin typeface="Times" pitchFamily="2" charset="0"/>
                    <a:cs typeface="Times New Roman" panose="02020603050405020304" pitchFamily="18" charset="0"/>
                  </a:rPr>
                  <a:t>Fact: Insertion Sort takes (for some </a:t>
                </a:r>
                <a14:m>
                  <m:oMath xmlns:m="http://schemas.openxmlformats.org/officeDocument/2006/math">
                    <m:sSub>
                      <m:sSubPr>
                        <m:ctrlPr>
                          <a:rPr lang="en-US" altLang="zh-CN" sz="260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𝑐</m:t>
                        </m:r>
                      </m:e>
                      <m:sub>
                        <m:r>
                          <a:rPr lang="en-US" altLang="zh-CN" sz="2600" b="0" i="1" smtClean="0">
                            <a:latin typeface="Cambria Math" panose="02040503050406030204" pitchFamily="18" charset="0"/>
                            <a:cs typeface="Times New Roman" panose="02020603050405020304" pitchFamily="18" charset="0"/>
                          </a:rPr>
                          <m:t>1</m:t>
                        </m:r>
                      </m:sub>
                    </m:sSub>
                    <m:r>
                      <a:rPr lang="en-US" altLang="zh-CN" sz="2600" b="0" i="1" smtClean="0">
                        <a:latin typeface="Cambria Math" panose="02040503050406030204" pitchFamily="18" charset="0"/>
                        <a:cs typeface="Times New Roman" panose="02020603050405020304" pitchFamily="18" charset="0"/>
                      </a:rPr>
                      <m:t>, </m:t>
                    </m:r>
                    <m:sSub>
                      <m:sSubPr>
                        <m:ctrlPr>
                          <a:rPr lang="en-US" altLang="zh-CN" sz="2600" b="0" i="1" smtClean="0">
                            <a:latin typeface="Cambria Math" panose="02040503050406030204" pitchFamily="18" charset="0"/>
                            <a:cs typeface="Times New Roman" panose="02020603050405020304" pitchFamily="18" charset="0"/>
                          </a:rPr>
                        </m:ctrlPr>
                      </m:sSubPr>
                      <m:e>
                        <m:r>
                          <a:rPr lang="en-US" altLang="zh-CN" sz="2600" b="0" i="1" smtClean="0">
                            <a:latin typeface="Cambria Math" panose="02040503050406030204" pitchFamily="18" charset="0"/>
                            <a:cs typeface="Times New Roman" panose="02020603050405020304" pitchFamily="18" charset="0"/>
                          </a:rPr>
                          <m:t>𝑐</m:t>
                        </m:r>
                      </m:e>
                      <m:sub>
                        <m:r>
                          <a:rPr lang="en-US" altLang="zh-CN" sz="2600" b="0" i="1" smtClean="0">
                            <a:latin typeface="Cambria Math" panose="02040503050406030204" pitchFamily="18" charset="0"/>
                            <a:cs typeface="Times New Roman" panose="02020603050405020304" pitchFamily="18" charset="0"/>
                          </a:rPr>
                          <m:t>2</m:t>
                        </m:r>
                      </m:sub>
                    </m:sSub>
                  </m:oMath>
                </a14:m>
                <a:r>
                  <a:rPr lang="en-US" altLang="zh-CN" sz="2600">
                    <a:latin typeface="Times" pitchFamily="2" charset="0"/>
                    <a:cs typeface="Times New Roman" panose="02020603050405020304" pitchFamily="18" charset="0"/>
                  </a:rPr>
                  <a:t>)</a:t>
                </a:r>
              </a:p>
              <a:p>
                <a:pPr marL="457200" indent="-457200">
                  <a:buFont typeface="Wingdings" pitchFamily="2" charset="2"/>
                  <a:buChar char="§"/>
                </a:pPr>
                <a14:m>
                  <m:oMath xmlns:m="http://schemas.openxmlformats.org/officeDocument/2006/math">
                    <m:r>
                      <a:rPr lang="en-US" altLang="en-US" sz="2600" i="1">
                        <a:latin typeface="Cambria Math" panose="020405030504060302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1</m:t>
                        </m:r>
                      </m:sub>
                    </m:sSub>
                    <m:r>
                      <a:rPr lang="en-US" altLang="zh-CN" sz="2600" b="0" i="1" smtClean="0">
                        <a:latin typeface="Cambria Math" panose="02040503050406030204" pitchFamily="18" charset="0"/>
                        <a:cs typeface="Times New Roman" panose="02020603050405020304" pitchFamily="18" charset="0"/>
                      </a:rPr>
                      <m:t>𝑛</m:t>
                    </m:r>
                  </m:oMath>
                </a14:m>
                <a:r>
                  <a:rPr lang="en-US" altLang="zh-CN" sz="2600">
                    <a:latin typeface="Times" pitchFamily="2" charset="0"/>
                    <a:cs typeface="Times New Roman" panose="02020603050405020304" pitchFamily="18" charset="0"/>
                  </a:rPr>
                  <a:t> steps on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𝐴</m:t>
                    </m:r>
                    <m:d>
                      <m:dPr>
                        <m:begChr m:val="["/>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1</m:t>
                        </m:r>
                      </m:e>
                    </m:d>
                    <m:r>
                      <a:rPr lang="en-US" altLang="zh-CN" sz="2600" b="0" i="1" smtClean="0">
                        <a:latin typeface="Cambria Math" panose="02040503050406030204" pitchFamily="18" charset="0"/>
                        <a:cs typeface="Times New Roman" panose="02020603050405020304" pitchFamily="18" charset="0"/>
                      </a:rPr>
                      <m:t>&lt;</m:t>
                    </m:r>
                    <m:r>
                      <a:rPr lang="en-US" altLang="zh-CN" sz="2600" b="0" i="1" smtClean="0">
                        <a:latin typeface="Cambria Math" panose="02040503050406030204" pitchFamily="18" charset="0"/>
                        <a:cs typeface="Times New Roman" panose="02020603050405020304" pitchFamily="18" charset="0"/>
                      </a:rPr>
                      <m:t>𝐴</m:t>
                    </m:r>
                    <m:d>
                      <m:dPr>
                        <m:begChr m:val="["/>
                        <m:endChr m:val="]"/>
                        <m:ctrlPr>
                          <a:rPr lang="en-US" altLang="zh-CN" sz="2600" b="0" i="1" smtClean="0">
                            <a:latin typeface="Cambria Math" panose="02040503050406030204" pitchFamily="18" charset="0"/>
                            <a:cs typeface="Times New Roman" panose="02020603050405020304" pitchFamily="18" charset="0"/>
                          </a:rPr>
                        </m:ctrlPr>
                      </m:dPr>
                      <m:e>
                        <m:r>
                          <a:rPr lang="en-US" altLang="zh-CN" sz="2600" b="0" i="1" smtClean="0">
                            <a:latin typeface="Cambria Math" panose="02040503050406030204" pitchFamily="18" charset="0"/>
                            <a:cs typeface="Times New Roman" panose="02020603050405020304" pitchFamily="18" charset="0"/>
                          </a:rPr>
                          <m:t>2</m:t>
                        </m:r>
                      </m:e>
                    </m:d>
                    <m:r>
                      <a:rPr lang="en-US" altLang="zh-CN" sz="2600" b="0" i="1" smtClean="0">
                        <a:latin typeface="Cambria Math" panose="02040503050406030204" pitchFamily="18" charset="0"/>
                        <a:cs typeface="Times New Roman" panose="02020603050405020304" pitchFamily="18" charset="0"/>
                      </a:rPr>
                      <m:t>&lt;…&lt;</m:t>
                    </m:r>
                    <m:r>
                      <a:rPr lang="en-US" altLang="zh-CN" sz="2600" b="0" i="1" smtClean="0">
                        <a:latin typeface="Cambria Math" panose="02040503050406030204" pitchFamily="18" charset="0"/>
                        <a:cs typeface="Times New Roman" panose="02020603050405020304" pitchFamily="18" charset="0"/>
                      </a:rPr>
                      <m:t>𝐴</m:t>
                    </m:r>
                    <m:r>
                      <a:rPr lang="en-US" altLang="zh-CN" sz="2600" b="0" i="1" smtClean="0">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𝑛</m:t>
                    </m:r>
                    <m:r>
                      <a:rPr lang="en-US" altLang="zh-CN" sz="2600" b="0" i="1" smtClean="0">
                        <a:latin typeface="Cambria Math" panose="02040503050406030204" pitchFamily="18" charset="0"/>
                        <a:cs typeface="Times New Roman" panose="02020603050405020304" pitchFamily="18" charset="0"/>
                      </a:rPr>
                      <m:t>]</m:t>
                    </m:r>
                  </m:oMath>
                </a14:m>
                <a:r>
                  <a:rPr lang="en-US" altLang="zh-CN" sz="2600">
                    <a:latin typeface="Times" pitchFamily="2" charset="0"/>
                    <a:cs typeface="Times New Roman" panose="02020603050405020304" pitchFamily="18" charset="0"/>
                  </a:rPr>
                  <a:t>.</a:t>
                </a:r>
              </a:p>
              <a:p>
                <a:pPr marL="457200" indent="-457200">
                  <a:buFont typeface="Wingdings" pitchFamily="2" charset="2"/>
                  <a:buChar char="§"/>
                </a:pP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m:t>
                    </m:r>
                    <m:sSub>
                      <m:sSubPr>
                        <m:ctrlPr>
                          <a:rPr lang="en-US" altLang="zh-CN" sz="2600" i="1">
                            <a:latin typeface="Cambria Math" panose="02040503050406030204" pitchFamily="18" charset="0"/>
                            <a:cs typeface="Times New Roman" panose="02020603050405020304" pitchFamily="18" charset="0"/>
                          </a:rPr>
                        </m:ctrlPr>
                      </m:sSubPr>
                      <m:e>
                        <m:r>
                          <a:rPr lang="en-US" altLang="zh-CN" sz="2600" i="1">
                            <a:latin typeface="Cambria Math" panose="02040503050406030204" pitchFamily="18" charset="0"/>
                            <a:cs typeface="Times New Roman" panose="02020603050405020304" pitchFamily="18" charset="0"/>
                          </a:rPr>
                          <m:t>𝑐</m:t>
                        </m:r>
                      </m:e>
                      <m:sub>
                        <m:r>
                          <a:rPr lang="en-US" altLang="zh-CN" sz="2600" i="1">
                            <a:latin typeface="Cambria Math" panose="02040503050406030204" pitchFamily="18" charset="0"/>
                            <a:cs typeface="Times New Roman" panose="02020603050405020304" pitchFamily="18" charset="0"/>
                          </a:rPr>
                          <m:t>2</m:t>
                        </m:r>
                      </m:sub>
                    </m:sSub>
                    <m:sSup>
                      <m:sSupPr>
                        <m:ctrlPr>
                          <a:rPr lang="en-US" altLang="zh-CN" sz="2600" i="1" smtClean="0">
                            <a:latin typeface="Cambria Math" panose="02040503050406030204" pitchFamily="18" charset="0"/>
                            <a:cs typeface="Times New Roman" panose="02020603050405020304" pitchFamily="18" charset="0"/>
                          </a:rPr>
                        </m:ctrlPr>
                      </m:sSupPr>
                      <m:e>
                        <m:r>
                          <a:rPr lang="en-US" altLang="zh-CN" sz="2600" b="0" i="1" smtClean="0">
                            <a:latin typeface="Cambria Math" panose="02040503050406030204" pitchFamily="18" charset="0"/>
                            <a:cs typeface="Times New Roman" panose="02020603050405020304" pitchFamily="18" charset="0"/>
                          </a:rPr>
                          <m:t>𝑛</m:t>
                        </m:r>
                      </m:e>
                      <m:sup>
                        <m:r>
                          <a:rPr lang="en-US" altLang="zh-CN" sz="2600" b="0" i="1" smtClean="0">
                            <a:latin typeface="Cambria Math" panose="02040503050406030204" pitchFamily="18" charset="0"/>
                            <a:cs typeface="Times New Roman" panose="02020603050405020304" pitchFamily="18" charset="0"/>
                          </a:rPr>
                          <m:t>2</m:t>
                        </m:r>
                      </m:sup>
                    </m:sSup>
                  </m:oMath>
                </a14:m>
                <a:r>
                  <a:rPr lang="en-US" altLang="zh-CN" sz="2600">
                    <a:latin typeface="Times" pitchFamily="2" charset="0"/>
                    <a:cs typeface="Times New Roman" panose="02020603050405020304" pitchFamily="18" charset="0"/>
                  </a:rPr>
                  <a:t> steps on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𝐴</m:t>
                    </m:r>
                    <m:d>
                      <m:dPr>
                        <m:begChr m:val="["/>
                        <m:endChr m:val="]"/>
                        <m:ctrlPr>
                          <a:rPr lang="en-US" altLang="zh-CN" sz="2600" i="1">
                            <a:latin typeface="Cambria Math" panose="02040503050406030204" pitchFamily="18" charset="0"/>
                            <a:cs typeface="Times New Roman" panose="02020603050405020304" pitchFamily="18" charset="0"/>
                          </a:rPr>
                        </m:ctrlPr>
                      </m:dPr>
                      <m:e>
                        <m:r>
                          <a:rPr lang="en-US" altLang="zh-CN" sz="2600" i="1">
                            <a:latin typeface="Cambria Math" panose="02040503050406030204" pitchFamily="18" charset="0"/>
                            <a:cs typeface="Times New Roman" panose="02020603050405020304" pitchFamily="18" charset="0"/>
                          </a:rPr>
                          <m:t>1</m:t>
                        </m:r>
                      </m:e>
                    </m:d>
                    <m:r>
                      <a:rPr lang="en-US" altLang="zh-CN" sz="2600" b="0" i="1" smtClean="0">
                        <a:latin typeface="Cambria Math" panose="02040503050406030204" pitchFamily="18" charset="0"/>
                        <a:cs typeface="Times New Roman" panose="02020603050405020304" pitchFamily="18" charset="0"/>
                      </a:rPr>
                      <m:t>&gt;</m:t>
                    </m:r>
                    <m:r>
                      <a:rPr lang="en-US" altLang="zh-CN" sz="2600" i="1">
                        <a:latin typeface="Cambria Math" panose="02040503050406030204" pitchFamily="18" charset="0"/>
                        <a:cs typeface="Times New Roman" panose="02020603050405020304" pitchFamily="18" charset="0"/>
                      </a:rPr>
                      <m:t>𝐴</m:t>
                    </m:r>
                    <m:d>
                      <m:dPr>
                        <m:begChr m:val="["/>
                        <m:endChr m:val="]"/>
                        <m:ctrlPr>
                          <a:rPr lang="en-US" altLang="zh-CN" sz="2600" i="1">
                            <a:latin typeface="Cambria Math" panose="02040503050406030204" pitchFamily="18" charset="0"/>
                            <a:cs typeface="Times New Roman" panose="02020603050405020304" pitchFamily="18" charset="0"/>
                          </a:rPr>
                        </m:ctrlPr>
                      </m:dPr>
                      <m:e>
                        <m:r>
                          <a:rPr lang="en-US" altLang="zh-CN" sz="2600" i="1">
                            <a:latin typeface="Cambria Math" panose="02040503050406030204" pitchFamily="18" charset="0"/>
                            <a:cs typeface="Times New Roman" panose="02020603050405020304" pitchFamily="18" charset="0"/>
                          </a:rPr>
                          <m:t>2</m:t>
                        </m:r>
                      </m:e>
                    </m:d>
                    <m:r>
                      <a:rPr lang="en-US" altLang="zh-CN" sz="2600" b="0" i="1" smtClean="0">
                        <a:latin typeface="Cambria Math" panose="02040503050406030204" pitchFamily="18" charset="0"/>
                        <a:cs typeface="Times New Roman" panose="02020603050405020304" pitchFamily="18" charset="0"/>
                      </a:rPr>
                      <m:t>&gt;</m:t>
                    </m:r>
                    <m:r>
                      <a:rPr lang="en-US" altLang="zh-CN" sz="2600" i="1">
                        <a:latin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cs typeface="Times New Roman" panose="02020603050405020304" pitchFamily="18" charset="0"/>
                      </a:rPr>
                      <m:t>&gt;</m:t>
                    </m:r>
                    <m:r>
                      <a:rPr lang="en-US" altLang="zh-CN" sz="2600" i="1">
                        <a:latin typeface="Cambria Math" panose="02040503050406030204" pitchFamily="18" charset="0"/>
                        <a:cs typeface="Times New Roman" panose="02020603050405020304" pitchFamily="18" charset="0"/>
                      </a:rPr>
                      <m:t>𝐴</m:t>
                    </m:r>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𝑛</m:t>
                    </m:r>
                    <m:r>
                      <a:rPr lang="en-US" altLang="zh-CN" sz="2600" i="1">
                        <a:latin typeface="Cambria Math" panose="02040503050406030204" pitchFamily="18" charset="0"/>
                        <a:cs typeface="Times New Roman" panose="02020603050405020304" pitchFamily="18" charset="0"/>
                      </a:rPr>
                      <m:t>]</m:t>
                    </m:r>
                  </m:oMath>
                </a14:m>
                <a:r>
                  <a:rPr lang="en-US" altLang="zh-CN" sz="2600">
                    <a:latin typeface="Times" pitchFamily="2" charset="0"/>
                    <a:cs typeface="Times New Roman" panose="02020603050405020304" pitchFamily="18" charset="0"/>
                  </a:rPr>
                  <a:t>.</a:t>
                </a:r>
              </a:p>
            </p:txBody>
          </p:sp>
        </mc:Choice>
        <mc:Fallback>
          <p:sp>
            <p:nvSpPr>
              <p:cNvPr id="7" name="文本框 11">
                <a:extLst>
                  <a:ext uri="{FF2B5EF4-FFF2-40B4-BE49-F238E27FC236}">
                    <a16:creationId xmlns:a16="http://schemas.microsoft.com/office/drawing/2014/main" id="{DF17438A-E8A4-7747-83F6-42B317643641}"/>
                  </a:ext>
                </a:extLst>
              </p:cNvPr>
              <p:cNvSpPr txBox="1">
                <a:spLocks noRot="1" noChangeAspect="1" noMove="1" noResize="1" noEditPoints="1" noAdjustHandles="1" noChangeArrowheads="1" noChangeShapeType="1" noTextEdit="1"/>
              </p:cNvSpPr>
              <p:nvPr/>
            </p:nvSpPr>
            <p:spPr>
              <a:xfrm>
                <a:off x="5501788" y="1013099"/>
                <a:ext cx="6553200" cy="1292662"/>
              </a:xfrm>
              <a:prstGeom prst="rect">
                <a:avLst/>
              </a:prstGeom>
              <a:blipFill>
                <a:blip r:embed="rId4"/>
                <a:stretch>
                  <a:fillRect b="-4622"/>
                </a:stretch>
              </a:blipFill>
              <a:ln>
                <a:noFill/>
              </a:ln>
              <a:effectLst>
                <a:outerShdw blurRad="63500" sx="102000" sy="102000" algn="ctr" rotWithShape="0">
                  <a:prstClr val="black">
                    <a:alpha val="40000"/>
                  </a:prstClr>
                </a:outerShdw>
              </a:effectLst>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A2D4532C-BBE0-F4BF-EDB3-75527C738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7199" y="3212579"/>
            <a:ext cx="5469289" cy="3405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6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5" name="Picture 4">
            <a:extLst>
              <a:ext uri="{FF2B5EF4-FFF2-40B4-BE49-F238E27FC236}">
                <a16:creationId xmlns:a16="http://schemas.microsoft.com/office/drawing/2014/main" id="{E3C0E049-7B4B-2D33-A4B9-CCC2812CE30F}"/>
              </a:ext>
            </a:extLst>
          </p:cNvPr>
          <p:cNvPicPr>
            <a:picLocks noChangeAspect="1"/>
          </p:cNvPicPr>
          <p:nvPr/>
        </p:nvPicPr>
        <p:blipFill>
          <a:blip r:embed="rId3"/>
          <a:stretch>
            <a:fillRect/>
          </a:stretch>
        </p:blipFill>
        <p:spPr>
          <a:xfrm>
            <a:off x="1111296" y="883707"/>
            <a:ext cx="7772400" cy="5429079"/>
          </a:xfrm>
          <a:prstGeom prst="rect">
            <a:avLst/>
          </a:prstGeom>
        </p:spPr>
      </p:pic>
    </p:spTree>
    <p:extLst>
      <p:ext uri="{BB962C8B-B14F-4D97-AF65-F5344CB8AC3E}">
        <p14:creationId xmlns:p14="http://schemas.microsoft.com/office/powerpoint/2010/main" val="2851890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1.6.3 Average-case Time Complexity - Definition</a:t>
            </a:r>
          </a:p>
        </p:txBody>
      </p:sp>
      <mc:AlternateContent xmlns:mc="http://schemas.openxmlformats.org/markup-compatibility/2006">
        <mc:Choice xmlns:a14="http://schemas.microsoft.com/office/drawing/2010/main" Requires="a14">
          <p:sp>
            <p:nvSpPr>
              <p:cNvPr id="14" name="文本框 11">
                <a:extLst>
                  <a:ext uri="{FF2B5EF4-FFF2-40B4-BE49-F238E27FC236}">
                    <a16:creationId xmlns:a16="http://schemas.microsoft.com/office/drawing/2014/main" id="{7DF568D5-426F-FB4F-A308-C87A01E954F4}"/>
                  </a:ext>
                </a:extLst>
              </p:cNvPr>
              <p:cNvSpPr txBox="1"/>
              <p:nvPr/>
            </p:nvSpPr>
            <p:spPr>
              <a:xfrm>
                <a:off x="437943" y="4095312"/>
                <a:ext cx="4694616" cy="568169"/>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Fact: </a:t>
                </a:r>
                <a14:m>
                  <m:oMath xmlns:m="http://schemas.openxmlformats.org/officeDocument/2006/math">
                    <m:sSubSup>
                      <m:sSubSupPr>
                        <m:ctrlPr>
                          <a:rPr lang="en-US" altLang="zh-CN" sz="2800" i="1">
                            <a:latin typeface="Cambria Math" panose="02040503050406030204" pitchFamily="18" charset="0"/>
                            <a:cs typeface="Times New Roman" panose="02020603050405020304" pitchFamily="18" charset="0"/>
                          </a:rPr>
                        </m:ctrlPr>
                      </m:sSubSupPr>
                      <m:e>
                        <m:r>
                          <a:rPr lang="en-US" altLang="zh-CN" sz="2800" i="1">
                            <a:latin typeface="Cambria Math" panose="02040503050406030204" pitchFamily="18" charset="0"/>
                            <a:cs typeface="Times New Roman" panose="02020603050405020304" pitchFamily="18" charset="0"/>
                          </a:rPr>
                          <m:t>𝑇</m:t>
                        </m:r>
                      </m:e>
                      <m:sub>
                        <m:r>
                          <a:rPr lang="en-US" altLang="zh-CN" sz="2800" i="1">
                            <a:latin typeface="Cambria Math" panose="02040503050406030204" pitchFamily="18" charset="0"/>
                            <a:cs typeface="Times New Roman" panose="02020603050405020304" pitchFamily="18" charset="0"/>
                          </a:rPr>
                          <m:t>𝐴</m:t>
                        </m:r>
                      </m:sub>
                      <m:sup>
                        <m:r>
                          <a:rPr lang="en-US" altLang="zh-CN" sz="2800" i="1">
                            <a:latin typeface="Cambria Math" panose="02040503050406030204" pitchFamily="18" charset="0"/>
                            <a:cs typeface="Times New Roman" panose="02020603050405020304" pitchFamily="18" charset="0"/>
                          </a:rPr>
                          <m:t>𝑎𝑣𝑔</m:t>
                        </m:r>
                      </m:sup>
                    </m:sSubSup>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𝑛</m:t>
                        </m:r>
                      </m:e>
                    </m:d>
                    <m:r>
                      <a:rPr lang="en-US" altLang="zh-CN" sz="2800" b="0" i="1" smtClean="0">
                        <a:latin typeface="Cambria Math" panose="02040503050406030204" pitchFamily="18" charset="0"/>
                        <a:cs typeface="Times New Roman" panose="02020603050405020304" pitchFamily="18" charset="0"/>
                      </a:rPr>
                      <m:t>≤</m:t>
                    </m:r>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𝑇</m:t>
                        </m:r>
                      </m:e>
                      <m:sub>
                        <m:r>
                          <a:rPr lang="en-US" altLang="zh-CN" sz="2800" b="0" i="1" smtClean="0">
                            <a:latin typeface="Cambria Math" panose="02040503050406030204" pitchFamily="18" charset="0"/>
                            <a:cs typeface="Times New Roman" panose="02020603050405020304" pitchFamily="18" charset="0"/>
                          </a:rPr>
                          <m:t>𝐴</m:t>
                        </m:r>
                      </m:sub>
                    </m:sSub>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𝑛</m:t>
                    </m:r>
                    <m:r>
                      <a:rPr lang="en-US" altLang="zh-CN" sz="2800" b="0" i="1" smtClean="0">
                        <a:latin typeface="Cambria Math" panose="02040503050406030204" pitchFamily="18" charset="0"/>
                        <a:cs typeface="Times New Roman" panose="02020603050405020304" pitchFamily="18" charset="0"/>
                      </a:rPr>
                      <m:t>)</m:t>
                    </m:r>
                  </m:oMath>
                </a14:m>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a:t>
                </a:r>
              </a:p>
            </p:txBody>
          </p:sp>
        </mc:Choice>
        <mc:Fallback>
          <p:sp>
            <p:nvSpPr>
              <p:cNvPr id="14" name="文本框 11">
                <a:extLst>
                  <a:ext uri="{FF2B5EF4-FFF2-40B4-BE49-F238E27FC236}">
                    <a16:creationId xmlns:a16="http://schemas.microsoft.com/office/drawing/2014/main" id="{7DF568D5-426F-FB4F-A308-C87A01E954F4}"/>
                  </a:ext>
                </a:extLst>
              </p:cNvPr>
              <p:cNvSpPr txBox="1">
                <a:spLocks noRot="1" noChangeAspect="1" noMove="1" noResize="1" noEditPoints="1" noAdjustHandles="1" noChangeArrowheads="1" noChangeShapeType="1" noTextEdit="1"/>
              </p:cNvSpPr>
              <p:nvPr/>
            </p:nvSpPr>
            <p:spPr>
              <a:xfrm>
                <a:off x="437943" y="4095312"/>
                <a:ext cx="4694616" cy="568169"/>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7" name="文本框 11">
            <a:extLst>
              <a:ext uri="{FF2B5EF4-FFF2-40B4-BE49-F238E27FC236}">
                <a16:creationId xmlns:a16="http://schemas.microsoft.com/office/drawing/2014/main" id="{967836BF-70BB-764D-A4C2-2AC1BFA2CF8A}"/>
              </a:ext>
            </a:extLst>
          </p:cNvPr>
          <p:cNvSpPr txBox="1"/>
          <p:nvPr/>
        </p:nvSpPr>
        <p:spPr>
          <a:xfrm>
            <a:off x="349415" y="791347"/>
            <a:ext cx="6023676" cy="523220"/>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Average-case Time Complexity</a:t>
            </a:r>
          </a:p>
        </p:txBody>
      </p:sp>
      <mc:AlternateContent xmlns:mc="http://schemas.openxmlformats.org/markup-compatibility/2006">
        <mc:Choice xmlns:a14="http://schemas.microsoft.com/office/drawing/2010/main" Requires="a14">
          <p:sp>
            <p:nvSpPr>
              <p:cNvPr id="10" name="文本框 11">
                <a:extLst>
                  <a:ext uri="{FF2B5EF4-FFF2-40B4-BE49-F238E27FC236}">
                    <a16:creationId xmlns:a16="http://schemas.microsoft.com/office/drawing/2014/main" id="{A89F4F2F-4F4B-F949-A7E3-5BC3E4E83364}"/>
                  </a:ext>
                </a:extLst>
              </p:cNvPr>
              <p:cNvSpPr txBox="1"/>
              <p:nvPr/>
            </p:nvSpPr>
            <p:spPr>
              <a:xfrm>
                <a:off x="437943" y="1654553"/>
                <a:ext cx="11618069" cy="1803186"/>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The expected time complexity </a:t>
                </a:r>
                <a14:m>
                  <m:oMath xmlns:m="http://schemas.openxmlformats.org/officeDocument/2006/math">
                    <m:sSubSup>
                      <m:sSubSupPr>
                        <m:ctrlPr>
                          <a:rPr lang="en-US" altLang="zh-CN" sz="2800" i="1" smtClean="0">
                            <a:latin typeface="Cambria Math" panose="02040503050406030204" pitchFamily="18" charset="0"/>
                            <a:cs typeface="Times New Roman" panose="02020603050405020304" pitchFamily="18" charset="0"/>
                          </a:rPr>
                        </m:ctrlPr>
                      </m:sSubSupPr>
                      <m:e>
                        <m:r>
                          <a:rPr lang="en-US" altLang="zh-CN" sz="2800" b="0" i="1" smtClean="0">
                            <a:latin typeface="Cambria Math" panose="02040503050406030204" pitchFamily="18" charset="0"/>
                            <a:cs typeface="Times New Roman" panose="02020603050405020304" pitchFamily="18" charset="0"/>
                          </a:rPr>
                          <m:t>𝑇</m:t>
                        </m:r>
                      </m:e>
                      <m:sub>
                        <m:r>
                          <a:rPr lang="en-US" altLang="zh-CN" sz="2800" b="0" i="1" smtClean="0">
                            <a:latin typeface="Cambria Math" panose="02040503050406030204" pitchFamily="18" charset="0"/>
                            <a:cs typeface="Times New Roman" panose="02020603050405020304" pitchFamily="18" charset="0"/>
                          </a:rPr>
                          <m:t>𝐴</m:t>
                        </m:r>
                      </m:sub>
                      <m:sup>
                        <m:r>
                          <a:rPr lang="en-US" altLang="zh-CN" sz="2800" b="0" i="1" smtClean="0">
                            <a:latin typeface="Cambria Math" panose="02040503050406030204" pitchFamily="18" charset="0"/>
                            <a:cs typeface="Times New Roman" panose="02020603050405020304" pitchFamily="18" charset="0"/>
                          </a:rPr>
                          <m:t>𝑎𝑣𝑔</m:t>
                        </m:r>
                      </m:sup>
                    </m:sSubSup>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𝑛</m:t>
                    </m:r>
                    <m:r>
                      <a:rPr lang="en-US" altLang="zh-CN" sz="2800" b="0" i="1" smtClean="0">
                        <a:latin typeface="Cambria Math" panose="02040503050406030204" pitchFamily="18" charset="0"/>
                        <a:cs typeface="Times New Roman" panose="02020603050405020304" pitchFamily="18" charset="0"/>
                      </a:rPr>
                      <m:t>)</m:t>
                    </m:r>
                  </m:oMath>
                </a14:m>
                <a:r>
                  <a:rPr lang="en-US" altLang="zh-CN" sz="2800">
                    <a:latin typeface="Times" pitchFamily="2" charset="0"/>
                    <a:cs typeface="Times New Roman" panose="02020603050405020304" pitchFamily="18" charset="0"/>
                  </a:rPr>
                  <a:t>  of an algorithm </a:t>
                </a:r>
                <a14:m>
                  <m:oMath xmlns:m="http://schemas.openxmlformats.org/officeDocument/2006/math">
                    <m:r>
                      <a:rPr lang="en-US" altLang="en-US" sz="2800" i="1">
                        <a:latin typeface="Cambria Math" panose="02040503050406030204" pitchFamily="18" charset="0"/>
                      </a:rPr>
                      <m:t>𝐴</m:t>
                    </m:r>
                  </m:oMath>
                </a14:m>
                <a:r>
                  <a:rPr lang="en-US" altLang="zh-CN" sz="2800">
                    <a:latin typeface="Times" pitchFamily="2" charset="0"/>
                    <a:cs typeface="Times New Roman" panose="02020603050405020304" pitchFamily="18" charset="0"/>
                  </a:rPr>
                  <a:t> is defined by </a:t>
                </a:r>
              </a:p>
              <a:p>
                <a:pPr/>
                <a14:m>
                  <m:oMathPara xmlns:m="http://schemas.openxmlformats.org/officeDocument/2006/math">
                    <m:oMathParaPr>
                      <m:jc m:val="centerGroup"/>
                    </m:oMathParaPr>
                    <m:oMath xmlns:m="http://schemas.openxmlformats.org/officeDocument/2006/math">
                      <m:sSubSup>
                        <m:sSubSupPr>
                          <m:ctrlPr>
                            <a:rPr lang="en-US" altLang="zh-CN" sz="2800" i="1">
                              <a:latin typeface="Cambria Math" panose="02040503050406030204" pitchFamily="18" charset="0"/>
                              <a:cs typeface="Times New Roman" panose="02020603050405020304" pitchFamily="18" charset="0"/>
                            </a:rPr>
                          </m:ctrlPr>
                        </m:sSubSupPr>
                        <m:e>
                          <m:r>
                            <a:rPr lang="en-US" altLang="zh-CN" sz="2800" i="1">
                              <a:latin typeface="Cambria Math" panose="02040503050406030204" pitchFamily="18" charset="0"/>
                              <a:cs typeface="Times New Roman" panose="02020603050405020304" pitchFamily="18" charset="0"/>
                            </a:rPr>
                            <m:t>𝑇</m:t>
                          </m:r>
                        </m:e>
                        <m:sub>
                          <m:r>
                            <a:rPr lang="en-US" altLang="zh-CN" sz="2800" i="1">
                              <a:latin typeface="Cambria Math" panose="02040503050406030204" pitchFamily="18" charset="0"/>
                              <a:cs typeface="Times New Roman" panose="02020603050405020304" pitchFamily="18" charset="0"/>
                            </a:rPr>
                            <m:t>𝐴</m:t>
                          </m:r>
                        </m:sub>
                        <m:sup>
                          <m:r>
                            <a:rPr lang="en-US" altLang="zh-CN" sz="2800" i="1">
                              <a:latin typeface="Cambria Math" panose="02040503050406030204" pitchFamily="18" charset="0"/>
                              <a:cs typeface="Times New Roman" panose="02020603050405020304" pitchFamily="18" charset="0"/>
                            </a:rPr>
                            <m:t>𝑎𝑣𝑔</m:t>
                          </m:r>
                        </m:sup>
                      </m:sSubSup>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𝑛</m:t>
                          </m:r>
                        </m:e>
                      </m:d>
                      <m:r>
                        <a:rPr lang="en-US" altLang="zh-CN" sz="2800" b="0" i="1" smtClean="0">
                          <a:latin typeface="Cambria Math" panose="02040503050406030204" pitchFamily="18" charset="0"/>
                          <a:cs typeface="Times New Roman" panose="02020603050405020304" pitchFamily="18" charset="0"/>
                        </a:rPr>
                        <m:t>=</m:t>
                      </m:r>
                      <m:f>
                        <m:fPr>
                          <m:ctrlPr>
                            <a:rPr lang="en-US" altLang="zh-CN" sz="2800" b="0" i="1" smtClean="0">
                              <a:latin typeface="Cambria Math" panose="02040503050406030204" pitchFamily="18" charset="0"/>
                              <a:cs typeface="Times New Roman" panose="02020603050405020304" pitchFamily="18" charset="0"/>
                            </a:rPr>
                          </m:ctrlPr>
                        </m:fPr>
                        <m:num>
                          <m:nary>
                            <m:naryPr>
                              <m:chr m:val="∑"/>
                              <m:supHide m:val="on"/>
                              <m:ctrlPr>
                                <a:rPr lang="en-US" altLang="zh-CN" sz="2800" i="1">
                                  <a:latin typeface="Cambria Math" panose="02040503050406030204" pitchFamily="18" charset="0"/>
                                  <a:cs typeface="Times New Roman" panose="02020603050405020304" pitchFamily="18" charset="0"/>
                                </a:rPr>
                              </m:ctrlPr>
                            </m:naryPr>
                            <m:sub>
                              <m:eqArr>
                                <m:eqArrPr>
                                  <m:ctrlPr>
                                    <a:rPr lang="en-US" altLang="zh-CN" sz="2800" i="1">
                                      <a:latin typeface="Cambria Math" panose="02040503050406030204" pitchFamily="18" charset="0"/>
                                      <a:cs typeface="Times New Roman" panose="02020603050405020304" pitchFamily="18" charset="0"/>
                                    </a:rPr>
                                  </m:ctrlPr>
                                </m:eqArrPr>
                                <m:e>
                                  <m:r>
                                    <m:rPr>
                                      <m:brk m:alnAt="7"/>
                                    </m:rPr>
                                    <a:rPr lang="en-US" altLang="zh-CN" sz="2800" i="1">
                                      <a:latin typeface="Cambria Math" panose="02040503050406030204" pitchFamily="18" charset="0"/>
                                      <a:cs typeface="Times New Roman" panose="02020603050405020304" pitchFamily="18" charset="0"/>
                                    </a:rPr>
                                    <m:t>𝑝</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𝑃</m:t>
                                  </m:r>
                                  <m:r>
                                    <a:rPr lang="en-US" altLang="zh-CN" sz="2800" i="1">
                                      <a:latin typeface="Cambria Math" panose="02040503050406030204" pitchFamily="18" charset="0"/>
                                      <a:cs typeface="Times New Roman" panose="02020603050405020304" pitchFamily="18" charset="0"/>
                                    </a:rPr>
                                    <m:t>,</m:t>
                                  </m:r>
                                </m:e>
                                <m:e>
                                  <m:d>
                                    <m:dPr>
                                      <m:begChr m:val="‖"/>
                                      <m:endChr m:val="‖"/>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𝑝</m:t>
                                      </m:r>
                                    </m:e>
                                  </m:d>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𝑛</m:t>
                                  </m:r>
                                </m:e>
                              </m:eqArr>
                            </m:sub>
                            <m:sup/>
                            <m:e>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𝑇</m:t>
                                  </m:r>
                                </m:e>
                                <m:sub>
                                  <m:r>
                                    <a:rPr lang="en-US" altLang="zh-CN" sz="2800" i="1">
                                      <a:latin typeface="Cambria Math" panose="02040503050406030204" pitchFamily="18" charset="0"/>
                                      <a:cs typeface="Times New Roman" panose="02020603050405020304" pitchFamily="18" charset="0"/>
                                    </a:rPr>
                                    <m:t>𝐴</m:t>
                                  </m:r>
                                </m:sub>
                              </m:sSub>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𝑝</m:t>
                              </m:r>
                              <m:r>
                                <a:rPr lang="en-US" altLang="zh-CN" sz="2800" i="1">
                                  <a:latin typeface="Cambria Math" panose="02040503050406030204" pitchFamily="18" charset="0"/>
                                  <a:cs typeface="Times New Roman" panose="02020603050405020304" pitchFamily="18" charset="0"/>
                                </a:rPr>
                                <m:t>)</m:t>
                              </m:r>
                            </m:e>
                          </m:nary>
                        </m:num>
                        <m:den>
                          <m:r>
                            <m:rPr>
                              <m:sty m:val="p"/>
                            </m:rPr>
                            <a:rPr lang="en-US" altLang="zh-CN" sz="2800">
                              <a:latin typeface="Cambria Math" panose="02040503050406030204" pitchFamily="18" charset="0"/>
                              <a:cs typeface="Times New Roman" panose="02020603050405020304" pitchFamily="18" charset="0"/>
                            </a:rPr>
                            <m:t>Card</m:t>
                          </m:r>
                          <m:r>
                            <m:rPr>
                              <m:sty m:val="p"/>
                            </m:rPr>
                            <a:rPr lang="en-US" altLang="zh-CN" sz="2800" b="0" i="0" smtClean="0">
                              <a:latin typeface="Cambria Math" panose="02040503050406030204" pitchFamily="18" charset="0"/>
                              <a:cs typeface="Times New Roman" panose="02020603050405020304" pitchFamily="18" charset="0"/>
                            </a:rPr>
                            <m:t>inality</m:t>
                          </m:r>
                          <m:d>
                            <m:dPr>
                              <m:begChr m:val="{"/>
                              <m:endChr m:val="|"/>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𝑝</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𝑃</m:t>
                              </m:r>
                            </m:e>
                          </m:d>
                          <m:r>
                            <a:rPr lang="en-US" altLang="zh-CN" sz="2800" i="1">
                              <a:latin typeface="Cambria Math" panose="02040503050406030204" pitchFamily="18" charset="0"/>
                              <a:cs typeface="Times New Roman" panose="02020603050405020304" pitchFamily="18" charset="0"/>
                            </a:rPr>
                            <m:t> </m:t>
                          </m:r>
                          <m:d>
                            <m:dPr>
                              <m:begChr m:val="‖"/>
                              <m:endChr m:val="‖"/>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𝑝</m:t>
                              </m:r>
                            </m:e>
                          </m:d>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𝑛</m:t>
                          </m:r>
                          <m:r>
                            <a:rPr lang="en-US" altLang="zh-CN" sz="2800" i="1">
                              <a:latin typeface="Cambria Math" panose="02040503050406030204" pitchFamily="18" charset="0"/>
                              <a:cs typeface="Times New Roman" panose="02020603050405020304" pitchFamily="18" charset="0"/>
                            </a:rPr>
                            <m:t>}</m:t>
                          </m:r>
                        </m:den>
                      </m:f>
                    </m:oMath>
                  </m:oMathPara>
                </a14:m>
                <a:endParaRPr lang="en-US" altLang="zh-CN" sz="2800">
                  <a:latin typeface="Times" pitchFamily="2" charset="0"/>
                  <a:cs typeface="Times New Roman" panose="02020603050405020304" pitchFamily="18" charset="0"/>
                </a:endParaRPr>
              </a:p>
            </p:txBody>
          </p:sp>
        </mc:Choice>
        <mc:Fallback>
          <p:sp>
            <p:nvSpPr>
              <p:cNvPr id="10" name="文本框 11">
                <a:extLst>
                  <a:ext uri="{FF2B5EF4-FFF2-40B4-BE49-F238E27FC236}">
                    <a16:creationId xmlns:a16="http://schemas.microsoft.com/office/drawing/2014/main" id="{A89F4F2F-4F4B-F949-A7E3-5BC3E4E83364}"/>
                  </a:ext>
                </a:extLst>
              </p:cNvPr>
              <p:cNvSpPr txBox="1">
                <a:spLocks noRot="1" noChangeAspect="1" noMove="1" noResize="1" noEditPoints="1" noAdjustHandles="1" noChangeArrowheads="1" noChangeShapeType="1" noTextEdit="1"/>
              </p:cNvSpPr>
              <p:nvPr/>
            </p:nvSpPr>
            <p:spPr>
              <a:xfrm>
                <a:off x="437943" y="1654553"/>
                <a:ext cx="11618069" cy="1803186"/>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E4305087-B8B8-F248-B4D2-3AE8CCC3E71E}"/>
                  </a:ext>
                </a:extLst>
              </p:cNvPr>
              <p:cNvSpPr txBox="1">
                <a:spLocks/>
              </p:cNvSpPr>
              <p:nvPr/>
            </p:nvSpPr>
            <p:spPr>
              <a:xfrm>
                <a:off x="437943" y="4980630"/>
                <a:ext cx="10832178" cy="112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t>Example: As seen later, </a:t>
                </a:r>
                <a:r>
                  <a:rPr lang="en-US" altLang="en-US" err="1"/>
                  <a:t>QuickSort</a:t>
                </a:r>
                <a:r>
                  <a:rPr lang="en-US" altLang="en-US"/>
                  <a:t> is </a:t>
                </a:r>
                <a14:m>
                  <m:oMath xmlns:m="http://schemas.openxmlformats.org/officeDocument/2006/math">
                    <m:r>
                      <a:rPr lang="en-US" altLang="en-US" b="0" i="1" smtClean="0">
                        <a:latin typeface="Cambria Math" panose="02040503050406030204" pitchFamily="18" charset="0"/>
                      </a:rPr>
                      <m:t>𝑂</m:t>
                    </m:r>
                    <m:r>
                      <a:rPr lang="en-US" altLang="en-US" b="0" i="1" smtClean="0">
                        <a:latin typeface="Cambria Math" panose="02040503050406030204" pitchFamily="18" charset="0"/>
                      </a:rPr>
                      <m:t>(</m:t>
                    </m:r>
                    <m:r>
                      <a:rPr lang="en-US" altLang="en-US" b="0" i="1" smtClean="0">
                        <a:latin typeface="Cambria Math" panose="02040503050406030204" pitchFamily="18" charset="0"/>
                      </a:rPr>
                      <m:t>𝑛</m:t>
                    </m:r>
                    <m:func>
                      <m:funcPr>
                        <m:ctrlPr>
                          <a:rPr lang="en-US" altLang="en-US" b="0" i="1" smtClean="0">
                            <a:latin typeface="Cambria Math" panose="02040503050406030204" pitchFamily="18" charset="0"/>
                          </a:rPr>
                        </m:ctrlPr>
                      </m:funcPr>
                      <m:fName>
                        <m:r>
                          <m:rPr>
                            <m:sty m:val="p"/>
                          </m:rPr>
                          <a:rPr lang="en-US" altLang="en-US" b="0" i="0" smtClean="0">
                            <a:latin typeface="Cambria Math" panose="02040503050406030204" pitchFamily="18" charset="0"/>
                          </a:rPr>
                          <m:t>log</m:t>
                        </m:r>
                      </m:fName>
                      <m:e>
                        <m:r>
                          <a:rPr lang="en-US" altLang="en-US" b="0" i="1" smtClean="0">
                            <a:latin typeface="Cambria Math" panose="02040503050406030204" pitchFamily="18" charset="0"/>
                          </a:rPr>
                          <m:t>𝑛</m:t>
                        </m:r>
                      </m:e>
                    </m:func>
                    <m:r>
                      <a:rPr lang="en-US" altLang="en-US" b="0" i="1" smtClean="0">
                        <a:latin typeface="Cambria Math" panose="02040503050406030204" pitchFamily="18" charset="0"/>
                      </a:rPr>
                      <m:t>)</m:t>
                    </m:r>
                  </m:oMath>
                </a14:m>
                <a:r>
                  <a:rPr lang="en-US" altLang="en-US"/>
                  <a:t> on average and </a:t>
                </a:r>
                <a14:m>
                  <m:oMath xmlns:m="http://schemas.openxmlformats.org/officeDocument/2006/math">
                    <m:r>
                      <a:rPr lang="en-US" altLang="en-US" b="0" i="1" smtClean="0">
                        <a:latin typeface="Cambria Math" panose="02040503050406030204" pitchFamily="18" charset="0"/>
                      </a:rPr>
                      <m:t>𝑂</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𝑛</m:t>
                        </m:r>
                      </m:e>
                      <m:sup>
                        <m:r>
                          <a:rPr lang="en-US" altLang="en-US" b="0" i="1" smtClean="0">
                            <a:latin typeface="Cambria Math" panose="02040503050406030204" pitchFamily="18" charset="0"/>
                          </a:rPr>
                          <m:t>2</m:t>
                        </m:r>
                      </m:sup>
                    </m:sSup>
                    <m:r>
                      <a:rPr lang="en-US" altLang="en-US" b="0" i="1" smtClean="0">
                        <a:latin typeface="Cambria Math" panose="02040503050406030204" pitchFamily="18" charset="0"/>
                      </a:rPr>
                      <m:t>)</m:t>
                    </m:r>
                  </m:oMath>
                </a14:m>
                <a:r>
                  <a:rPr lang="en-US" altLang="en-US"/>
                  <a:t> in the worst case.</a:t>
                </a:r>
              </a:p>
            </p:txBody>
          </p:sp>
        </mc:Choice>
        <mc:Fallback>
          <p:sp>
            <p:nvSpPr>
              <p:cNvPr id="11" name="Content Placeholder 2">
                <a:extLst>
                  <a:ext uri="{FF2B5EF4-FFF2-40B4-BE49-F238E27FC236}">
                    <a16:creationId xmlns:a16="http://schemas.microsoft.com/office/drawing/2014/main" id="{E4305087-B8B8-F248-B4D2-3AE8CCC3E71E}"/>
                  </a:ext>
                </a:extLst>
              </p:cNvPr>
              <p:cNvSpPr txBox="1">
                <a:spLocks noRot="1" noChangeAspect="1" noMove="1" noResize="1" noEditPoints="1" noAdjustHandles="1" noChangeArrowheads="1" noChangeShapeType="1" noTextEdit="1"/>
              </p:cNvSpPr>
              <p:nvPr/>
            </p:nvSpPr>
            <p:spPr>
              <a:xfrm>
                <a:off x="437943" y="4980630"/>
                <a:ext cx="10832178" cy="1129225"/>
              </a:xfrm>
              <a:prstGeom prst="rect">
                <a:avLst/>
              </a:prstGeom>
              <a:blipFill>
                <a:blip r:embed="rId5"/>
                <a:stretch>
                  <a:fillRect l="-1182" t="-5405" r="-225"/>
                </a:stretch>
              </a:blipFill>
            </p:spPr>
            <p:txBody>
              <a:bodyPr/>
              <a:lstStyle/>
              <a:p>
                <a:r>
                  <a:rPr lang="en-US">
                    <a:noFill/>
                  </a:rPr>
                  <a:t> </a:t>
                </a:r>
              </a:p>
            </p:txBody>
          </p:sp>
        </mc:Fallback>
      </mc:AlternateContent>
    </p:spTree>
    <p:extLst>
      <p:ext uri="{BB962C8B-B14F-4D97-AF65-F5344CB8AC3E}">
        <p14:creationId xmlns:p14="http://schemas.microsoft.com/office/powerpoint/2010/main" val="343729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280D9-E98D-D0F6-FE59-4B677E8B664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4C45531-3DBE-C64B-DDD3-2DC25473E7F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982139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2.1 Complexity of problems</a:t>
            </a:r>
          </a:p>
        </p:txBody>
      </p:sp>
      <p:sp>
        <p:nvSpPr>
          <p:cNvPr id="11" name="Content Placeholder 2">
            <a:extLst>
              <a:ext uri="{FF2B5EF4-FFF2-40B4-BE49-F238E27FC236}">
                <a16:creationId xmlns:a16="http://schemas.microsoft.com/office/drawing/2014/main" id="{E4305087-B8B8-F248-B4D2-3AE8CCC3E71E}"/>
              </a:ext>
            </a:extLst>
          </p:cNvPr>
          <p:cNvSpPr txBox="1">
            <a:spLocks/>
          </p:cNvSpPr>
          <p:nvPr/>
        </p:nvSpPr>
        <p:spPr>
          <a:xfrm>
            <a:off x="202416" y="624897"/>
            <a:ext cx="10832178" cy="5611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t>There are potentially infinitely many algorithms for a given problem.</a:t>
            </a:r>
          </a:p>
        </p:txBody>
      </p:sp>
      <mc:AlternateContent xmlns:mc="http://schemas.openxmlformats.org/markup-compatibility/2006">
        <mc:Choice xmlns:a14="http://schemas.microsoft.com/office/drawing/2010/main" Requires="a14">
          <p:sp>
            <p:nvSpPr>
              <p:cNvPr id="8" name="Rounded Rectangle 7">
                <a:extLst>
                  <a:ext uri="{FF2B5EF4-FFF2-40B4-BE49-F238E27FC236}">
                    <a16:creationId xmlns:a16="http://schemas.microsoft.com/office/drawing/2014/main" id="{92545139-42AA-3E4B-9B20-A5A1F0829D38}"/>
                  </a:ext>
                </a:extLst>
              </p:cNvPr>
              <p:cNvSpPr/>
              <p:nvPr/>
            </p:nvSpPr>
            <p:spPr>
              <a:xfrm>
                <a:off x="349415" y="1385161"/>
                <a:ext cx="10508919" cy="648287"/>
              </a:xfrm>
              <a:prstGeom prst="roundRect">
                <a:avLst/>
              </a:prstGeom>
              <a:solidFill>
                <a:srgbClr val="A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latin typeface="Comic Sans MS" panose="030F0702030302020204" pitchFamily="66" charset="0"/>
                  </a:rPr>
                  <a:t>Q: When is an algorithm </a:t>
                </a:r>
                <a14:m>
                  <m:oMath xmlns:m="http://schemas.openxmlformats.org/officeDocument/2006/math">
                    <m:r>
                      <a:rPr lang="en-US" altLang="zh-CN" sz="2800" b="1" i="1" smtClean="0">
                        <a:latin typeface="Cambria Math" panose="02040503050406030204" pitchFamily="18" charset="0"/>
                      </a:rPr>
                      <m:t>𝑨</m:t>
                    </m:r>
                  </m:oMath>
                </a14:m>
                <a:r>
                  <a:rPr lang="en-US" altLang="zh-CN" sz="2800" b="1">
                    <a:latin typeface="Comic Sans MS" panose="030F0702030302020204" pitchFamily="66" charset="0"/>
                  </a:rPr>
                  <a:t> for a problem </a:t>
                </a:r>
                <a14:m>
                  <m:oMath xmlns:m="http://schemas.openxmlformats.org/officeDocument/2006/math">
                    <m:r>
                      <a:rPr lang="en-US" altLang="zh-CN" sz="2800" b="1" i="1" smtClean="0">
                        <a:latin typeface="Cambria Math" panose="02040503050406030204" pitchFamily="18" charset="0"/>
                      </a:rPr>
                      <m:t>𝑷</m:t>
                    </m:r>
                  </m:oMath>
                </a14:m>
                <a:r>
                  <a:rPr lang="en-US" altLang="zh-CN" sz="2800" b="1">
                    <a:latin typeface="Comic Sans MS" panose="030F0702030302020204" pitchFamily="66" charset="0"/>
                  </a:rPr>
                  <a:t> optimal?</a:t>
                </a:r>
                <a:endParaRPr lang="zh-CN" altLang="en-US" sz="2800" b="1">
                  <a:latin typeface="Comic Sans MS" panose="030F0702030302020204" pitchFamily="66" charset="0"/>
                </a:endParaRPr>
              </a:p>
            </p:txBody>
          </p:sp>
        </mc:Choice>
        <mc:Fallback>
          <p:sp>
            <p:nvSpPr>
              <p:cNvPr id="8" name="Rounded Rectangle 7">
                <a:extLst>
                  <a:ext uri="{FF2B5EF4-FFF2-40B4-BE49-F238E27FC236}">
                    <a16:creationId xmlns:a16="http://schemas.microsoft.com/office/drawing/2014/main" id="{92545139-42AA-3E4B-9B20-A5A1F0829D38}"/>
                  </a:ext>
                </a:extLst>
              </p:cNvPr>
              <p:cNvSpPr>
                <a:spLocks noRot="1" noChangeAspect="1" noMove="1" noResize="1" noEditPoints="1" noAdjustHandles="1" noChangeArrowheads="1" noChangeShapeType="1" noTextEdit="1"/>
              </p:cNvSpPr>
              <p:nvPr/>
            </p:nvSpPr>
            <p:spPr>
              <a:xfrm>
                <a:off x="349415" y="1385161"/>
                <a:ext cx="10508919" cy="648287"/>
              </a:xfrm>
              <a:prstGeom prst="roundRect">
                <a:avLst/>
              </a:prstGeom>
              <a:blipFill>
                <a:blip r:embed="rId3"/>
                <a:stretch>
                  <a:fillRect l="-811" b="-146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文本框 11">
                <a:extLst>
                  <a:ext uri="{FF2B5EF4-FFF2-40B4-BE49-F238E27FC236}">
                    <a16:creationId xmlns:a16="http://schemas.microsoft.com/office/drawing/2014/main" id="{D4D1910C-5A32-7745-A099-488E1BCE6EE6}"/>
                  </a:ext>
                </a:extLst>
              </p:cNvPr>
              <p:cNvSpPr txBox="1"/>
              <p:nvPr/>
            </p:nvSpPr>
            <p:spPr>
              <a:xfrm>
                <a:off x="349415" y="2324166"/>
                <a:ext cx="11690185" cy="507831"/>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00000"/>
                  </a:lnSpc>
                </a:pPr>
                <a:r>
                  <a:rPr lang="en-US" altLang="en-US" sz="2700"/>
                  <a:t>A problem can be </a:t>
                </a:r>
                <a:r>
                  <a:rPr lang="en-US" altLang="en-US" sz="2700">
                    <a:solidFill>
                      <a:srgbClr val="FF0000"/>
                    </a:solidFill>
                  </a:rPr>
                  <a:t>solved within </a:t>
                </a:r>
                <a14:m>
                  <m:oMath xmlns:m="http://schemas.openxmlformats.org/officeDocument/2006/math">
                    <m:r>
                      <a:rPr lang="en-US" altLang="en-US" sz="2700" b="0" i="1" smtClean="0">
                        <a:solidFill>
                          <a:schemeClr val="tx1"/>
                        </a:solidFill>
                        <a:latin typeface="Cambria Math" panose="02040503050406030204" pitchFamily="18" charset="0"/>
                      </a:rPr>
                      <m:t>𝑓</m:t>
                    </m:r>
                    <m:r>
                      <a:rPr lang="en-US" altLang="en-US" sz="2700" b="0" i="1" smtClean="0">
                        <a:solidFill>
                          <a:schemeClr val="tx1"/>
                        </a:solidFill>
                        <a:latin typeface="Cambria Math" panose="02040503050406030204" pitchFamily="18" charset="0"/>
                      </a:rPr>
                      <m:t>(</m:t>
                    </m:r>
                    <m:r>
                      <a:rPr lang="en-US" altLang="en-US" sz="2700" b="0" i="1" smtClean="0">
                        <a:solidFill>
                          <a:schemeClr val="tx1"/>
                        </a:solidFill>
                        <a:latin typeface="Cambria Math" panose="02040503050406030204" pitchFamily="18" charset="0"/>
                      </a:rPr>
                      <m:t>𝑛</m:t>
                    </m:r>
                    <m:r>
                      <a:rPr lang="en-US" altLang="en-US" sz="2700" b="0" i="1" smtClean="0">
                        <a:solidFill>
                          <a:schemeClr val="tx1"/>
                        </a:solidFill>
                        <a:latin typeface="Cambria Math" panose="02040503050406030204" pitchFamily="18" charset="0"/>
                      </a:rPr>
                      <m:t>)</m:t>
                    </m:r>
                  </m:oMath>
                </a14:m>
                <a:r>
                  <a:rPr lang="en-US" altLang="en-US" sz="2700"/>
                  <a:t> steps, if </a:t>
                </a:r>
                <a14:m>
                  <m:oMath xmlns:m="http://schemas.openxmlformats.org/officeDocument/2006/math">
                    <m:r>
                      <a:rPr lang="en-US" altLang="en-US" sz="2700" i="1" smtClean="0">
                        <a:solidFill>
                          <a:srgbClr val="FF0000"/>
                        </a:solidFill>
                        <a:latin typeface="Cambria Math" panose="02040503050406030204" pitchFamily="18" charset="0"/>
                        <a:ea typeface="Cambria Math" panose="02040503050406030204" pitchFamily="18" charset="0"/>
                      </a:rPr>
                      <m:t>∃</m:t>
                    </m:r>
                  </m:oMath>
                </a14:m>
                <a:r>
                  <a:rPr lang="en-US" altLang="en-US" sz="2700"/>
                  <a:t> alg. </a:t>
                </a:r>
                <a14:m>
                  <m:oMath xmlns:m="http://schemas.openxmlformats.org/officeDocument/2006/math">
                    <m:r>
                      <a:rPr lang="en-US" altLang="en-US" sz="2700" b="0" i="1" smtClean="0">
                        <a:latin typeface="Cambria Math" panose="02040503050406030204" pitchFamily="18" charset="0"/>
                      </a:rPr>
                      <m:t>𝐴</m:t>
                    </m:r>
                  </m:oMath>
                </a14:m>
                <a:r>
                  <a:rPr lang="en-US" altLang="en-US" sz="2700"/>
                  <a:t> such that </a:t>
                </a:r>
                <a14:m>
                  <m:oMath xmlns:m="http://schemas.openxmlformats.org/officeDocument/2006/math">
                    <m:sSub>
                      <m:sSubPr>
                        <m:ctrlPr>
                          <a:rPr lang="en-US" altLang="en-US" sz="2700" i="1" smtClean="0">
                            <a:solidFill>
                              <a:srgbClr val="FF0000"/>
                            </a:solidFill>
                            <a:latin typeface="Cambria Math" panose="02040503050406030204" pitchFamily="18" charset="0"/>
                          </a:rPr>
                        </m:ctrlPr>
                      </m:sSubPr>
                      <m:e>
                        <m:r>
                          <a:rPr lang="en-US" altLang="en-US" sz="2700" i="1">
                            <a:solidFill>
                              <a:srgbClr val="FF0000"/>
                            </a:solidFill>
                            <a:latin typeface="Cambria Math" panose="02040503050406030204" pitchFamily="18" charset="0"/>
                          </a:rPr>
                          <m:t>𝑇</m:t>
                        </m:r>
                      </m:e>
                      <m:sub>
                        <m:r>
                          <a:rPr lang="en-US" altLang="en-US" sz="2700" i="1">
                            <a:solidFill>
                              <a:srgbClr val="FF0000"/>
                            </a:solidFill>
                            <a:latin typeface="Cambria Math" panose="02040503050406030204" pitchFamily="18" charset="0"/>
                          </a:rPr>
                          <m:t>𝐴</m:t>
                        </m:r>
                      </m:sub>
                    </m:sSub>
                    <m:d>
                      <m:dPr>
                        <m:ctrlPr>
                          <a:rPr lang="en-US" altLang="en-US" sz="2700" i="1">
                            <a:solidFill>
                              <a:srgbClr val="FF0000"/>
                            </a:solidFill>
                            <a:latin typeface="Cambria Math" panose="02040503050406030204" pitchFamily="18" charset="0"/>
                          </a:rPr>
                        </m:ctrlPr>
                      </m:dPr>
                      <m:e>
                        <m:r>
                          <a:rPr lang="en-US" altLang="en-US" sz="2700" i="1">
                            <a:solidFill>
                              <a:srgbClr val="FF0000"/>
                            </a:solidFill>
                            <a:latin typeface="Cambria Math" panose="02040503050406030204" pitchFamily="18" charset="0"/>
                          </a:rPr>
                          <m:t>𝑛</m:t>
                        </m:r>
                      </m:e>
                    </m:d>
                    <m:r>
                      <a:rPr lang="en-US" altLang="en-US" sz="2700" i="1">
                        <a:solidFill>
                          <a:srgbClr val="FF0000"/>
                        </a:solidFill>
                        <a:latin typeface="Cambria Math" panose="02040503050406030204" pitchFamily="18" charset="0"/>
                      </a:rPr>
                      <m:t>≤</m:t>
                    </m:r>
                  </m:oMath>
                </a14:m>
                <a:r>
                  <a:rPr lang="en-US" altLang="en-US" sz="2700">
                    <a:solidFill>
                      <a:srgbClr val="FF0000"/>
                    </a:solidFill>
                  </a:rPr>
                  <a:t> </a:t>
                </a:r>
                <a14:m>
                  <m:oMath xmlns:m="http://schemas.openxmlformats.org/officeDocument/2006/math">
                    <m:r>
                      <a:rPr lang="en-US" altLang="en-US" sz="2700" i="1" dirty="0">
                        <a:solidFill>
                          <a:srgbClr val="FF0000"/>
                        </a:solidFill>
                        <a:latin typeface="Cambria Math" panose="02040503050406030204" pitchFamily="18" charset="0"/>
                      </a:rPr>
                      <m:t>𝑓</m:t>
                    </m:r>
                    <m:d>
                      <m:dPr>
                        <m:ctrlPr>
                          <a:rPr lang="en-US" altLang="en-US" sz="2700" i="1">
                            <a:solidFill>
                              <a:srgbClr val="FF0000"/>
                            </a:solidFill>
                            <a:latin typeface="Cambria Math" panose="02040503050406030204" pitchFamily="18" charset="0"/>
                          </a:rPr>
                        </m:ctrlPr>
                      </m:dPr>
                      <m:e>
                        <m:r>
                          <a:rPr lang="en-US" altLang="en-US" sz="2700" i="1">
                            <a:solidFill>
                              <a:srgbClr val="FF0000"/>
                            </a:solidFill>
                            <a:latin typeface="Cambria Math" panose="02040503050406030204" pitchFamily="18" charset="0"/>
                          </a:rPr>
                          <m:t>𝑛</m:t>
                        </m:r>
                      </m:e>
                    </m:d>
                  </m:oMath>
                </a14:m>
                <a:r>
                  <a:rPr lang="en-US" altLang="en-US" sz="2700"/>
                  <a:t>, </a:t>
                </a:r>
                <a14:m>
                  <m:oMath xmlns:m="http://schemas.openxmlformats.org/officeDocument/2006/math">
                    <m:r>
                      <a:rPr lang="en-US" altLang="en-US" sz="2700" i="1">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𝑛</m:t>
                    </m:r>
                    <m:r>
                      <a:rPr lang="en-US" altLang="en-US" sz="2700">
                        <a:latin typeface="Cambria Math" panose="02040503050406030204" pitchFamily="18" charset="0"/>
                        <a:ea typeface="Cambria Math" panose="02040503050406030204" pitchFamily="18" charset="0"/>
                      </a:rPr>
                      <m:t>.</m:t>
                    </m:r>
                  </m:oMath>
                </a14:m>
                <a:r>
                  <a:rPr lang="en-US" altLang="en-US" sz="2700"/>
                  <a:t> </a:t>
                </a:r>
              </a:p>
            </p:txBody>
          </p:sp>
        </mc:Choice>
        <mc:Fallback>
          <p:sp>
            <p:nvSpPr>
              <p:cNvPr id="13" name="文本框 11">
                <a:extLst>
                  <a:ext uri="{FF2B5EF4-FFF2-40B4-BE49-F238E27FC236}">
                    <a16:creationId xmlns:a16="http://schemas.microsoft.com/office/drawing/2014/main" id="{D4D1910C-5A32-7745-A099-488E1BCE6EE6}"/>
                  </a:ext>
                </a:extLst>
              </p:cNvPr>
              <p:cNvSpPr txBox="1">
                <a:spLocks noRot="1" noChangeAspect="1" noMove="1" noResize="1" noEditPoints="1" noAdjustHandles="1" noChangeArrowheads="1" noChangeShapeType="1" noTextEdit="1"/>
              </p:cNvSpPr>
              <p:nvPr/>
            </p:nvSpPr>
            <p:spPr>
              <a:xfrm>
                <a:off x="349415" y="2324166"/>
                <a:ext cx="11690185" cy="507831"/>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文本框 11">
                <a:extLst>
                  <a:ext uri="{FF2B5EF4-FFF2-40B4-BE49-F238E27FC236}">
                    <a16:creationId xmlns:a16="http://schemas.microsoft.com/office/drawing/2014/main" id="{B2BE39C5-B854-4644-86F0-BCA8A4994F01}"/>
                  </a:ext>
                </a:extLst>
              </p:cNvPr>
              <p:cNvSpPr txBox="1"/>
              <p:nvPr/>
            </p:nvSpPr>
            <p:spPr>
              <a:xfrm>
                <a:off x="349415" y="3187766"/>
                <a:ext cx="11587735" cy="1338828"/>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00000"/>
                  </a:lnSpc>
                </a:pPr>
                <a:r>
                  <a:rPr lang="en-US" altLang="en-US" sz="2700"/>
                  <a:t>A problem </a:t>
                </a:r>
                <a14:m>
                  <m:oMath xmlns:m="http://schemas.openxmlformats.org/officeDocument/2006/math">
                    <m:r>
                      <a:rPr lang="en-US" altLang="zh-CN" sz="2700" b="0" i="1">
                        <a:latin typeface="Cambria Math" panose="02040503050406030204" pitchFamily="18" charset="0"/>
                      </a:rPr>
                      <m:t>𝑃</m:t>
                    </m:r>
                  </m:oMath>
                </a14:m>
                <a:r>
                  <a:rPr lang="en-US" altLang="en-US" sz="2700"/>
                  <a:t> </a:t>
                </a:r>
                <a:r>
                  <a:rPr lang="en-US" altLang="en-US" sz="2700">
                    <a:solidFill>
                      <a:srgbClr val="FF0000"/>
                    </a:solidFill>
                  </a:rPr>
                  <a:t>requires at least </a:t>
                </a:r>
                <a14:m>
                  <m:oMath xmlns:m="http://schemas.openxmlformats.org/officeDocument/2006/math">
                    <m:r>
                      <a:rPr lang="en-US" altLang="en-US" sz="2700" b="0" i="1" smtClean="0">
                        <a:solidFill>
                          <a:schemeClr val="tx1"/>
                        </a:solidFill>
                        <a:latin typeface="Cambria Math" panose="02040503050406030204" pitchFamily="18" charset="0"/>
                      </a:rPr>
                      <m:t>𝑔</m:t>
                    </m:r>
                    <m:r>
                      <a:rPr lang="en-US" altLang="en-US" sz="2700" b="0" i="1" smtClean="0">
                        <a:solidFill>
                          <a:schemeClr val="tx1"/>
                        </a:solidFill>
                        <a:latin typeface="Cambria Math" panose="02040503050406030204" pitchFamily="18" charset="0"/>
                      </a:rPr>
                      <m:t>(</m:t>
                    </m:r>
                    <m:r>
                      <a:rPr lang="en-US" altLang="en-US" sz="2700" b="0" i="1" smtClean="0">
                        <a:solidFill>
                          <a:schemeClr val="tx1"/>
                        </a:solidFill>
                        <a:latin typeface="Cambria Math" panose="02040503050406030204" pitchFamily="18" charset="0"/>
                      </a:rPr>
                      <m:t>𝑛</m:t>
                    </m:r>
                    <m:r>
                      <a:rPr lang="en-US" altLang="en-US" sz="2700" b="0" i="1" smtClean="0">
                        <a:solidFill>
                          <a:schemeClr val="tx1"/>
                        </a:solidFill>
                        <a:latin typeface="Cambria Math" panose="02040503050406030204" pitchFamily="18" charset="0"/>
                      </a:rPr>
                      <m:t>)</m:t>
                    </m:r>
                  </m:oMath>
                </a14:m>
                <a:r>
                  <a:rPr lang="en-US" altLang="en-US" sz="2700">
                    <a:solidFill>
                      <a:schemeClr val="tx1"/>
                    </a:solidFill>
                  </a:rPr>
                  <a:t> steps, if </a:t>
                </a:r>
                <a:r>
                  <a:rPr lang="en-US" altLang="en-US" sz="2700">
                    <a:solidFill>
                      <a:srgbClr val="FF0000"/>
                    </a:solidFill>
                  </a:rPr>
                  <a:t>every</a:t>
                </a:r>
                <a:r>
                  <a:rPr lang="en-US" altLang="en-US" sz="2700">
                    <a:solidFill>
                      <a:schemeClr val="tx1"/>
                    </a:solidFill>
                  </a:rPr>
                  <a:t> alg. </a:t>
                </a:r>
                <a14:m>
                  <m:oMath xmlns:m="http://schemas.openxmlformats.org/officeDocument/2006/math">
                    <m:r>
                      <a:rPr lang="en-US" altLang="en-US" sz="2700" b="0" i="1" smtClean="0">
                        <a:solidFill>
                          <a:schemeClr val="tx1"/>
                        </a:solidFill>
                        <a:latin typeface="Cambria Math" panose="02040503050406030204" pitchFamily="18" charset="0"/>
                      </a:rPr>
                      <m:t>𝐴</m:t>
                    </m:r>
                  </m:oMath>
                </a14:m>
                <a:r>
                  <a:rPr lang="en-US" altLang="en-US" sz="2700">
                    <a:solidFill>
                      <a:schemeClr val="tx1"/>
                    </a:solidFill>
                  </a:rPr>
                  <a:t> for </a:t>
                </a:r>
                <a14:m>
                  <m:oMath xmlns:m="http://schemas.openxmlformats.org/officeDocument/2006/math">
                    <m:r>
                      <a:rPr lang="en-US" altLang="zh-CN" sz="2700" i="1">
                        <a:latin typeface="Cambria Math" panose="02040503050406030204" pitchFamily="18" charset="0"/>
                      </a:rPr>
                      <m:t>𝑃</m:t>
                    </m:r>
                  </m:oMath>
                </a14:m>
                <a:r>
                  <a:rPr lang="en-US" altLang="en-US" sz="2700">
                    <a:solidFill>
                      <a:schemeClr val="tx1"/>
                    </a:solidFill>
                  </a:rPr>
                  <a:t> has time complexity </a:t>
                </a:r>
                <a14:m>
                  <m:oMath xmlns:m="http://schemas.openxmlformats.org/officeDocument/2006/math">
                    <m:sSub>
                      <m:sSubPr>
                        <m:ctrlPr>
                          <a:rPr lang="en-US" altLang="en-US" sz="2700" i="1" smtClean="0">
                            <a:solidFill>
                              <a:srgbClr val="FF0000"/>
                            </a:solidFill>
                            <a:latin typeface="Cambria Math" panose="02040503050406030204" pitchFamily="18" charset="0"/>
                          </a:rPr>
                        </m:ctrlPr>
                      </m:sSubPr>
                      <m:e>
                        <m:r>
                          <a:rPr lang="en-US" altLang="en-US" sz="2700" i="1">
                            <a:solidFill>
                              <a:srgbClr val="FF0000"/>
                            </a:solidFill>
                            <a:latin typeface="Cambria Math" panose="02040503050406030204" pitchFamily="18" charset="0"/>
                          </a:rPr>
                          <m:t>𝑇</m:t>
                        </m:r>
                      </m:e>
                      <m:sub>
                        <m:r>
                          <a:rPr lang="en-US" altLang="en-US" sz="2700" i="1">
                            <a:solidFill>
                              <a:srgbClr val="FF0000"/>
                            </a:solidFill>
                            <a:latin typeface="Cambria Math" panose="02040503050406030204" pitchFamily="18" charset="0"/>
                          </a:rPr>
                          <m:t>𝐴</m:t>
                        </m:r>
                      </m:sub>
                    </m:sSub>
                    <m:d>
                      <m:dPr>
                        <m:ctrlPr>
                          <a:rPr lang="en-US" altLang="en-US" sz="2700" i="1">
                            <a:solidFill>
                              <a:srgbClr val="FF0000"/>
                            </a:solidFill>
                            <a:latin typeface="Cambria Math" panose="02040503050406030204" pitchFamily="18" charset="0"/>
                          </a:rPr>
                        </m:ctrlPr>
                      </m:dPr>
                      <m:e>
                        <m:r>
                          <a:rPr lang="en-US" altLang="en-US" sz="2700" i="1">
                            <a:solidFill>
                              <a:srgbClr val="FF0000"/>
                            </a:solidFill>
                            <a:latin typeface="Cambria Math" panose="02040503050406030204" pitchFamily="18" charset="0"/>
                          </a:rPr>
                          <m:t>𝑛</m:t>
                        </m:r>
                      </m:e>
                    </m:d>
                    <m:r>
                      <a:rPr lang="en-US" altLang="en-US" sz="2700" b="0" i="1" smtClean="0">
                        <a:solidFill>
                          <a:srgbClr val="FF0000"/>
                        </a:solidFill>
                        <a:latin typeface="Cambria Math" panose="02040503050406030204" pitchFamily="18" charset="0"/>
                      </a:rPr>
                      <m:t>≥</m:t>
                    </m:r>
                    <m:r>
                      <a:rPr lang="en-US" altLang="en-US" sz="2700" b="0" i="1" smtClean="0">
                        <a:solidFill>
                          <a:srgbClr val="FF0000"/>
                        </a:solidFill>
                        <a:latin typeface="Cambria Math" panose="02040503050406030204" pitchFamily="18" charset="0"/>
                      </a:rPr>
                      <m:t>𝑔</m:t>
                    </m:r>
                    <m:d>
                      <m:dPr>
                        <m:ctrlPr>
                          <a:rPr lang="en-US" altLang="en-US" sz="2700" i="1">
                            <a:solidFill>
                              <a:srgbClr val="FF0000"/>
                            </a:solidFill>
                            <a:latin typeface="Cambria Math" panose="02040503050406030204" pitchFamily="18" charset="0"/>
                          </a:rPr>
                        </m:ctrlPr>
                      </m:dPr>
                      <m:e>
                        <m:r>
                          <a:rPr lang="en-US" altLang="en-US" sz="2700" i="1">
                            <a:solidFill>
                              <a:srgbClr val="FF0000"/>
                            </a:solidFill>
                            <a:latin typeface="Cambria Math" panose="02040503050406030204" pitchFamily="18" charset="0"/>
                          </a:rPr>
                          <m:t>𝑛</m:t>
                        </m:r>
                      </m:e>
                    </m:d>
                  </m:oMath>
                </a14:m>
                <a:r>
                  <a:rPr lang="en-US" altLang="en-US" sz="2700"/>
                  <a:t>, for all sufficiently large </a:t>
                </a:r>
                <a14:m>
                  <m:oMath xmlns:m="http://schemas.openxmlformats.org/officeDocument/2006/math">
                    <m:r>
                      <a:rPr lang="en-US" altLang="en-US" sz="2700" b="0" i="1" smtClean="0">
                        <a:latin typeface="Cambria Math" panose="02040503050406030204" pitchFamily="18" charset="0"/>
                      </a:rPr>
                      <m:t>𝑛</m:t>
                    </m:r>
                  </m:oMath>
                </a14:m>
                <a:r>
                  <a:rPr lang="en-US" altLang="en-US" sz="2700"/>
                  <a:t> (i.e.,</a:t>
                </a:r>
                <a14:m>
                  <m:oMath xmlns:m="http://schemas.openxmlformats.org/officeDocument/2006/math">
                    <m:r>
                      <a:rPr lang="en-US" altLang="en-US" sz="2700" i="1">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rPr>
                      <m:t>𝑛</m:t>
                    </m:r>
                    <m:r>
                      <a:rPr lang="en-US" altLang="en-US" sz="2700" i="1">
                        <a:latin typeface="Cambria Math" panose="02040503050406030204" pitchFamily="18" charset="0"/>
                      </a:rPr>
                      <m:t>≥</m:t>
                    </m:r>
                    <m:sSub>
                      <m:sSubPr>
                        <m:ctrlPr>
                          <a:rPr lang="en-US" altLang="en-US" sz="2700" i="1">
                            <a:latin typeface="Cambria Math" panose="02040503050406030204" pitchFamily="18" charset="0"/>
                          </a:rPr>
                        </m:ctrlPr>
                      </m:sSubPr>
                      <m:e>
                        <m:r>
                          <a:rPr lang="en-US" altLang="en-US" sz="2700" i="1">
                            <a:latin typeface="Cambria Math" panose="02040503050406030204" pitchFamily="18" charset="0"/>
                          </a:rPr>
                          <m:t>𝑛</m:t>
                        </m:r>
                      </m:e>
                      <m:sub>
                        <m:r>
                          <a:rPr lang="en-US" altLang="en-US" sz="2700" i="1">
                            <a:latin typeface="Cambria Math" panose="02040503050406030204" pitchFamily="18" charset="0"/>
                          </a:rPr>
                          <m:t>0</m:t>
                        </m:r>
                      </m:sub>
                    </m:sSub>
                  </m:oMath>
                </a14:m>
                <a:r>
                  <a:rPr lang="en-US" altLang="en-US" sz="2700"/>
                  <a:t>, where </a:t>
                </a:r>
                <a14:m>
                  <m:oMath xmlns:m="http://schemas.openxmlformats.org/officeDocument/2006/math">
                    <m:sSub>
                      <m:sSubPr>
                        <m:ctrlPr>
                          <a:rPr lang="en-US" altLang="en-US" sz="2700" i="1">
                            <a:latin typeface="Cambria Math" panose="02040503050406030204" pitchFamily="18" charset="0"/>
                          </a:rPr>
                        </m:ctrlPr>
                      </m:sSubPr>
                      <m:e>
                        <m:r>
                          <a:rPr lang="en-US" altLang="en-US" sz="2700" i="1">
                            <a:latin typeface="Cambria Math" panose="02040503050406030204" pitchFamily="18" charset="0"/>
                          </a:rPr>
                          <m:t>𝑛</m:t>
                        </m:r>
                      </m:e>
                      <m:sub>
                        <m:r>
                          <a:rPr lang="en-US" altLang="en-US" sz="2700" i="1">
                            <a:latin typeface="Cambria Math" panose="02040503050406030204" pitchFamily="18" charset="0"/>
                          </a:rPr>
                          <m:t>0</m:t>
                        </m:r>
                      </m:sub>
                    </m:sSub>
                  </m:oMath>
                </a14:m>
                <a:r>
                  <a:rPr lang="en-US" altLang="en-US" sz="2700"/>
                  <a:t> is some constant).</a:t>
                </a:r>
              </a:p>
            </p:txBody>
          </p:sp>
        </mc:Choice>
        <mc:Fallback>
          <p:sp>
            <p:nvSpPr>
              <p:cNvPr id="15" name="文本框 11">
                <a:extLst>
                  <a:ext uri="{FF2B5EF4-FFF2-40B4-BE49-F238E27FC236}">
                    <a16:creationId xmlns:a16="http://schemas.microsoft.com/office/drawing/2014/main" id="{B2BE39C5-B854-4644-86F0-BCA8A4994F01}"/>
                  </a:ext>
                </a:extLst>
              </p:cNvPr>
              <p:cNvSpPr txBox="1">
                <a:spLocks noRot="1" noChangeAspect="1" noMove="1" noResize="1" noEditPoints="1" noAdjustHandles="1" noChangeArrowheads="1" noChangeShapeType="1" noTextEdit="1"/>
              </p:cNvSpPr>
              <p:nvPr/>
            </p:nvSpPr>
            <p:spPr>
              <a:xfrm>
                <a:off x="349415" y="3187766"/>
                <a:ext cx="11587735" cy="1338828"/>
              </a:xfrm>
              <a:prstGeom prst="rect">
                <a:avLst/>
              </a:prstGeom>
              <a:blipFill>
                <a:blip r:embed="rId5"/>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文本框 11">
                <a:extLst>
                  <a:ext uri="{FF2B5EF4-FFF2-40B4-BE49-F238E27FC236}">
                    <a16:creationId xmlns:a16="http://schemas.microsoft.com/office/drawing/2014/main" id="{03370921-AB38-4E42-A698-C2E260554DBF}"/>
                  </a:ext>
                </a:extLst>
              </p:cNvPr>
              <p:cNvSpPr txBox="1"/>
              <p:nvPr/>
            </p:nvSpPr>
            <p:spPr>
              <a:xfrm>
                <a:off x="349415" y="5027642"/>
                <a:ext cx="11587735" cy="923330"/>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00000"/>
                  </a:lnSpc>
                </a:pPr>
                <a:r>
                  <a:rPr lang="en-US" altLang="en-US" sz="2700"/>
                  <a:t>An alg. </a:t>
                </a:r>
                <a14:m>
                  <m:oMath xmlns:m="http://schemas.openxmlformats.org/officeDocument/2006/math">
                    <m:r>
                      <a:rPr lang="en-US" altLang="en-US" sz="2700" i="1">
                        <a:latin typeface="Cambria Math" panose="02040503050406030204" pitchFamily="18" charset="0"/>
                      </a:rPr>
                      <m:t>𝐴</m:t>
                    </m:r>
                  </m:oMath>
                </a14:m>
                <a:r>
                  <a:rPr lang="en-US" altLang="en-US" sz="2700"/>
                  <a:t> is </a:t>
                </a:r>
                <a:r>
                  <a:rPr lang="en-US" altLang="en-US" sz="2700">
                    <a:solidFill>
                      <a:srgbClr val="FF0000"/>
                    </a:solidFill>
                  </a:rPr>
                  <a:t>optimal </a:t>
                </a:r>
                <a:r>
                  <a:rPr lang="en-US" altLang="en-US" sz="2700"/>
                  <a:t>for problem </a:t>
                </a:r>
                <a14:m>
                  <m:oMath xmlns:m="http://schemas.openxmlformats.org/officeDocument/2006/math">
                    <m:r>
                      <a:rPr lang="en-US" altLang="zh-CN" sz="2700" b="0" i="1">
                        <a:latin typeface="Cambria Math" panose="02040503050406030204" pitchFamily="18" charset="0"/>
                      </a:rPr>
                      <m:t>𝑃</m:t>
                    </m:r>
                  </m:oMath>
                </a14:m>
                <a:r>
                  <a:rPr lang="en-US" altLang="en-US" sz="2700">
                    <a:solidFill>
                      <a:schemeClr val="tx1"/>
                    </a:solidFill>
                  </a:rPr>
                  <a:t>, if </a:t>
                </a:r>
                <a14:m>
                  <m:oMath xmlns:m="http://schemas.openxmlformats.org/officeDocument/2006/math">
                    <m:sSub>
                      <m:sSubPr>
                        <m:ctrlPr>
                          <a:rPr lang="en-US" altLang="en-US" sz="2700" i="1" smtClean="0">
                            <a:solidFill>
                              <a:srgbClr val="FF0000"/>
                            </a:solidFill>
                            <a:latin typeface="Cambria Math" panose="02040503050406030204" pitchFamily="18" charset="0"/>
                          </a:rPr>
                        </m:ctrlPr>
                      </m:sSubPr>
                      <m:e>
                        <m:r>
                          <a:rPr lang="en-US" altLang="en-US" sz="2700" i="1">
                            <a:solidFill>
                              <a:srgbClr val="FF0000"/>
                            </a:solidFill>
                            <a:latin typeface="Cambria Math" panose="02040503050406030204" pitchFamily="18" charset="0"/>
                          </a:rPr>
                          <m:t>𝑇</m:t>
                        </m:r>
                      </m:e>
                      <m:sub>
                        <m:r>
                          <a:rPr lang="en-US" altLang="en-US" sz="2700" i="1">
                            <a:solidFill>
                              <a:srgbClr val="FF0000"/>
                            </a:solidFill>
                            <a:latin typeface="Cambria Math" panose="02040503050406030204" pitchFamily="18" charset="0"/>
                          </a:rPr>
                          <m:t>𝐴</m:t>
                        </m:r>
                      </m:sub>
                    </m:sSub>
                    <m:d>
                      <m:dPr>
                        <m:ctrlPr>
                          <a:rPr lang="en-US" altLang="en-US" sz="2700" i="1">
                            <a:solidFill>
                              <a:srgbClr val="FF0000"/>
                            </a:solidFill>
                            <a:latin typeface="Cambria Math" panose="02040503050406030204" pitchFamily="18" charset="0"/>
                          </a:rPr>
                        </m:ctrlPr>
                      </m:dPr>
                      <m:e>
                        <m:r>
                          <a:rPr lang="en-US" altLang="en-US" sz="2700" i="1">
                            <a:solidFill>
                              <a:srgbClr val="FF0000"/>
                            </a:solidFill>
                            <a:latin typeface="Cambria Math" panose="02040503050406030204" pitchFamily="18" charset="0"/>
                          </a:rPr>
                          <m:t>𝑛</m:t>
                        </m:r>
                      </m:e>
                    </m:d>
                  </m:oMath>
                </a14:m>
                <a:r>
                  <a:rPr lang="en-US" altLang="en-US" sz="2700">
                    <a:solidFill>
                      <a:srgbClr val="FF0000"/>
                    </a:solidFill>
                  </a:rPr>
                  <a:t> and the lower bound </a:t>
                </a:r>
                <a14:m>
                  <m:oMath xmlns:m="http://schemas.openxmlformats.org/officeDocument/2006/math">
                    <m:r>
                      <a:rPr lang="en-US" altLang="en-US" sz="2700" i="1">
                        <a:solidFill>
                          <a:srgbClr val="FF0000"/>
                        </a:solidFill>
                        <a:latin typeface="Cambria Math" panose="02040503050406030204" pitchFamily="18" charset="0"/>
                      </a:rPr>
                      <m:t>𝑔</m:t>
                    </m:r>
                    <m:d>
                      <m:dPr>
                        <m:ctrlPr>
                          <a:rPr lang="en-US" altLang="en-US" sz="2700" i="1">
                            <a:solidFill>
                              <a:srgbClr val="FF0000"/>
                            </a:solidFill>
                            <a:latin typeface="Cambria Math" panose="02040503050406030204" pitchFamily="18" charset="0"/>
                          </a:rPr>
                        </m:ctrlPr>
                      </m:dPr>
                      <m:e>
                        <m:r>
                          <a:rPr lang="en-US" altLang="en-US" sz="2700" i="1">
                            <a:solidFill>
                              <a:srgbClr val="FF0000"/>
                            </a:solidFill>
                            <a:latin typeface="Cambria Math" panose="02040503050406030204" pitchFamily="18" charset="0"/>
                          </a:rPr>
                          <m:t>𝑛</m:t>
                        </m:r>
                      </m:e>
                    </m:d>
                  </m:oMath>
                </a14:m>
                <a:r>
                  <a:rPr lang="en-US" altLang="en-US" sz="2700">
                    <a:solidFill>
                      <a:srgbClr val="FF0000"/>
                    </a:solidFill>
                  </a:rPr>
                  <a:t> have the same order of magnitude.</a:t>
                </a:r>
                <a:endParaRPr lang="en-US" altLang="en-US" sz="2700"/>
              </a:p>
            </p:txBody>
          </p:sp>
        </mc:Choice>
        <mc:Fallback>
          <p:sp>
            <p:nvSpPr>
              <p:cNvPr id="16" name="文本框 11">
                <a:extLst>
                  <a:ext uri="{FF2B5EF4-FFF2-40B4-BE49-F238E27FC236}">
                    <a16:creationId xmlns:a16="http://schemas.microsoft.com/office/drawing/2014/main" id="{03370921-AB38-4E42-A698-C2E260554DBF}"/>
                  </a:ext>
                </a:extLst>
              </p:cNvPr>
              <p:cNvSpPr txBox="1">
                <a:spLocks noRot="1" noChangeAspect="1" noMove="1" noResize="1" noEditPoints="1" noAdjustHandles="1" noChangeArrowheads="1" noChangeShapeType="1" noTextEdit="1"/>
              </p:cNvSpPr>
              <p:nvPr/>
            </p:nvSpPr>
            <p:spPr>
              <a:xfrm>
                <a:off x="349415" y="5027642"/>
                <a:ext cx="11587735" cy="923330"/>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353401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2.2.1 Order of Growth -- asymptotic upper bound (</a:t>
                </a:r>
                <a14:m>
                  <m:oMath xmlns:m="http://schemas.openxmlformats.org/officeDocument/2006/math">
                    <m:r>
                      <a:rPr lang="en-US" altLang="en-US" sz="3200" b="1" i="1" smtClean="0">
                        <a:solidFill>
                          <a:srgbClr val="C00000"/>
                        </a:solidFill>
                        <a:latin typeface="Cambria Math" panose="02040503050406030204" pitchFamily="18" charset="0"/>
                      </a:rPr>
                      <m:t>𝑶</m:t>
                    </m:r>
                  </m:oMath>
                </a14:m>
                <a:r>
                  <a:rPr lang="en-US" altLang="zh-CN" sz="2900" b="1">
                    <a:solidFill>
                      <a:srgbClr val="C00000"/>
                    </a:solidFill>
                    <a:latin typeface="Bell MT" panose="02020503060305020303" pitchFamily="18" charset="0"/>
                    <a:cs typeface="Arial" panose="020B0604020202020204" pitchFamily="34" charset="0"/>
                  </a:rPr>
                  <a:t>-notation)</a:t>
                </a:r>
              </a:p>
            </p:txBody>
          </p:sp>
        </mc:Choice>
        <mc:Fallback>
          <p:sp>
            <p:nvSpPr>
              <p:cNvPr id="9" name="矩形 8"/>
              <p:cNvSpPr>
                <a:spLocks noRot="1" noChangeAspect="1" noMove="1" noResize="1" noEditPoints="1" noAdjustHandles="1" noChangeArrowheads="1" noChangeShapeType="1" noTextEdit="1"/>
              </p:cNvSpPr>
              <p:nvPr/>
            </p:nvSpPr>
            <p:spPr>
              <a:xfrm>
                <a:off x="0" y="1"/>
                <a:ext cx="12192000" cy="647114"/>
              </a:xfrm>
              <a:prstGeom prst="rect">
                <a:avLst/>
              </a:prstGeom>
              <a:blipFill>
                <a:blip r:embed="rId3"/>
                <a:stretch>
                  <a:fillRect l="-1050" b="-2075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E4305087-B8B8-F248-B4D2-3AE8CCC3E71E}"/>
                  </a:ext>
                </a:extLst>
              </p:cNvPr>
              <p:cNvSpPr txBox="1">
                <a:spLocks/>
              </p:cNvSpPr>
              <p:nvPr/>
            </p:nvSpPr>
            <p:spPr>
              <a:xfrm>
                <a:off x="339955" y="808469"/>
                <a:ext cx="10832178" cy="5611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ea typeface="Cambria Math" panose="02040503050406030204" pitchFamily="18" charset="0"/>
                  </a:rPr>
                  <a:t>Denote </a:t>
                </a:r>
                <a14:m>
                  <m:oMath xmlns:m="http://schemas.openxmlformats.org/officeDocument/2006/math">
                    <m:r>
                      <a:rPr lang="en-US" altLang="en-US" i="1" smtClean="0">
                        <a:latin typeface="Cambria Math" panose="02040503050406030204" pitchFamily="18" charset="0"/>
                        <a:ea typeface="Cambria Math" panose="02040503050406030204" pitchFamily="18" charset="0"/>
                      </a:rPr>
                      <m:t>ℕ</m:t>
                    </m:r>
                    <m:r>
                      <a:rPr lang="en-US" altLang="en-US" b="0" i="1" smtClean="0">
                        <a:latin typeface="Cambria Math" panose="02040503050406030204" pitchFamily="18" charset="0"/>
                        <a:ea typeface="Cambria Math" panose="02040503050406030204" pitchFamily="18" charset="0"/>
                      </a:rPr>
                      <m:t>=</m:t>
                    </m:r>
                    <m:d>
                      <m:dPr>
                        <m:begChr m:val="{"/>
                        <m:endChr m:val="}"/>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0, 1, 2, …</m:t>
                        </m:r>
                      </m:e>
                    </m:d>
                    <m:r>
                      <a:rPr lang="en-US" altLang="en-US" b="0" i="0" smtClean="0">
                        <a:latin typeface="Cambria Math" panose="02040503050406030204" pitchFamily="18" charset="0"/>
                        <a:ea typeface="Cambria Math" panose="02040503050406030204" pitchFamily="18" charset="0"/>
                      </a:rPr>
                      <m:t>. </m:t>
                    </m:r>
                    <m:r>
                      <m:rPr>
                        <m:sty m:val="p"/>
                      </m:rPr>
                      <a:rPr lang="en-US" altLang="en-US" b="0" i="0" smtClean="0">
                        <a:latin typeface="Cambria Math" panose="02040503050406030204" pitchFamily="18" charset="0"/>
                        <a:ea typeface="Cambria Math" panose="02040503050406030204" pitchFamily="18" charset="0"/>
                      </a:rPr>
                      <m:t>Let</m:t>
                    </m:r>
                    <m:r>
                      <a:rPr lang="en-US" altLang="en-US" b="0" i="0" smtClean="0">
                        <a:latin typeface="Cambria Math" panose="02040503050406030204" pitchFamily="18" charset="0"/>
                        <a:ea typeface="Cambria Math" panose="02040503050406030204" pitchFamily="18" charset="0"/>
                      </a:rPr>
                      <m:t> </m:t>
                    </m:r>
                    <m:r>
                      <a:rPr lang="en-US" altLang="en-US" b="0" i="1" dirty="0" smtClean="0">
                        <a:latin typeface="Cambria Math" panose="02040503050406030204" pitchFamily="18" charset="0"/>
                      </a:rPr>
                      <m:t>𝑔</m:t>
                    </m:r>
                    <m:r>
                      <a:rPr lang="en-US" altLang="en-US" b="0" i="1" dirty="0" smtClean="0">
                        <a:latin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r>
                      <a:rPr lang="en-US" altLang="en-US" i="1" smtClean="0">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oMath>
                </a14:m>
                <a:r>
                  <a:rPr lang="en-US" altLang="en-US"/>
                  <a:t> be a function.</a:t>
                </a:r>
              </a:p>
            </p:txBody>
          </p:sp>
        </mc:Choice>
        <mc:Fallback>
          <p:sp>
            <p:nvSpPr>
              <p:cNvPr id="11" name="Content Placeholder 2">
                <a:extLst>
                  <a:ext uri="{FF2B5EF4-FFF2-40B4-BE49-F238E27FC236}">
                    <a16:creationId xmlns:a16="http://schemas.microsoft.com/office/drawing/2014/main" id="{E4305087-B8B8-F248-B4D2-3AE8CCC3E71E}"/>
                  </a:ext>
                </a:extLst>
              </p:cNvPr>
              <p:cNvSpPr txBox="1">
                <a:spLocks noRot="1" noChangeAspect="1" noMove="1" noResize="1" noEditPoints="1" noAdjustHandles="1" noChangeArrowheads="1" noChangeShapeType="1" noTextEdit="1"/>
              </p:cNvSpPr>
              <p:nvPr/>
            </p:nvSpPr>
            <p:spPr>
              <a:xfrm>
                <a:off x="339955" y="808469"/>
                <a:ext cx="10832178" cy="561188"/>
              </a:xfrm>
              <a:prstGeom prst="rect">
                <a:avLst/>
              </a:prstGeom>
              <a:blipFill>
                <a:blip r:embed="rId4"/>
                <a:stretch>
                  <a:fillRect l="-1182" t="-11957" b="-22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文本框 11">
                <a:extLst>
                  <a:ext uri="{FF2B5EF4-FFF2-40B4-BE49-F238E27FC236}">
                    <a16:creationId xmlns:a16="http://schemas.microsoft.com/office/drawing/2014/main" id="{761F1184-8BD4-4945-B1EE-98651E8B56D6}"/>
                  </a:ext>
                </a:extLst>
              </p:cNvPr>
              <p:cNvSpPr txBox="1"/>
              <p:nvPr/>
            </p:nvSpPr>
            <p:spPr>
              <a:xfrm>
                <a:off x="457637" y="1369657"/>
                <a:ext cx="9556210" cy="1873333"/>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30000"/>
                  </a:lnSpc>
                </a:pPr>
                <a:r>
                  <a:rPr lang="en-US" altLang="en-US" sz="2700">
                    <a:latin typeface="Cambria Math" panose="02040503050406030204" pitchFamily="18" charset="0"/>
                  </a:rPr>
                  <a:t>For a given function </a:t>
                </a:r>
                <a14:m>
                  <m:oMath xmlns:m="http://schemas.openxmlformats.org/officeDocument/2006/math">
                    <m:r>
                      <a:rPr lang="en-US" altLang="en-US" sz="2700" b="0" i="1" smtClean="0">
                        <a:latin typeface="Cambria Math" panose="02040503050406030204" pitchFamily="18" charset="0"/>
                      </a:rPr>
                      <m:t>𝑔</m:t>
                    </m:r>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oMath>
                </a14:m>
                <a:r>
                  <a:rPr lang="en-US" altLang="en-US" sz="2700">
                    <a:latin typeface="Cambria Math" panose="02040503050406030204" pitchFamily="18" charset="0"/>
                  </a:rPr>
                  <a:t>, we denote by </a:t>
                </a:r>
                <a14:m>
                  <m:oMath xmlns:m="http://schemas.openxmlformats.org/officeDocument/2006/math">
                    <m:r>
                      <a:rPr lang="en-US" altLang="en-US" sz="2700" i="1">
                        <a:latin typeface="Cambria Math" panose="02040503050406030204" pitchFamily="18" charset="0"/>
                      </a:rPr>
                      <m:t>𝑂</m:t>
                    </m:r>
                    <m:d>
                      <m:dPr>
                        <m:ctrlPr>
                          <a:rPr lang="en-US" altLang="en-US" sz="2700" i="1">
                            <a:latin typeface="Cambria Math" panose="02040503050406030204" pitchFamily="18" charset="0"/>
                          </a:rPr>
                        </m:ctrlPr>
                      </m:dPr>
                      <m:e>
                        <m:r>
                          <a:rPr lang="en-US" altLang="en-US" sz="2700" b="0" i="1" smtClean="0">
                            <a:latin typeface="Cambria Math" panose="02040503050406030204" pitchFamily="18" charset="0"/>
                          </a:rPr>
                          <m:t>𝑔</m:t>
                        </m:r>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e>
                    </m:d>
                  </m:oMath>
                </a14:m>
                <a:r>
                  <a:rPr lang="en-US" altLang="en-US" sz="2700">
                    <a:latin typeface="Cambria Math" panose="02040503050406030204" pitchFamily="18" charset="0"/>
                  </a:rPr>
                  <a:t>(pronounced “big-oh of </a:t>
                </a:r>
                <a14:m>
                  <m:oMath xmlns:m="http://schemas.openxmlformats.org/officeDocument/2006/math">
                    <m:r>
                      <a:rPr lang="en-US" altLang="en-US" sz="2700" b="0" i="1" smtClean="0">
                        <a:latin typeface="Cambria Math" panose="02040503050406030204" pitchFamily="18" charset="0"/>
                      </a:rPr>
                      <m:t>𝑔</m:t>
                    </m:r>
                  </m:oMath>
                </a14:m>
                <a:r>
                  <a:rPr lang="en-US" altLang="en-US" sz="2700">
                    <a:latin typeface="Cambria Math" panose="02040503050406030204" pitchFamily="18" charset="0"/>
                  </a:rPr>
                  <a:t> of </a:t>
                </a:r>
                <a14:m>
                  <m:oMath xmlns:m="http://schemas.openxmlformats.org/officeDocument/2006/math">
                    <m:r>
                      <a:rPr lang="en-US" altLang="en-US" sz="2700" i="1" dirty="0">
                        <a:latin typeface="Cambria Math" panose="02040503050406030204" pitchFamily="18" charset="0"/>
                      </a:rPr>
                      <m:t>𝑛</m:t>
                    </m:r>
                  </m:oMath>
                </a14:m>
                <a:r>
                  <a:rPr lang="en-US" altLang="en-US" sz="2700">
                    <a:latin typeface="Cambria Math" panose="02040503050406030204" pitchFamily="18" charset="0"/>
                  </a:rPr>
                  <a:t>) the set of functions:</a:t>
                </a:r>
              </a:p>
              <a:p>
                <a:pPr>
                  <a:lnSpc>
                    <a:spcPct val="130000"/>
                  </a:lnSpc>
                </a:pPr>
                <a14:m>
                  <m:oMath xmlns:m="http://schemas.openxmlformats.org/officeDocument/2006/math">
                    <m:r>
                      <a:rPr lang="en-US" altLang="en-US" sz="2700" i="1">
                        <a:latin typeface="Cambria Math" panose="02040503050406030204" pitchFamily="18" charset="0"/>
                      </a:rPr>
                      <m:t>𝑂</m:t>
                    </m:r>
                    <m:d>
                      <m:dPr>
                        <m:ctrlPr>
                          <a:rPr lang="en-US" altLang="en-US" sz="2700" i="1">
                            <a:latin typeface="Cambria Math" panose="02040503050406030204" pitchFamily="18" charset="0"/>
                          </a:rPr>
                        </m:ctrlPr>
                      </m:dPr>
                      <m:e>
                        <m:r>
                          <a:rPr lang="en-US" altLang="en-US" sz="2700" b="0" i="1" smtClean="0">
                            <a:latin typeface="Cambria Math" panose="02040503050406030204" pitchFamily="18" charset="0"/>
                          </a:rPr>
                          <m:t>𝑔</m:t>
                        </m:r>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e>
                    </m:d>
                    <m:r>
                      <a:rPr lang="en-US" altLang="en-US" sz="2700" i="1">
                        <a:latin typeface="Cambria Math" panose="02040503050406030204" pitchFamily="18" charset="0"/>
                      </a:rPr>
                      <m:t>={</m:t>
                    </m:r>
                    <m:r>
                      <a:rPr lang="en-US" altLang="en-US" sz="2700" b="0" i="1" smtClean="0">
                        <a:latin typeface="Cambria Math" panose="02040503050406030204" pitchFamily="18" charset="0"/>
                      </a:rPr>
                      <m:t>𝑓</m:t>
                    </m:r>
                    <m:r>
                      <a:rPr lang="en-US" altLang="en-US" sz="2700" i="1">
                        <a:latin typeface="Cambria Math" panose="02040503050406030204" pitchFamily="18" charset="0"/>
                      </a:rPr>
                      <m:t>(</m:t>
                    </m:r>
                    <m:r>
                      <a:rPr lang="en-US" altLang="en-US" sz="2700" i="1">
                        <a:latin typeface="Cambria Math" panose="02040503050406030204" pitchFamily="18" charset="0"/>
                      </a:rPr>
                      <m:t>𝑛</m:t>
                    </m:r>
                    <m:r>
                      <a:rPr lang="en-US" altLang="en-US" sz="2700" i="1">
                        <a:latin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𝑐</m:t>
                    </m:r>
                    <m:r>
                      <a:rPr lang="en-US" altLang="en-US" sz="2700" i="1">
                        <a:latin typeface="Cambria Math" panose="02040503050406030204" pitchFamily="18" charset="0"/>
                        <a:ea typeface="Cambria Math" panose="02040503050406030204" pitchFamily="18" charset="0"/>
                      </a:rPr>
                      <m:t>&gt;0 </m:t>
                    </m:r>
                    <m:r>
                      <m:rPr>
                        <m:sty m:val="p"/>
                      </m:rPr>
                      <a:rPr lang="en-US" altLang="en-US" sz="2700" i="0">
                        <a:latin typeface="Cambria Math" panose="02040503050406030204" pitchFamily="18" charset="0"/>
                        <a:ea typeface="Cambria Math" panose="02040503050406030204" pitchFamily="18" charset="0"/>
                      </a:rPr>
                      <m:t>and</m:t>
                    </m:r>
                    <m:r>
                      <a:rPr lang="en-US" altLang="en-US" sz="2700" i="1">
                        <a:latin typeface="Cambria Math" panose="02040503050406030204" pitchFamily="18" charset="0"/>
                        <a:ea typeface="Cambria Math" panose="02040503050406030204" pitchFamily="18" charset="0"/>
                      </a:rPr>
                      <m:t> ∃</m:t>
                    </m:r>
                    <m:sSub>
                      <m:sSubPr>
                        <m:ctrlPr>
                          <a:rPr lang="en-US" altLang="en-US" sz="2700" i="1">
                            <a:latin typeface="Cambria Math" panose="02040503050406030204" pitchFamily="18" charset="0"/>
                            <a:ea typeface="Cambria Math" panose="02040503050406030204" pitchFamily="18" charset="0"/>
                          </a:rPr>
                        </m:ctrlPr>
                      </m:sSubPr>
                      <m:e>
                        <m:r>
                          <a:rPr lang="en-US" altLang="en-US" sz="2700" i="1">
                            <a:latin typeface="Cambria Math" panose="02040503050406030204" pitchFamily="18" charset="0"/>
                            <a:ea typeface="Cambria Math" panose="02040503050406030204" pitchFamily="18" charset="0"/>
                          </a:rPr>
                          <m:t>𝑛</m:t>
                        </m:r>
                      </m:e>
                      <m:sub>
                        <m:r>
                          <a:rPr lang="en-US" altLang="en-US" sz="2700" i="1">
                            <a:latin typeface="Cambria Math" panose="02040503050406030204" pitchFamily="18" charset="0"/>
                            <a:ea typeface="Cambria Math" panose="02040503050406030204" pitchFamily="18" charset="0"/>
                          </a:rPr>
                          <m:t>0</m:t>
                        </m:r>
                      </m:sub>
                    </m:sSub>
                    <m:r>
                      <a:rPr lang="en-US" altLang="en-US" sz="2700" i="1">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ℕ</m:t>
                    </m:r>
                    <m:r>
                      <a:rPr lang="en-US" altLang="en-US" sz="2700" i="1">
                        <a:latin typeface="Cambria Math" panose="02040503050406030204" pitchFamily="18" charset="0"/>
                        <a:ea typeface="Cambria Math" panose="02040503050406030204" pitchFamily="18" charset="0"/>
                      </a:rPr>
                      <m:t>:</m:t>
                    </m:r>
                    <m:r>
                      <a:rPr lang="en-US" altLang="en-US" sz="2700" b="0" i="1" smtClean="0">
                        <a:latin typeface="Cambria Math" panose="02040503050406030204" pitchFamily="18" charset="0"/>
                        <a:ea typeface="Cambria Math" panose="02040503050406030204" pitchFamily="18" charset="0"/>
                      </a:rPr>
                      <m:t>𝑓</m:t>
                    </m:r>
                    <m:d>
                      <m:dPr>
                        <m:ctrlPr>
                          <a:rPr lang="en-US" altLang="en-US" sz="2700" i="1">
                            <a:latin typeface="Cambria Math" panose="02040503050406030204" pitchFamily="18" charset="0"/>
                            <a:ea typeface="Cambria Math" panose="02040503050406030204" pitchFamily="18" charset="0"/>
                          </a:rPr>
                        </m:ctrlPr>
                      </m:dPr>
                      <m:e>
                        <m:r>
                          <a:rPr lang="en-US" altLang="en-US" sz="2700" i="1">
                            <a:latin typeface="Cambria Math" panose="02040503050406030204" pitchFamily="18" charset="0"/>
                            <a:ea typeface="Cambria Math" panose="02040503050406030204" pitchFamily="18" charset="0"/>
                          </a:rPr>
                          <m:t>𝑛</m:t>
                        </m:r>
                      </m:e>
                    </m:d>
                    <m:r>
                      <a:rPr lang="en-US" altLang="en-US" sz="2700" b="1" i="1">
                        <a:solidFill>
                          <a:srgbClr val="FF0000"/>
                        </a:solidFill>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𝑐</m:t>
                    </m:r>
                    <m:r>
                      <a:rPr lang="en-US" altLang="en-US" sz="2700" b="0" i="1" smtClean="0">
                        <a:latin typeface="Cambria Math" panose="02040503050406030204" pitchFamily="18" charset="0"/>
                        <a:ea typeface="Cambria Math" panose="02040503050406030204" pitchFamily="18" charset="0"/>
                      </a:rPr>
                      <m:t>𝑔</m:t>
                    </m:r>
                    <m:d>
                      <m:dPr>
                        <m:ctrlPr>
                          <a:rPr lang="en-US" altLang="en-US" sz="2700" i="1">
                            <a:latin typeface="Cambria Math" panose="02040503050406030204" pitchFamily="18" charset="0"/>
                            <a:ea typeface="Cambria Math" panose="02040503050406030204" pitchFamily="18" charset="0"/>
                          </a:rPr>
                        </m:ctrlPr>
                      </m:dPr>
                      <m:e>
                        <m:r>
                          <a:rPr lang="en-US" altLang="en-US" sz="2700" i="1">
                            <a:latin typeface="Cambria Math" panose="02040503050406030204" pitchFamily="18" charset="0"/>
                            <a:ea typeface="Cambria Math" panose="02040503050406030204" pitchFamily="18" charset="0"/>
                          </a:rPr>
                          <m:t>𝑛</m:t>
                        </m:r>
                      </m:e>
                    </m:d>
                    <m:r>
                      <a:rPr lang="en-US" altLang="en-US" sz="2700" i="1">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rPr>
                      <m:t>𝑛</m:t>
                    </m:r>
                    <m:r>
                      <a:rPr lang="en-US" altLang="en-US" sz="2700" i="1">
                        <a:latin typeface="Cambria Math" panose="02040503050406030204" pitchFamily="18" charset="0"/>
                      </a:rPr>
                      <m:t>≥</m:t>
                    </m:r>
                    <m:sSub>
                      <m:sSubPr>
                        <m:ctrlPr>
                          <a:rPr lang="en-US" altLang="en-US" sz="2700" i="1">
                            <a:latin typeface="Cambria Math" panose="02040503050406030204" pitchFamily="18" charset="0"/>
                          </a:rPr>
                        </m:ctrlPr>
                      </m:sSubPr>
                      <m:e>
                        <m:r>
                          <a:rPr lang="en-US" altLang="en-US" sz="2700" i="1">
                            <a:latin typeface="Cambria Math" panose="02040503050406030204" pitchFamily="18" charset="0"/>
                          </a:rPr>
                          <m:t>𝑛</m:t>
                        </m:r>
                      </m:e>
                      <m:sub>
                        <m:r>
                          <a:rPr lang="en-US" altLang="en-US" sz="2700" i="1">
                            <a:latin typeface="Cambria Math" panose="02040503050406030204" pitchFamily="18" charset="0"/>
                          </a:rPr>
                          <m:t>0</m:t>
                        </m:r>
                      </m:sub>
                    </m:sSub>
                    <m:r>
                      <a:rPr lang="en-US" altLang="en-US" sz="2700" i="1">
                        <a:latin typeface="Cambria Math" panose="02040503050406030204" pitchFamily="18" charset="0"/>
                      </a:rPr>
                      <m:t>}</m:t>
                    </m:r>
                  </m:oMath>
                </a14:m>
                <a:r>
                  <a:rPr lang="en-US" altLang="en-US" sz="2700"/>
                  <a:t>.</a:t>
                </a:r>
              </a:p>
            </p:txBody>
          </p:sp>
        </mc:Choice>
        <mc:Fallback>
          <p:sp>
            <p:nvSpPr>
              <p:cNvPr id="5" name="文本框 11">
                <a:extLst>
                  <a:ext uri="{FF2B5EF4-FFF2-40B4-BE49-F238E27FC236}">
                    <a16:creationId xmlns:a16="http://schemas.microsoft.com/office/drawing/2014/main" id="{761F1184-8BD4-4945-B1EE-98651E8B56D6}"/>
                  </a:ext>
                </a:extLst>
              </p:cNvPr>
              <p:cNvSpPr txBox="1">
                <a:spLocks noRot="1" noChangeAspect="1" noMove="1" noResize="1" noEditPoints="1" noAdjustHandles="1" noChangeArrowheads="1" noChangeShapeType="1" noTextEdit="1"/>
              </p:cNvSpPr>
              <p:nvPr/>
            </p:nvSpPr>
            <p:spPr>
              <a:xfrm>
                <a:off x="457637" y="1369657"/>
                <a:ext cx="9556210" cy="1873333"/>
              </a:xfrm>
              <a:prstGeom prst="rect">
                <a:avLst/>
              </a:prstGeom>
              <a:blipFill>
                <a:blip r:embed="rId5"/>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2" name="Picture 1">
            <a:extLst>
              <a:ext uri="{FF2B5EF4-FFF2-40B4-BE49-F238E27FC236}">
                <a16:creationId xmlns:a16="http://schemas.microsoft.com/office/drawing/2014/main" id="{B94A4DB0-61A5-074D-BFC7-4B3BBB48E1C3}"/>
              </a:ext>
            </a:extLst>
          </p:cNvPr>
          <p:cNvPicPr>
            <a:picLocks noChangeAspect="1"/>
          </p:cNvPicPr>
          <p:nvPr/>
        </p:nvPicPr>
        <p:blipFill>
          <a:blip r:embed="rId6"/>
          <a:stretch>
            <a:fillRect/>
          </a:stretch>
        </p:blipFill>
        <p:spPr>
          <a:xfrm>
            <a:off x="956806" y="3545460"/>
            <a:ext cx="3069503" cy="3191309"/>
          </a:xfrm>
          <a:prstGeom prst="rect">
            <a:avLst/>
          </a:prstGeom>
          <a:solidFill>
            <a:schemeClr val="accent4">
              <a:lumMod val="20000"/>
              <a:lumOff val="80000"/>
            </a:schemeClr>
          </a:solidFill>
        </p:spPr>
      </p:pic>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1BDB3DD9-090C-5D4A-8B9F-0771F4F6FB17}"/>
                  </a:ext>
                </a:extLst>
              </p:cNvPr>
              <p:cNvSpPr/>
              <p:nvPr/>
            </p:nvSpPr>
            <p:spPr>
              <a:xfrm>
                <a:off x="5235742" y="4011252"/>
                <a:ext cx="5936391" cy="141249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a:solidFill>
                      <a:schemeClr val="tx1"/>
                    </a:solidFill>
                    <a:latin typeface="Comic Sans MS" panose="030F0702030302020204" pitchFamily="66" charset="0"/>
                  </a:rPr>
                  <a:t>We write </a:t>
                </a:r>
                <a14:m>
                  <m:oMath xmlns:m="http://schemas.openxmlformats.org/officeDocument/2006/math">
                    <m:r>
                      <a:rPr lang="en-US" altLang="zh-CN" sz="2600" b="0" i="1" dirty="0" smtClean="0">
                        <a:solidFill>
                          <a:schemeClr val="tx1"/>
                        </a:solidFill>
                        <a:latin typeface="Cambria Math" panose="02040503050406030204" pitchFamily="18" charset="0"/>
                      </a:rPr>
                      <m:t>𝑓</m:t>
                    </m:r>
                    <m:r>
                      <a:rPr lang="en-US" altLang="zh-CN" sz="2600" b="0" i="1" dirty="0" smtClean="0">
                        <a:solidFill>
                          <a:schemeClr val="tx1"/>
                        </a:solidFill>
                        <a:latin typeface="Cambria Math" panose="02040503050406030204" pitchFamily="18" charset="0"/>
                      </a:rPr>
                      <m:t>(</m:t>
                    </m:r>
                    <m:r>
                      <a:rPr lang="en-US" altLang="zh-CN" sz="2600" b="0" i="1" dirty="0" smtClean="0">
                        <a:solidFill>
                          <a:schemeClr val="tx1"/>
                        </a:solidFill>
                        <a:latin typeface="Cambria Math" panose="02040503050406030204" pitchFamily="18" charset="0"/>
                      </a:rPr>
                      <m:t>𝑛</m:t>
                    </m:r>
                    <m:r>
                      <a:rPr lang="en-US" altLang="zh-CN" sz="2600" b="0" i="1" dirty="0" smtClean="0">
                        <a:solidFill>
                          <a:schemeClr val="tx1"/>
                        </a:solidFill>
                        <a:latin typeface="Cambria Math" panose="02040503050406030204" pitchFamily="18" charset="0"/>
                      </a:rPr>
                      <m:t>)=</m:t>
                    </m:r>
                    <m:r>
                      <a:rPr lang="en-US" altLang="zh-CN" sz="2600" b="0" i="1" dirty="0" smtClean="0">
                        <a:solidFill>
                          <a:schemeClr val="tx1"/>
                        </a:solidFill>
                        <a:latin typeface="Cambria Math" panose="02040503050406030204" pitchFamily="18" charset="0"/>
                      </a:rPr>
                      <m:t>𝑂</m:t>
                    </m:r>
                    <m:r>
                      <a:rPr lang="en-US" altLang="zh-CN" sz="2600" b="0" i="1" dirty="0" smtClean="0">
                        <a:solidFill>
                          <a:schemeClr val="tx1"/>
                        </a:solidFill>
                        <a:latin typeface="Cambria Math" panose="02040503050406030204" pitchFamily="18" charset="0"/>
                      </a:rPr>
                      <m:t>(</m:t>
                    </m:r>
                    <m:r>
                      <a:rPr lang="en-US" altLang="zh-CN" sz="2600" b="0" i="1" dirty="0" smtClean="0">
                        <a:solidFill>
                          <a:schemeClr val="tx1"/>
                        </a:solidFill>
                        <a:latin typeface="Cambria Math" panose="02040503050406030204" pitchFamily="18" charset="0"/>
                      </a:rPr>
                      <m:t>𝑔</m:t>
                    </m:r>
                    <m:r>
                      <a:rPr lang="en-US" altLang="zh-CN" sz="2600" b="0" i="1" dirty="0" smtClean="0">
                        <a:solidFill>
                          <a:schemeClr val="tx1"/>
                        </a:solidFill>
                        <a:latin typeface="Cambria Math" panose="02040503050406030204" pitchFamily="18" charset="0"/>
                      </a:rPr>
                      <m:t>(</m:t>
                    </m:r>
                    <m:r>
                      <a:rPr lang="en-US" altLang="zh-CN" sz="2600" b="0" i="1" dirty="0" smtClean="0">
                        <a:solidFill>
                          <a:schemeClr val="tx1"/>
                        </a:solidFill>
                        <a:latin typeface="Cambria Math" panose="02040503050406030204" pitchFamily="18" charset="0"/>
                      </a:rPr>
                      <m:t>𝑛</m:t>
                    </m:r>
                    <m:r>
                      <a:rPr lang="en-US" altLang="zh-CN" sz="2600" b="0" i="1" dirty="0" smtClean="0">
                        <a:solidFill>
                          <a:schemeClr val="tx1"/>
                        </a:solidFill>
                        <a:latin typeface="Cambria Math" panose="02040503050406030204" pitchFamily="18" charset="0"/>
                      </a:rPr>
                      <m:t>))</m:t>
                    </m:r>
                  </m:oMath>
                </a14:m>
                <a:r>
                  <a:rPr lang="en-US" altLang="zh-CN" sz="2600">
                    <a:solidFill>
                      <a:schemeClr val="tx1"/>
                    </a:solidFill>
                    <a:latin typeface="Comic Sans MS" panose="030F0702030302020204" pitchFamily="66" charset="0"/>
                  </a:rPr>
                  <a:t> to indicate that a function </a:t>
                </a:r>
                <a14:m>
                  <m:oMath xmlns:m="http://schemas.openxmlformats.org/officeDocument/2006/math">
                    <m:r>
                      <a:rPr lang="en-US" altLang="zh-CN" sz="2600" b="1" i="1" dirty="0" smtClean="0">
                        <a:solidFill>
                          <a:schemeClr val="tx1"/>
                        </a:solidFill>
                        <a:latin typeface="Cambria Math" panose="02040503050406030204" pitchFamily="18" charset="0"/>
                      </a:rPr>
                      <m:t>𝒇</m:t>
                    </m:r>
                    <m:r>
                      <a:rPr lang="en-US" altLang="zh-CN" sz="2600" b="1" i="1" dirty="0" smtClean="0">
                        <a:solidFill>
                          <a:schemeClr val="tx1"/>
                        </a:solidFill>
                        <a:latin typeface="Cambria Math" panose="02040503050406030204" pitchFamily="18" charset="0"/>
                      </a:rPr>
                      <m:t>(</m:t>
                    </m:r>
                    <m:r>
                      <a:rPr lang="en-US" altLang="zh-CN" sz="2600" b="1" i="1" dirty="0">
                        <a:solidFill>
                          <a:schemeClr val="tx1"/>
                        </a:solidFill>
                        <a:latin typeface="Cambria Math" panose="02040503050406030204" pitchFamily="18" charset="0"/>
                      </a:rPr>
                      <m:t>𝒏</m:t>
                    </m:r>
                    <m:r>
                      <a:rPr lang="en-US" altLang="zh-CN" sz="2600" b="1" i="1" dirty="0">
                        <a:solidFill>
                          <a:schemeClr val="tx1"/>
                        </a:solidFill>
                        <a:latin typeface="Cambria Math" panose="02040503050406030204" pitchFamily="18" charset="0"/>
                      </a:rPr>
                      <m:t>) </m:t>
                    </m:r>
                  </m:oMath>
                </a14:m>
                <a:r>
                  <a:rPr lang="en-US" altLang="zh-CN" sz="2600">
                    <a:solidFill>
                      <a:schemeClr val="tx1"/>
                    </a:solidFill>
                    <a:latin typeface="Comic Sans MS" panose="030F0702030302020204" pitchFamily="66" charset="0"/>
                  </a:rPr>
                  <a:t>is a member of the set O(g(n)).</a:t>
                </a:r>
              </a:p>
            </p:txBody>
          </p:sp>
        </mc:Choice>
        <mc:Fallback>
          <p:sp>
            <p:nvSpPr>
              <p:cNvPr id="7" name="Rounded Rectangle 6">
                <a:extLst>
                  <a:ext uri="{FF2B5EF4-FFF2-40B4-BE49-F238E27FC236}">
                    <a16:creationId xmlns:a16="http://schemas.microsoft.com/office/drawing/2014/main" id="{1BDB3DD9-090C-5D4A-8B9F-0771F4F6FB17}"/>
                  </a:ext>
                </a:extLst>
              </p:cNvPr>
              <p:cNvSpPr>
                <a:spLocks noRot="1" noChangeAspect="1" noMove="1" noResize="1" noEditPoints="1" noAdjustHandles="1" noChangeArrowheads="1" noChangeShapeType="1" noTextEdit="1"/>
              </p:cNvSpPr>
              <p:nvPr/>
            </p:nvSpPr>
            <p:spPr>
              <a:xfrm>
                <a:off x="5235742" y="4011252"/>
                <a:ext cx="5936391" cy="1412498"/>
              </a:xfrm>
              <a:prstGeom prst="roundRect">
                <a:avLst/>
              </a:prstGeom>
              <a:blipFill>
                <a:blip r:embed="rId7"/>
                <a:stretch>
                  <a:fillRect l="-615" r="-1127" b="-5556"/>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5B744DA7-89FE-DE4D-B1F1-DB3FA333F1D5}"/>
              </a:ext>
            </a:extLst>
          </p:cNvPr>
          <p:cNvSpPr/>
          <p:nvPr/>
        </p:nvSpPr>
        <p:spPr>
          <a:xfrm>
            <a:off x="9498121" y="2044747"/>
            <a:ext cx="2413662" cy="523152"/>
          </a:xfrm>
          <a:prstGeom prst="roundRect">
            <a:avLst/>
          </a:prstGeom>
          <a:solidFill>
            <a:srgbClr val="A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latin typeface="Comic Sans MS" panose="030F0702030302020204" pitchFamily="66" charset="0"/>
              </a:rPr>
              <a:t>Upper bound</a:t>
            </a:r>
            <a:endParaRPr lang="zh-CN" altLang="en-US" sz="2800" b="1">
              <a:latin typeface="Comic Sans MS" panose="030F0702030302020204" pitchFamily="66" charset="0"/>
            </a:endParaRPr>
          </a:p>
        </p:txBody>
      </p:sp>
    </p:spTree>
    <p:extLst>
      <p:ext uri="{BB962C8B-B14F-4D97-AF65-F5344CB8AC3E}">
        <p14:creationId xmlns:p14="http://schemas.microsoft.com/office/powerpoint/2010/main" val="121033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2.2.2 Asymptotic upper bound (</a:t>
                </a:r>
                <a14:m>
                  <m:oMath xmlns:m="http://schemas.openxmlformats.org/officeDocument/2006/math">
                    <m:r>
                      <a:rPr lang="en-US" altLang="en-US" sz="3200" b="1" i="1" smtClean="0">
                        <a:solidFill>
                          <a:srgbClr val="C00000"/>
                        </a:solidFill>
                        <a:latin typeface="Cambria Math" panose="02040503050406030204" pitchFamily="18" charset="0"/>
                      </a:rPr>
                      <m:t>𝑶</m:t>
                    </m:r>
                  </m:oMath>
                </a14:m>
                <a:r>
                  <a:rPr lang="en-US" altLang="zh-CN" sz="2900" b="1">
                    <a:solidFill>
                      <a:srgbClr val="C00000"/>
                    </a:solidFill>
                    <a:latin typeface="Bell MT" panose="02020503060305020303" pitchFamily="18" charset="0"/>
                    <a:cs typeface="Arial" panose="020B0604020202020204" pitchFamily="34" charset="0"/>
                  </a:rPr>
                  <a:t>-notation) -- example</a:t>
                </a:r>
              </a:p>
            </p:txBody>
          </p:sp>
        </mc:Choice>
        <mc:Fallback>
          <p:sp>
            <p:nvSpPr>
              <p:cNvPr id="9" name="矩形 8"/>
              <p:cNvSpPr>
                <a:spLocks noRot="1" noChangeAspect="1" noMove="1" noResize="1" noEditPoints="1" noAdjustHandles="1" noChangeArrowheads="1" noChangeShapeType="1" noTextEdit="1"/>
              </p:cNvSpPr>
              <p:nvPr/>
            </p:nvSpPr>
            <p:spPr>
              <a:xfrm>
                <a:off x="0" y="1"/>
                <a:ext cx="12192000" cy="647114"/>
              </a:xfrm>
              <a:prstGeom prst="rect">
                <a:avLst/>
              </a:prstGeom>
              <a:blipFill>
                <a:blip r:embed="rId3"/>
                <a:stretch>
                  <a:fillRect l="-1050" b="-2075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E4305087-B8B8-F248-B4D2-3AE8CCC3E71E}"/>
                  </a:ext>
                </a:extLst>
              </p:cNvPr>
              <p:cNvSpPr txBox="1">
                <a:spLocks/>
              </p:cNvSpPr>
              <p:nvPr/>
            </p:nvSpPr>
            <p:spPr>
              <a:xfrm>
                <a:off x="339955" y="690485"/>
                <a:ext cx="10832178" cy="5611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ea typeface="Cambria Math" panose="02040503050406030204" pitchFamily="18" charset="0"/>
                  </a:rPr>
                  <a:t>Denote </a:t>
                </a:r>
                <a14:m>
                  <m:oMath xmlns:m="http://schemas.openxmlformats.org/officeDocument/2006/math">
                    <m:r>
                      <a:rPr lang="en-US" altLang="en-US" i="1" smtClean="0">
                        <a:latin typeface="Cambria Math" panose="02040503050406030204" pitchFamily="18" charset="0"/>
                        <a:ea typeface="Cambria Math" panose="02040503050406030204" pitchFamily="18" charset="0"/>
                      </a:rPr>
                      <m:t>ℕ</m:t>
                    </m:r>
                    <m:r>
                      <a:rPr lang="en-US" altLang="en-US" b="0" i="1" smtClean="0">
                        <a:latin typeface="Cambria Math" panose="02040503050406030204" pitchFamily="18" charset="0"/>
                        <a:ea typeface="Cambria Math" panose="02040503050406030204" pitchFamily="18" charset="0"/>
                      </a:rPr>
                      <m:t>=</m:t>
                    </m:r>
                    <m:d>
                      <m:dPr>
                        <m:begChr m:val="{"/>
                        <m:endChr m:val="}"/>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0, 1, 2, …</m:t>
                        </m:r>
                      </m:e>
                    </m:d>
                    <m:r>
                      <a:rPr lang="en-US" altLang="en-US" b="0" i="0" smtClean="0">
                        <a:latin typeface="Cambria Math" panose="02040503050406030204" pitchFamily="18" charset="0"/>
                        <a:ea typeface="Cambria Math" panose="02040503050406030204" pitchFamily="18" charset="0"/>
                      </a:rPr>
                      <m:t>. </m:t>
                    </m:r>
                    <m:r>
                      <m:rPr>
                        <m:sty m:val="p"/>
                      </m:rPr>
                      <a:rPr lang="en-US" altLang="en-US" b="0" i="0" smtClean="0">
                        <a:latin typeface="Cambria Math" panose="02040503050406030204" pitchFamily="18" charset="0"/>
                        <a:ea typeface="Cambria Math" panose="02040503050406030204" pitchFamily="18" charset="0"/>
                      </a:rPr>
                      <m:t>Let</m:t>
                    </m:r>
                    <m:r>
                      <a:rPr lang="en-US" altLang="en-US" b="0" i="0" smtClean="0">
                        <a:latin typeface="Cambria Math" panose="02040503050406030204" pitchFamily="18" charset="0"/>
                        <a:ea typeface="Cambria Math" panose="02040503050406030204" pitchFamily="18" charset="0"/>
                      </a:rPr>
                      <m:t> </m:t>
                    </m:r>
                    <m:r>
                      <a:rPr lang="en-US" altLang="en-US" b="0" i="1" dirty="0" smtClean="0">
                        <a:latin typeface="Cambria Math" panose="02040503050406030204" pitchFamily="18" charset="0"/>
                      </a:rPr>
                      <m:t>𝑔</m:t>
                    </m:r>
                    <m:r>
                      <a:rPr lang="en-US" altLang="en-US" b="0" i="1" dirty="0" smtClean="0">
                        <a:latin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r>
                      <a:rPr lang="en-US" altLang="en-US" i="1" smtClean="0">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oMath>
                </a14:m>
                <a:r>
                  <a:rPr lang="en-US" altLang="en-US"/>
                  <a:t> be a function.</a:t>
                </a:r>
              </a:p>
            </p:txBody>
          </p:sp>
        </mc:Choice>
        <mc:Fallback>
          <p:sp>
            <p:nvSpPr>
              <p:cNvPr id="11" name="Content Placeholder 2">
                <a:extLst>
                  <a:ext uri="{FF2B5EF4-FFF2-40B4-BE49-F238E27FC236}">
                    <a16:creationId xmlns:a16="http://schemas.microsoft.com/office/drawing/2014/main" id="{E4305087-B8B8-F248-B4D2-3AE8CCC3E71E}"/>
                  </a:ext>
                </a:extLst>
              </p:cNvPr>
              <p:cNvSpPr txBox="1">
                <a:spLocks noRot="1" noChangeAspect="1" noMove="1" noResize="1" noEditPoints="1" noAdjustHandles="1" noChangeArrowheads="1" noChangeShapeType="1" noTextEdit="1"/>
              </p:cNvSpPr>
              <p:nvPr/>
            </p:nvSpPr>
            <p:spPr>
              <a:xfrm>
                <a:off x="339955" y="690485"/>
                <a:ext cx="10832178" cy="561188"/>
              </a:xfrm>
              <a:prstGeom prst="rect">
                <a:avLst/>
              </a:prstGeom>
              <a:blipFill>
                <a:blip r:embed="rId4"/>
                <a:stretch>
                  <a:fillRect l="-1182" t="-10870" b="-22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文本框 11">
                <a:extLst>
                  <a:ext uri="{FF2B5EF4-FFF2-40B4-BE49-F238E27FC236}">
                    <a16:creationId xmlns:a16="http://schemas.microsoft.com/office/drawing/2014/main" id="{761F1184-8BD4-4945-B1EE-98651E8B56D6}"/>
                  </a:ext>
                </a:extLst>
              </p:cNvPr>
              <p:cNvSpPr txBox="1"/>
              <p:nvPr/>
            </p:nvSpPr>
            <p:spPr>
              <a:xfrm>
                <a:off x="339955" y="1166074"/>
                <a:ext cx="9704590" cy="1445780"/>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en-US" sz="2700">
                    <a:latin typeface="Cambria Math" panose="02040503050406030204" pitchFamily="18" charset="0"/>
                  </a:rPr>
                  <a:t>For a given function </a:t>
                </a:r>
                <a14:m>
                  <m:oMath xmlns:m="http://schemas.openxmlformats.org/officeDocument/2006/math">
                    <m:r>
                      <a:rPr lang="en-US" altLang="en-US" sz="2700" b="0" i="1" smtClean="0">
                        <a:latin typeface="Cambria Math" panose="02040503050406030204" pitchFamily="18" charset="0"/>
                      </a:rPr>
                      <m:t>𝑔</m:t>
                    </m:r>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oMath>
                </a14:m>
                <a:r>
                  <a:rPr lang="en-US" altLang="en-US" sz="2700">
                    <a:latin typeface="Cambria Math" panose="02040503050406030204" pitchFamily="18" charset="0"/>
                  </a:rPr>
                  <a:t>, we denote by </a:t>
                </a:r>
                <a14:m>
                  <m:oMath xmlns:m="http://schemas.openxmlformats.org/officeDocument/2006/math">
                    <m:r>
                      <a:rPr lang="en-US" altLang="en-US" sz="2700" i="1">
                        <a:latin typeface="Cambria Math" panose="02040503050406030204" pitchFamily="18" charset="0"/>
                      </a:rPr>
                      <m:t>𝑂</m:t>
                    </m:r>
                    <m:d>
                      <m:dPr>
                        <m:ctrlPr>
                          <a:rPr lang="en-US" altLang="en-US" sz="2700" i="1">
                            <a:latin typeface="Cambria Math" panose="02040503050406030204" pitchFamily="18" charset="0"/>
                          </a:rPr>
                        </m:ctrlPr>
                      </m:dPr>
                      <m:e>
                        <m:r>
                          <a:rPr lang="en-US" altLang="en-US" sz="2700" b="0" i="1" smtClean="0">
                            <a:latin typeface="Cambria Math" panose="02040503050406030204" pitchFamily="18" charset="0"/>
                          </a:rPr>
                          <m:t>𝑔</m:t>
                        </m:r>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e>
                    </m:d>
                  </m:oMath>
                </a14:m>
                <a:r>
                  <a:rPr lang="en-US" altLang="en-US" sz="2700">
                    <a:latin typeface="Cambria Math" panose="02040503050406030204" pitchFamily="18" charset="0"/>
                  </a:rPr>
                  <a:t>(pronounced “big-oh of </a:t>
                </a:r>
                <a14:m>
                  <m:oMath xmlns:m="http://schemas.openxmlformats.org/officeDocument/2006/math">
                    <m:r>
                      <a:rPr lang="en-US" altLang="en-US" sz="2700" b="0" i="1" smtClean="0">
                        <a:latin typeface="Cambria Math" panose="02040503050406030204" pitchFamily="18" charset="0"/>
                      </a:rPr>
                      <m:t>𝑔</m:t>
                    </m:r>
                  </m:oMath>
                </a14:m>
                <a:r>
                  <a:rPr lang="en-US" altLang="en-US" sz="2700">
                    <a:latin typeface="Cambria Math" panose="02040503050406030204" pitchFamily="18" charset="0"/>
                  </a:rPr>
                  <a:t> of </a:t>
                </a:r>
                <a14:m>
                  <m:oMath xmlns:m="http://schemas.openxmlformats.org/officeDocument/2006/math">
                    <m:r>
                      <a:rPr lang="en-US" altLang="en-US" sz="2700" i="1" dirty="0">
                        <a:latin typeface="Cambria Math" panose="02040503050406030204" pitchFamily="18" charset="0"/>
                      </a:rPr>
                      <m:t>𝑛</m:t>
                    </m:r>
                  </m:oMath>
                </a14:m>
                <a:r>
                  <a:rPr lang="en-US" altLang="en-US" sz="2700">
                    <a:latin typeface="Cambria Math" panose="02040503050406030204" pitchFamily="18" charset="0"/>
                  </a:rPr>
                  <a:t>) the set of functions:</a:t>
                </a:r>
              </a:p>
              <a:p>
                <a14:m>
                  <m:oMath xmlns:m="http://schemas.openxmlformats.org/officeDocument/2006/math">
                    <m:r>
                      <a:rPr lang="en-US" altLang="en-US" sz="2700" i="1">
                        <a:latin typeface="Cambria Math" panose="02040503050406030204" pitchFamily="18" charset="0"/>
                      </a:rPr>
                      <m:t>𝑂</m:t>
                    </m:r>
                    <m:d>
                      <m:dPr>
                        <m:ctrlPr>
                          <a:rPr lang="en-US" altLang="en-US" sz="2700" i="1">
                            <a:latin typeface="Cambria Math" panose="02040503050406030204" pitchFamily="18" charset="0"/>
                          </a:rPr>
                        </m:ctrlPr>
                      </m:dPr>
                      <m:e>
                        <m:r>
                          <a:rPr lang="en-US" altLang="en-US" sz="2700" b="0" i="1" smtClean="0">
                            <a:latin typeface="Cambria Math" panose="02040503050406030204" pitchFamily="18" charset="0"/>
                          </a:rPr>
                          <m:t>𝑔</m:t>
                        </m:r>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e>
                    </m:d>
                    <m:r>
                      <a:rPr lang="en-US" altLang="en-US" sz="2700" i="1">
                        <a:latin typeface="Cambria Math" panose="02040503050406030204" pitchFamily="18" charset="0"/>
                      </a:rPr>
                      <m:t>={</m:t>
                    </m:r>
                    <m:r>
                      <a:rPr lang="en-US" altLang="en-US" sz="2700" b="0" i="1" smtClean="0">
                        <a:latin typeface="Cambria Math" panose="02040503050406030204" pitchFamily="18" charset="0"/>
                      </a:rPr>
                      <m:t>𝑓</m:t>
                    </m:r>
                    <m:r>
                      <a:rPr lang="en-US" altLang="en-US" sz="2700" i="1">
                        <a:latin typeface="Cambria Math" panose="02040503050406030204" pitchFamily="18" charset="0"/>
                      </a:rPr>
                      <m:t>(</m:t>
                    </m:r>
                    <m:r>
                      <a:rPr lang="en-US" altLang="en-US" sz="2700" i="1">
                        <a:latin typeface="Cambria Math" panose="02040503050406030204" pitchFamily="18" charset="0"/>
                      </a:rPr>
                      <m:t>𝑛</m:t>
                    </m:r>
                    <m:r>
                      <a:rPr lang="en-US" altLang="en-US" sz="2700" i="1">
                        <a:latin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𝑐</m:t>
                    </m:r>
                    <m:r>
                      <a:rPr lang="en-US" altLang="en-US" sz="2700" i="1">
                        <a:latin typeface="Cambria Math" panose="02040503050406030204" pitchFamily="18" charset="0"/>
                        <a:ea typeface="Cambria Math" panose="02040503050406030204" pitchFamily="18" charset="0"/>
                      </a:rPr>
                      <m:t>&gt;0 </m:t>
                    </m:r>
                    <m:r>
                      <a:rPr lang="en-US" altLang="en-US" sz="2700" i="1">
                        <a:latin typeface="Cambria Math" panose="02040503050406030204" pitchFamily="18" charset="0"/>
                        <a:ea typeface="Cambria Math" panose="02040503050406030204" pitchFamily="18" charset="0"/>
                      </a:rPr>
                      <m:t>𝑎𝑛𝑑</m:t>
                    </m:r>
                    <m:r>
                      <a:rPr lang="en-US" altLang="en-US" sz="2700" i="1">
                        <a:latin typeface="Cambria Math" panose="02040503050406030204" pitchFamily="18" charset="0"/>
                        <a:ea typeface="Cambria Math" panose="02040503050406030204" pitchFamily="18" charset="0"/>
                      </a:rPr>
                      <m:t> ∃</m:t>
                    </m:r>
                    <m:sSub>
                      <m:sSubPr>
                        <m:ctrlPr>
                          <a:rPr lang="en-US" altLang="en-US" sz="2700" i="1">
                            <a:latin typeface="Cambria Math" panose="02040503050406030204" pitchFamily="18" charset="0"/>
                            <a:ea typeface="Cambria Math" panose="02040503050406030204" pitchFamily="18" charset="0"/>
                          </a:rPr>
                        </m:ctrlPr>
                      </m:sSubPr>
                      <m:e>
                        <m:r>
                          <a:rPr lang="en-US" altLang="en-US" sz="2700" i="1">
                            <a:latin typeface="Cambria Math" panose="02040503050406030204" pitchFamily="18" charset="0"/>
                            <a:ea typeface="Cambria Math" panose="02040503050406030204" pitchFamily="18" charset="0"/>
                          </a:rPr>
                          <m:t>𝑛</m:t>
                        </m:r>
                      </m:e>
                      <m:sub>
                        <m:r>
                          <a:rPr lang="en-US" altLang="en-US" sz="2700" i="1">
                            <a:latin typeface="Cambria Math" panose="02040503050406030204" pitchFamily="18" charset="0"/>
                            <a:ea typeface="Cambria Math" panose="02040503050406030204" pitchFamily="18" charset="0"/>
                          </a:rPr>
                          <m:t>0</m:t>
                        </m:r>
                      </m:sub>
                    </m:sSub>
                    <m:r>
                      <a:rPr lang="en-US" altLang="en-US" sz="2700" i="1">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ℕ</m:t>
                    </m:r>
                    <m:r>
                      <a:rPr lang="en-US" altLang="en-US" sz="2700" i="1">
                        <a:latin typeface="Cambria Math" panose="02040503050406030204" pitchFamily="18" charset="0"/>
                        <a:ea typeface="Cambria Math" panose="02040503050406030204" pitchFamily="18" charset="0"/>
                      </a:rPr>
                      <m:t>:</m:t>
                    </m:r>
                    <m:r>
                      <a:rPr lang="en-US" altLang="en-US" sz="2700" b="0" i="1" smtClean="0">
                        <a:latin typeface="Cambria Math" panose="02040503050406030204" pitchFamily="18" charset="0"/>
                        <a:ea typeface="Cambria Math" panose="02040503050406030204" pitchFamily="18" charset="0"/>
                      </a:rPr>
                      <m:t>𝑓</m:t>
                    </m:r>
                    <m:d>
                      <m:dPr>
                        <m:ctrlPr>
                          <a:rPr lang="en-US" altLang="en-US" sz="2700" i="1">
                            <a:latin typeface="Cambria Math" panose="02040503050406030204" pitchFamily="18" charset="0"/>
                            <a:ea typeface="Cambria Math" panose="02040503050406030204" pitchFamily="18" charset="0"/>
                          </a:rPr>
                        </m:ctrlPr>
                      </m:dPr>
                      <m:e>
                        <m:r>
                          <a:rPr lang="en-US" altLang="en-US" sz="2700" i="1">
                            <a:latin typeface="Cambria Math" panose="02040503050406030204" pitchFamily="18" charset="0"/>
                            <a:ea typeface="Cambria Math" panose="02040503050406030204" pitchFamily="18" charset="0"/>
                          </a:rPr>
                          <m:t>𝑛</m:t>
                        </m:r>
                      </m:e>
                    </m:d>
                    <m:r>
                      <a:rPr lang="en-US" altLang="en-US" sz="2700" b="1" i="1">
                        <a:solidFill>
                          <a:srgbClr val="FF0000"/>
                        </a:solidFill>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𝑐</m:t>
                    </m:r>
                    <m:r>
                      <a:rPr lang="en-US" altLang="en-US" sz="2700" b="0" i="1" smtClean="0">
                        <a:latin typeface="Cambria Math" panose="02040503050406030204" pitchFamily="18" charset="0"/>
                        <a:ea typeface="Cambria Math" panose="02040503050406030204" pitchFamily="18" charset="0"/>
                      </a:rPr>
                      <m:t>𝑔</m:t>
                    </m:r>
                    <m:d>
                      <m:dPr>
                        <m:ctrlPr>
                          <a:rPr lang="en-US" altLang="en-US" sz="2700" i="1">
                            <a:latin typeface="Cambria Math" panose="02040503050406030204" pitchFamily="18" charset="0"/>
                            <a:ea typeface="Cambria Math" panose="02040503050406030204" pitchFamily="18" charset="0"/>
                          </a:rPr>
                        </m:ctrlPr>
                      </m:dPr>
                      <m:e>
                        <m:r>
                          <a:rPr lang="en-US" altLang="en-US" sz="2700" i="1">
                            <a:latin typeface="Cambria Math" panose="02040503050406030204" pitchFamily="18" charset="0"/>
                            <a:ea typeface="Cambria Math" panose="02040503050406030204" pitchFamily="18" charset="0"/>
                          </a:rPr>
                          <m:t>𝑛</m:t>
                        </m:r>
                      </m:e>
                    </m:d>
                    <m:r>
                      <a:rPr lang="en-US" altLang="en-US" sz="2700" i="1">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rPr>
                      <m:t>𝑛</m:t>
                    </m:r>
                    <m:r>
                      <a:rPr lang="en-US" altLang="en-US" sz="2700" i="1">
                        <a:latin typeface="Cambria Math" panose="02040503050406030204" pitchFamily="18" charset="0"/>
                      </a:rPr>
                      <m:t>≥</m:t>
                    </m:r>
                    <m:sSub>
                      <m:sSubPr>
                        <m:ctrlPr>
                          <a:rPr lang="en-US" altLang="en-US" sz="2700" i="1">
                            <a:latin typeface="Cambria Math" panose="02040503050406030204" pitchFamily="18" charset="0"/>
                          </a:rPr>
                        </m:ctrlPr>
                      </m:sSubPr>
                      <m:e>
                        <m:r>
                          <a:rPr lang="en-US" altLang="en-US" sz="2700" i="1">
                            <a:latin typeface="Cambria Math" panose="02040503050406030204" pitchFamily="18" charset="0"/>
                          </a:rPr>
                          <m:t>𝑛</m:t>
                        </m:r>
                      </m:e>
                      <m:sub>
                        <m:r>
                          <a:rPr lang="en-US" altLang="en-US" sz="2700" i="1">
                            <a:latin typeface="Cambria Math" panose="02040503050406030204" pitchFamily="18" charset="0"/>
                          </a:rPr>
                          <m:t>0</m:t>
                        </m:r>
                      </m:sub>
                    </m:sSub>
                    <m:r>
                      <a:rPr lang="en-US" altLang="en-US" sz="2700" i="1">
                        <a:latin typeface="Cambria Math" panose="02040503050406030204" pitchFamily="18" charset="0"/>
                      </a:rPr>
                      <m:t>}</m:t>
                    </m:r>
                  </m:oMath>
                </a14:m>
                <a:r>
                  <a:rPr lang="en-US" altLang="en-US" sz="2700"/>
                  <a:t>.</a:t>
                </a:r>
              </a:p>
            </p:txBody>
          </p:sp>
        </mc:Choice>
        <mc:Fallback>
          <p:sp>
            <p:nvSpPr>
              <p:cNvPr id="5" name="文本框 11">
                <a:extLst>
                  <a:ext uri="{FF2B5EF4-FFF2-40B4-BE49-F238E27FC236}">
                    <a16:creationId xmlns:a16="http://schemas.microsoft.com/office/drawing/2014/main" id="{761F1184-8BD4-4945-B1EE-98651E8B56D6}"/>
                  </a:ext>
                </a:extLst>
              </p:cNvPr>
              <p:cNvSpPr txBox="1">
                <a:spLocks noRot="1" noChangeAspect="1" noMove="1" noResize="1" noEditPoints="1" noAdjustHandles="1" noChangeArrowheads="1" noChangeShapeType="1" noTextEdit="1"/>
              </p:cNvSpPr>
              <p:nvPr/>
            </p:nvSpPr>
            <p:spPr>
              <a:xfrm>
                <a:off x="339955" y="1166074"/>
                <a:ext cx="9704590" cy="1445780"/>
              </a:xfrm>
              <a:prstGeom prst="rect">
                <a:avLst/>
              </a:prstGeom>
              <a:blipFill>
                <a:blip r:embed="rId5"/>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5B744DA7-89FE-DE4D-B1F1-DB3FA333F1D5}"/>
              </a:ext>
            </a:extLst>
          </p:cNvPr>
          <p:cNvSpPr/>
          <p:nvPr/>
        </p:nvSpPr>
        <p:spPr>
          <a:xfrm>
            <a:off x="9497760" y="1630131"/>
            <a:ext cx="2413662" cy="523152"/>
          </a:xfrm>
          <a:prstGeom prst="roundRect">
            <a:avLst/>
          </a:prstGeom>
          <a:solidFill>
            <a:srgbClr val="A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latin typeface="Comic Sans MS" panose="030F0702030302020204" pitchFamily="66" charset="0"/>
              </a:rPr>
              <a:t>Upper bound</a:t>
            </a:r>
            <a:endParaRPr lang="zh-CN" altLang="en-US" sz="2800" b="1">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5E825B3-D92C-C445-BD49-E83F7FF4CE05}"/>
                  </a:ext>
                </a:extLst>
              </p:cNvPr>
              <p:cNvSpPr txBox="1"/>
              <p:nvPr/>
            </p:nvSpPr>
            <p:spPr>
              <a:xfrm>
                <a:off x="434135" y="2840360"/>
                <a:ext cx="10737998" cy="3108543"/>
              </a:xfrm>
              <a:prstGeom prst="rect">
                <a:avLst/>
              </a:prstGeom>
              <a:noFill/>
            </p:spPr>
            <p:txBody>
              <a:bodyPr wrap="square" rtlCol="0">
                <a:spAutoFit/>
              </a:bodyPr>
              <a:lstStyle/>
              <a:p>
                <a:r>
                  <a:rPr lang="en-US" sz="2800"/>
                  <a:t>Example 1: </a:t>
                </a:r>
                <a14:m>
                  <m:oMath xmlns:m="http://schemas.openxmlformats.org/officeDocument/2006/math">
                    <m:r>
                      <a:rPr lang="en-US" sz="2800" b="0" i="1" smtClean="0">
                        <a:latin typeface="Cambria Math" panose="02040503050406030204" pitchFamily="18" charset="0"/>
                      </a:rPr>
                      <m:t>2</m:t>
                    </m:r>
                    <m:r>
                      <a:rPr lang="en-US" sz="2800" b="0" i="1" smtClean="0">
                        <a:latin typeface="Cambria Math" panose="02040503050406030204" pitchFamily="18" charset="0"/>
                      </a:rPr>
                      <m:t>𝑛</m:t>
                    </m:r>
                    <m:r>
                      <a:rPr lang="en-US" sz="2800" b="0" i="1" smtClean="0">
                        <a:latin typeface="Cambria Math" panose="02040503050406030204" pitchFamily="18" charset="0"/>
                      </a:rPr>
                      <m:t>−1</m:t>
                    </m:r>
                    <m:r>
                      <a:rPr lang="en-US" sz="2800" b="0" i="0" smtClean="0">
                        <a:latin typeface="Cambria Math" panose="02040503050406030204" pitchFamily="18" charset="0"/>
                      </a:rPr>
                      <m:t>=</m:t>
                    </m:r>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𝑛</m:t>
                        </m:r>
                      </m:e>
                    </m:d>
                  </m:oMath>
                </a14:m>
                <a:r>
                  <a:rPr lang="en-US" sz="2800"/>
                  <a:t>.</a:t>
                </a:r>
              </a:p>
              <a:p>
                <a:r>
                  <a:rPr lang="en-US" sz="2800"/>
                  <a:t>Proof: </a:t>
                </a:r>
                <a14:m>
                  <m:oMath xmlns:m="http://schemas.openxmlformats.org/officeDocument/2006/math">
                    <m:r>
                      <a:rPr lang="en-US" altLang="en-US" sz="2800" i="1">
                        <a:latin typeface="Cambria Math" panose="02040503050406030204" pitchFamily="18" charset="0"/>
                        <a:ea typeface="Cambria Math" panose="02040503050406030204" pitchFamily="18" charset="0"/>
                      </a:rPr>
                      <m:t>𝑐</m:t>
                    </m:r>
                    <m:r>
                      <a:rPr lang="en-US" altLang="en-US" sz="2800" b="0" i="1" smtClean="0">
                        <a:latin typeface="Cambria Math" panose="02040503050406030204" pitchFamily="18" charset="0"/>
                        <a:ea typeface="Cambria Math" panose="02040503050406030204" pitchFamily="18" charset="0"/>
                      </a:rPr>
                      <m:t>=2</m:t>
                    </m:r>
                    <m:r>
                      <a:rPr lang="en-US" altLang="en-US" sz="2800" b="0" i="0" smtClean="0">
                        <a:latin typeface="Cambria Math" panose="02040503050406030204" pitchFamily="18" charset="0"/>
                        <a:ea typeface="Cambria Math" panose="02040503050406030204" pitchFamily="18" charset="0"/>
                      </a:rPr>
                      <m:t>,</m:t>
                    </m:r>
                    <m:sSub>
                      <m:sSubPr>
                        <m:ctrlPr>
                          <a:rPr lang="en-US" altLang="en-US" sz="2800" i="1">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𝑛</m:t>
                        </m:r>
                      </m:e>
                      <m:sub>
                        <m:r>
                          <a:rPr lang="en-US" altLang="en-US" sz="2800" i="1">
                            <a:latin typeface="Cambria Math" panose="02040503050406030204" pitchFamily="18" charset="0"/>
                            <a:ea typeface="Cambria Math" panose="02040503050406030204" pitchFamily="18" charset="0"/>
                          </a:rPr>
                          <m:t>0</m:t>
                        </m:r>
                      </m:sub>
                    </m:sSub>
                    <m:r>
                      <a:rPr lang="en-US" altLang="en-US" sz="2800" b="0" i="1" smtClean="0">
                        <a:latin typeface="Cambria Math" panose="02040503050406030204" pitchFamily="18" charset="0"/>
                        <a:ea typeface="Cambria Math" panose="02040503050406030204" pitchFamily="18" charset="0"/>
                      </a:rPr>
                      <m:t>=1</m:t>
                    </m:r>
                  </m:oMath>
                </a14:m>
                <a:r>
                  <a:rPr lang="en-US" sz="2800"/>
                  <a:t> satisfies </a:t>
                </a:r>
                <a14:m>
                  <m:oMath xmlns:m="http://schemas.openxmlformats.org/officeDocument/2006/math">
                    <m:r>
                      <a:rPr lang="en-US" sz="2800" i="1">
                        <a:latin typeface="Cambria Math" panose="02040503050406030204" pitchFamily="18" charset="0"/>
                      </a:rPr>
                      <m:t>2</m:t>
                    </m:r>
                    <m:r>
                      <a:rPr lang="en-US" sz="2800" i="1">
                        <a:latin typeface="Cambria Math" panose="02040503050406030204" pitchFamily="18" charset="0"/>
                      </a:rPr>
                      <m:t>𝑛</m:t>
                    </m:r>
                    <m:r>
                      <a:rPr lang="en-US" sz="2800" i="1">
                        <a:latin typeface="Cambria Math" panose="02040503050406030204" pitchFamily="18" charset="0"/>
                      </a:rPr>
                      <m:t>−1≤2</m:t>
                    </m:r>
                    <m:r>
                      <a:rPr lang="en-US" sz="2800" b="0" i="1" smtClean="0">
                        <a:latin typeface="Cambria Math" panose="02040503050406030204" pitchFamily="18" charset="0"/>
                      </a:rPr>
                      <m:t>𝑛</m:t>
                    </m:r>
                  </m:oMath>
                </a14:m>
                <a:r>
                  <a:rPr lang="en-US" sz="2800"/>
                  <a:t> for </a:t>
                </a:r>
                <a14:m>
                  <m:oMath xmlns:m="http://schemas.openxmlformats.org/officeDocument/2006/math">
                    <m:r>
                      <a:rPr lang="en-US" altLang="en-US" sz="2800" i="1">
                        <a:latin typeface="Cambria Math" panose="02040503050406030204" pitchFamily="18" charset="0"/>
                      </a:rPr>
                      <m:t>𝑛</m:t>
                    </m:r>
                    <m:r>
                      <a:rPr lang="en-US" altLang="en-US" sz="2800" i="1">
                        <a:latin typeface="Cambria Math" panose="02040503050406030204" pitchFamily="18" charset="0"/>
                      </a:rPr>
                      <m:t>≥</m:t>
                    </m:r>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𝑛</m:t>
                        </m:r>
                      </m:e>
                      <m:sub>
                        <m:r>
                          <a:rPr lang="en-US" altLang="en-US" sz="2800" i="1">
                            <a:latin typeface="Cambria Math" panose="02040503050406030204" pitchFamily="18" charset="0"/>
                          </a:rPr>
                          <m:t>0</m:t>
                        </m:r>
                      </m:sub>
                    </m:sSub>
                    <m:r>
                      <a:rPr lang="en-US" altLang="en-US" sz="2800" b="0" i="1" smtClean="0">
                        <a:latin typeface="Cambria Math" panose="02040503050406030204" pitchFamily="18" charset="0"/>
                      </a:rPr>
                      <m:t>=1</m:t>
                    </m:r>
                  </m:oMath>
                </a14:m>
                <a:r>
                  <a:rPr lang="en-US" sz="2800"/>
                  <a:t>.</a:t>
                </a:r>
              </a:p>
              <a:p>
                <a:r>
                  <a:rPr lang="en-US" sz="2800"/>
                  <a:t>Example 2: </a:t>
                </a:r>
                <a14:m>
                  <m:oMath xmlns:m="http://schemas.openxmlformats.org/officeDocument/2006/math">
                    <m:sSup>
                      <m:sSupPr>
                        <m:ctrlPr>
                          <a:rPr lang="en-US" altLang="en-US" sz="2800" i="1">
                            <a:latin typeface="Cambria Math" panose="02040503050406030204" pitchFamily="18" charset="0"/>
                          </a:rPr>
                        </m:ctrlPr>
                      </m:sSupPr>
                      <m:e>
                        <m:r>
                          <a:rPr lang="en-US" altLang="en-US" sz="2800" i="1">
                            <a:latin typeface="Cambria Math" panose="02040503050406030204" pitchFamily="18" charset="0"/>
                          </a:rPr>
                          <m:t>𝑛</m:t>
                        </m:r>
                      </m:e>
                      <m:sup>
                        <m:r>
                          <a:rPr lang="en-US" altLang="en-US" sz="2800" i="1">
                            <a:latin typeface="Cambria Math" panose="02040503050406030204" pitchFamily="18" charset="0"/>
                          </a:rPr>
                          <m:t>2</m:t>
                        </m:r>
                      </m:sup>
                    </m:sSup>
                    <m:r>
                      <a:rPr lang="en-US" altLang="en-US" sz="2800" i="1">
                        <a:latin typeface="Cambria Math" panose="02040503050406030204" pitchFamily="18" charset="0"/>
                      </a:rPr>
                      <m:t>+5</m:t>
                    </m:r>
                    <m:r>
                      <a:rPr lang="en-US" altLang="en-US" sz="2800" i="1">
                        <a:latin typeface="Cambria Math" panose="02040503050406030204" pitchFamily="18" charset="0"/>
                      </a:rPr>
                      <m:t>𝑛</m:t>
                    </m:r>
                    <m:r>
                      <a:rPr lang="en-US" altLang="en-US" sz="2800" i="1">
                        <a:latin typeface="Cambria Math" panose="02040503050406030204" pitchFamily="18" charset="0"/>
                      </a:rPr>
                      <m:t>=</m:t>
                    </m:r>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sSup>
                          <m:sSupPr>
                            <m:ctrlPr>
                              <a:rPr lang="en-US" altLang="en-US" sz="2800" i="1">
                                <a:latin typeface="Cambria Math" panose="02040503050406030204" pitchFamily="18" charset="0"/>
                              </a:rPr>
                            </m:ctrlPr>
                          </m:sSupPr>
                          <m:e>
                            <m:r>
                              <a:rPr lang="en-US" altLang="en-US" sz="2800" i="1">
                                <a:latin typeface="Cambria Math" panose="02040503050406030204" pitchFamily="18" charset="0"/>
                              </a:rPr>
                              <m:t>𝑛</m:t>
                            </m:r>
                          </m:e>
                          <m:sup>
                            <m:r>
                              <a:rPr lang="en-US" altLang="en-US" sz="2800" i="1">
                                <a:latin typeface="Cambria Math" panose="02040503050406030204" pitchFamily="18" charset="0"/>
                              </a:rPr>
                              <m:t>2</m:t>
                            </m:r>
                          </m:sup>
                        </m:sSup>
                      </m:e>
                    </m:d>
                    <m:r>
                      <a:rPr lang="en-US" altLang="en-US" sz="2800">
                        <a:latin typeface="Cambria Math" panose="02040503050406030204" pitchFamily="18" charset="0"/>
                      </a:rPr>
                      <m:t>.</m:t>
                    </m:r>
                  </m:oMath>
                </a14:m>
                <a:endParaRPr lang="en-US" altLang="en-US" sz="2800">
                  <a:latin typeface="Comic Sans MS" panose="030F0902030302020204" pitchFamily="66" charset="0"/>
                </a:endParaRPr>
              </a:p>
              <a:p>
                <a:r>
                  <a:rPr lang="en-US" sz="2800"/>
                  <a:t>Proof: </a:t>
                </a:r>
                <a14:m>
                  <m:oMath xmlns:m="http://schemas.openxmlformats.org/officeDocument/2006/math">
                    <m:r>
                      <a:rPr lang="en-US" altLang="en-US" sz="2800" i="1">
                        <a:latin typeface="Cambria Math" panose="02040503050406030204" pitchFamily="18" charset="0"/>
                        <a:ea typeface="Cambria Math" panose="02040503050406030204" pitchFamily="18" charset="0"/>
                      </a:rPr>
                      <m:t>𝑐</m:t>
                    </m:r>
                    <m:r>
                      <a:rPr lang="en-US" altLang="en-US" sz="2800" i="1">
                        <a:latin typeface="Cambria Math" panose="02040503050406030204" pitchFamily="18" charset="0"/>
                        <a:ea typeface="Cambria Math" panose="02040503050406030204" pitchFamily="18" charset="0"/>
                      </a:rPr>
                      <m:t>=2</m:t>
                    </m:r>
                    <m:r>
                      <a:rPr lang="en-US" altLang="en-US" sz="2800">
                        <a:latin typeface="Cambria Math" panose="02040503050406030204" pitchFamily="18" charset="0"/>
                        <a:ea typeface="Cambria Math" panose="02040503050406030204" pitchFamily="18" charset="0"/>
                      </a:rPr>
                      <m:t>,</m:t>
                    </m:r>
                    <m:sSub>
                      <m:sSubPr>
                        <m:ctrlPr>
                          <a:rPr lang="en-US" altLang="en-US" sz="2800" i="1">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𝑛</m:t>
                        </m:r>
                      </m:e>
                      <m:sub>
                        <m:r>
                          <a:rPr lang="en-US" altLang="en-US" sz="2800" i="1">
                            <a:latin typeface="Cambria Math" panose="02040503050406030204" pitchFamily="18" charset="0"/>
                            <a:ea typeface="Cambria Math" panose="02040503050406030204" pitchFamily="18" charset="0"/>
                          </a:rPr>
                          <m:t>0</m:t>
                        </m:r>
                      </m:sub>
                    </m:sSub>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5</m:t>
                    </m:r>
                  </m:oMath>
                </a14:m>
                <a:r>
                  <a:rPr lang="en-US" sz="2800"/>
                  <a:t> satisfies </a:t>
                </a:r>
                <a14:m>
                  <m:oMath xmlns:m="http://schemas.openxmlformats.org/officeDocument/2006/math">
                    <m:sSup>
                      <m:sSupPr>
                        <m:ctrlPr>
                          <a:rPr lang="en-US" altLang="en-US" sz="2800" i="1">
                            <a:latin typeface="Cambria Math" panose="02040503050406030204" pitchFamily="18" charset="0"/>
                          </a:rPr>
                        </m:ctrlPr>
                      </m:sSupPr>
                      <m:e>
                        <m:r>
                          <a:rPr lang="en-US" altLang="en-US" sz="2800" i="1">
                            <a:latin typeface="Cambria Math" panose="02040503050406030204" pitchFamily="18" charset="0"/>
                          </a:rPr>
                          <m:t>𝑛</m:t>
                        </m:r>
                      </m:e>
                      <m:sup>
                        <m:r>
                          <a:rPr lang="en-US" altLang="en-US" sz="2800" i="1">
                            <a:latin typeface="Cambria Math" panose="02040503050406030204" pitchFamily="18" charset="0"/>
                          </a:rPr>
                          <m:t>2</m:t>
                        </m:r>
                      </m:sup>
                    </m:sSup>
                    <m:r>
                      <a:rPr lang="en-US" altLang="en-US" sz="2800" i="1">
                        <a:latin typeface="Cambria Math" panose="02040503050406030204" pitchFamily="18" charset="0"/>
                      </a:rPr>
                      <m:t>+5</m:t>
                    </m:r>
                    <m:r>
                      <a:rPr lang="en-US" altLang="en-US" sz="2800" i="1">
                        <a:latin typeface="Cambria Math" panose="02040503050406030204" pitchFamily="18" charset="0"/>
                      </a:rPr>
                      <m:t>𝑛</m:t>
                    </m:r>
                    <m:r>
                      <a:rPr lang="en-US" sz="2800" i="1">
                        <a:latin typeface="Cambria Math" panose="02040503050406030204" pitchFamily="18" charset="0"/>
                      </a:rPr>
                      <m:t>≤2</m:t>
                    </m:r>
                    <m:sSup>
                      <m:sSupPr>
                        <m:ctrlPr>
                          <a:rPr lang="en-US" altLang="en-US" sz="2800" i="1">
                            <a:latin typeface="Cambria Math" panose="02040503050406030204" pitchFamily="18" charset="0"/>
                          </a:rPr>
                        </m:ctrlPr>
                      </m:sSupPr>
                      <m:e>
                        <m:r>
                          <a:rPr lang="en-US" altLang="en-US" sz="2800" i="1">
                            <a:latin typeface="Cambria Math" panose="02040503050406030204" pitchFamily="18" charset="0"/>
                          </a:rPr>
                          <m:t>𝑛</m:t>
                        </m:r>
                      </m:e>
                      <m:sup>
                        <m:r>
                          <a:rPr lang="en-US" altLang="en-US" sz="2800" i="1">
                            <a:latin typeface="Cambria Math" panose="02040503050406030204" pitchFamily="18" charset="0"/>
                          </a:rPr>
                          <m:t>2</m:t>
                        </m:r>
                      </m:sup>
                    </m:sSup>
                  </m:oMath>
                </a14:m>
                <a:r>
                  <a:rPr lang="en-US" sz="2800"/>
                  <a:t> for </a:t>
                </a:r>
                <a14:m>
                  <m:oMath xmlns:m="http://schemas.openxmlformats.org/officeDocument/2006/math">
                    <m:r>
                      <a:rPr lang="en-US" altLang="en-US" sz="2800" i="1">
                        <a:latin typeface="Cambria Math" panose="02040503050406030204" pitchFamily="18" charset="0"/>
                      </a:rPr>
                      <m:t>𝑛</m:t>
                    </m:r>
                    <m:r>
                      <a:rPr lang="en-US" altLang="en-US" sz="2800" i="1">
                        <a:latin typeface="Cambria Math" panose="02040503050406030204" pitchFamily="18" charset="0"/>
                      </a:rPr>
                      <m:t>≥</m:t>
                    </m:r>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𝑛</m:t>
                        </m:r>
                      </m:e>
                      <m:sub>
                        <m:r>
                          <a:rPr lang="en-US" altLang="en-US" sz="2800" i="1">
                            <a:latin typeface="Cambria Math" panose="02040503050406030204" pitchFamily="18" charset="0"/>
                          </a:rPr>
                          <m:t>0</m:t>
                        </m:r>
                      </m:sub>
                    </m:sSub>
                    <m:r>
                      <a:rPr lang="en-US" altLang="en-US" sz="2800" b="0" i="1" smtClean="0">
                        <a:latin typeface="Cambria Math" panose="02040503050406030204" pitchFamily="18" charset="0"/>
                      </a:rPr>
                      <m:t>=5</m:t>
                    </m:r>
                  </m:oMath>
                </a14:m>
                <a:r>
                  <a:rPr lang="en-US" sz="2800"/>
                  <a:t>.</a:t>
                </a:r>
              </a:p>
              <a:p>
                <a:r>
                  <a:rPr lang="en-US" sz="2800"/>
                  <a:t>Example: </a:t>
                </a:r>
                <a14:m>
                  <m:oMath xmlns:m="http://schemas.openxmlformats.org/officeDocument/2006/math">
                    <m:r>
                      <a:rPr lang="en-US" altLang="en-US" sz="2800" b="0" i="1" smtClean="0">
                        <a:latin typeface="Cambria Math" panose="02040503050406030204" pitchFamily="18" charset="0"/>
                      </a:rPr>
                      <m:t>2</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−1=</m:t>
                    </m:r>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sSup>
                          <m:sSupPr>
                            <m:ctrlPr>
                              <a:rPr lang="en-US" altLang="en-US" sz="2800" i="1">
                                <a:latin typeface="Cambria Math" panose="02040503050406030204" pitchFamily="18" charset="0"/>
                              </a:rPr>
                            </m:ctrlPr>
                          </m:sSupPr>
                          <m:e>
                            <m:r>
                              <a:rPr lang="en-US" altLang="en-US" sz="2800" i="1">
                                <a:latin typeface="Cambria Math" panose="02040503050406030204" pitchFamily="18" charset="0"/>
                              </a:rPr>
                              <m:t>𝑛</m:t>
                            </m:r>
                          </m:e>
                          <m:sup>
                            <m:r>
                              <a:rPr lang="en-US" altLang="en-US" sz="2800" i="1">
                                <a:latin typeface="Cambria Math" panose="02040503050406030204" pitchFamily="18" charset="0"/>
                              </a:rPr>
                              <m:t>2</m:t>
                            </m:r>
                          </m:sup>
                        </m:sSup>
                      </m:e>
                    </m:d>
                  </m:oMath>
                </a14:m>
                <a:r>
                  <a:rPr lang="en-US" sz="2800"/>
                  <a:t>?  </a:t>
                </a:r>
              </a:p>
              <a:p>
                <a:r>
                  <a:rPr lang="en-US" sz="2800"/>
                  <a:t>                 Yes! Let </a:t>
                </a:r>
                <a14:m>
                  <m:oMath xmlns:m="http://schemas.openxmlformats.org/officeDocument/2006/math">
                    <m:r>
                      <a:rPr lang="en-US" altLang="en-US" sz="2800" i="1">
                        <a:latin typeface="Cambria Math" panose="02040503050406030204" pitchFamily="18" charset="0"/>
                        <a:ea typeface="Cambria Math" panose="02040503050406030204" pitchFamily="18" charset="0"/>
                      </a:rPr>
                      <m:t>𝑐</m:t>
                    </m:r>
                    <m:r>
                      <a:rPr lang="en-US" altLang="en-US" sz="2800" i="1">
                        <a:latin typeface="Cambria Math" panose="02040503050406030204" pitchFamily="18" charset="0"/>
                        <a:ea typeface="Cambria Math" panose="02040503050406030204" pitchFamily="18" charset="0"/>
                      </a:rPr>
                      <m:t>=</m:t>
                    </m:r>
                    <m:r>
                      <a:rPr lang="en-US" altLang="en-US" sz="2800" b="0" i="0" smtClean="0">
                        <a:latin typeface="Cambria Math" panose="02040503050406030204" pitchFamily="18" charset="0"/>
                        <a:ea typeface="Cambria Math" panose="02040503050406030204" pitchFamily="18" charset="0"/>
                      </a:rPr>
                      <m:t>3</m:t>
                    </m:r>
                    <m:r>
                      <a:rPr lang="en-US" altLang="en-US" sz="2800">
                        <a:latin typeface="Cambria Math" panose="02040503050406030204" pitchFamily="18" charset="0"/>
                        <a:ea typeface="Cambria Math" panose="02040503050406030204" pitchFamily="18" charset="0"/>
                      </a:rPr>
                      <m:t>,</m:t>
                    </m:r>
                    <m:sSub>
                      <m:sSubPr>
                        <m:ctrlPr>
                          <a:rPr lang="en-US" altLang="en-US" sz="2800" i="1">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𝑛</m:t>
                        </m:r>
                      </m:e>
                      <m:sub>
                        <m:r>
                          <a:rPr lang="en-US" altLang="en-US" sz="2800" i="1">
                            <a:latin typeface="Cambria Math" panose="02040503050406030204" pitchFamily="18" charset="0"/>
                            <a:ea typeface="Cambria Math" panose="02040503050406030204" pitchFamily="18" charset="0"/>
                          </a:rPr>
                          <m:t>0</m:t>
                        </m:r>
                      </m:sub>
                    </m:sSub>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1</m:t>
                    </m:r>
                  </m:oMath>
                </a14:m>
                <a:r>
                  <a:rPr lang="en-US" sz="2800"/>
                  <a:t> then </a:t>
                </a:r>
                <a14:m>
                  <m:oMath xmlns:m="http://schemas.openxmlformats.org/officeDocument/2006/math">
                    <m:r>
                      <a:rPr lang="en-US" altLang="en-US" sz="2800" i="1">
                        <a:latin typeface="Cambria Math" panose="02040503050406030204" pitchFamily="18" charset="0"/>
                      </a:rPr>
                      <m:t>2</m:t>
                    </m:r>
                    <m:r>
                      <a:rPr lang="en-US" altLang="en-US" sz="2800" i="1">
                        <a:latin typeface="Cambria Math" panose="02040503050406030204" pitchFamily="18" charset="0"/>
                      </a:rPr>
                      <m:t>𝑛</m:t>
                    </m:r>
                    <m:r>
                      <a:rPr lang="en-US" altLang="en-US" sz="2800" i="1">
                        <a:latin typeface="Cambria Math" panose="02040503050406030204" pitchFamily="18" charset="0"/>
                      </a:rPr>
                      <m:t>−1≤3</m:t>
                    </m:r>
                    <m:sSup>
                      <m:sSupPr>
                        <m:ctrlPr>
                          <a:rPr lang="en-US" altLang="en-US" sz="2800" i="1">
                            <a:latin typeface="Cambria Math" panose="02040503050406030204" pitchFamily="18" charset="0"/>
                          </a:rPr>
                        </m:ctrlPr>
                      </m:sSupPr>
                      <m:e>
                        <m:r>
                          <a:rPr lang="en-US" altLang="en-US" sz="2800" i="1">
                            <a:latin typeface="Cambria Math" panose="02040503050406030204" pitchFamily="18" charset="0"/>
                          </a:rPr>
                          <m:t>𝑛</m:t>
                        </m:r>
                      </m:e>
                      <m:sup>
                        <m:r>
                          <a:rPr lang="en-US" altLang="en-US" sz="2800" i="1">
                            <a:latin typeface="Cambria Math" panose="02040503050406030204" pitchFamily="18" charset="0"/>
                          </a:rPr>
                          <m:t>2</m:t>
                        </m:r>
                      </m:sup>
                    </m:sSup>
                  </m:oMath>
                </a14:m>
                <a:r>
                  <a:rPr lang="en-US" sz="2800"/>
                  <a:t> for </a:t>
                </a:r>
                <a14:m>
                  <m:oMath xmlns:m="http://schemas.openxmlformats.org/officeDocument/2006/math">
                    <m:r>
                      <a:rPr lang="en-US" altLang="en-US" sz="2800" i="1">
                        <a:latin typeface="Cambria Math" panose="02040503050406030204" pitchFamily="18" charset="0"/>
                      </a:rPr>
                      <m:t>𝑛</m:t>
                    </m:r>
                    <m:r>
                      <a:rPr lang="en-US" altLang="en-US" sz="2800" i="1">
                        <a:latin typeface="Cambria Math" panose="02040503050406030204" pitchFamily="18" charset="0"/>
                      </a:rPr>
                      <m:t>≥</m:t>
                    </m:r>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𝑛</m:t>
                        </m:r>
                      </m:e>
                      <m:sub>
                        <m:r>
                          <a:rPr lang="en-US" altLang="en-US" sz="2800" i="1">
                            <a:latin typeface="Cambria Math" panose="02040503050406030204" pitchFamily="18" charset="0"/>
                          </a:rPr>
                          <m:t>0</m:t>
                        </m:r>
                      </m:sub>
                    </m:sSub>
                    <m:r>
                      <a:rPr lang="en-US" altLang="en-US" sz="2800" i="1">
                        <a:latin typeface="Cambria Math" panose="02040503050406030204" pitchFamily="18" charset="0"/>
                      </a:rPr>
                      <m:t>=</m:t>
                    </m:r>
                    <m:r>
                      <a:rPr lang="en-US" altLang="en-US" sz="2800" b="0" i="1" smtClean="0">
                        <a:latin typeface="Cambria Math" panose="02040503050406030204" pitchFamily="18" charset="0"/>
                      </a:rPr>
                      <m:t>1</m:t>
                    </m:r>
                  </m:oMath>
                </a14:m>
                <a:r>
                  <a:rPr lang="en-US" sz="2800"/>
                  <a:t>.</a:t>
                </a:r>
              </a:p>
              <a:p>
                <a:endParaRPr lang="en-US" sz="2800"/>
              </a:p>
            </p:txBody>
          </p:sp>
        </mc:Choice>
        <mc:Fallback>
          <p:sp>
            <p:nvSpPr>
              <p:cNvPr id="3" name="TextBox 2">
                <a:extLst>
                  <a:ext uri="{FF2B5EF4-FFF2-40B4-BE49-F238E27FC236}">
                    <a16:creationId xmlns:a16="http://schemas.microsoft.com/office/drawing/2014/main" id="{85E825B3-D92C-C445-BD49-E83F7FF4CE05}"/>
                  </a:ext>
                </a:extLst>
              </p:cNvPr>
              <p:cNvSpPr txBox="1">
                <a:spLocks noRot="1" noChangeAspect="1" noMove="1" noResize="1" noEditPoints="1" noAdjustHandles="1" noChangeArrowheads="1" noChangeShapeType="1" noTextEdit="1"/>
              </p:cNvSpPr>
              <p:nvPr/>
            </p:nvSpPr>
            <p:spPr>
              <a:xfrm>
                <a:off x="434135" y="2840360"/>
                <a:ext cx="10737998" cy="3108543"/>
              </a:xfrm>
              <a:prstGeom prst="rect">
                <a:avLst/>
              </a:prstGeom>
              <a:blipFill>
                <a:blip r:embed="rId6"/>
                <a:stretch>
                  <a:fillRect l="-1135" t="-21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D482429-D6A6-A64E-B250-C80ADDE2DB53}"/>
                  </a:ext>
                </a:extLst>
              </p:cNvPr>
              <p:cNvSpPr txBox="1"/>
              <p:nvPr/>
            </p:nvSpPr>
            <p:spPr>
              <a:xfrm>
                <a:off x="2723918" y="5699718"/>
                <a:ext cx="6773842" cy="954107"/>
              </a:xfrm>
              <a:prstGeom prst="rect">
                <a:avLst/>
              </a:prstGeom>
              <a:noFill/>
              <a:ln w="25400">
                <a:solidFill>
                  <a:srgbClr val="00B050"/>
                </a:solidFill>
                <a:prstDash val="dash"/>
              </a:ln>
            </p:spPr>
            <p:txBody>
              <a:bodyPr wrap="none" rtlCol="0">
                <a:spAutoFit/>
              </a:bodyPr>
              <a:lstStyle/>
              <a:p>
                <a:pPr marL="285750" indent="-285750">
                  <a:buFont typeface="Arial" panose="020B0604020202020204" pitchFamily="34" charset="0"/>
                  <a:buChar char="•"/>
                </a:pPr>
                <a:r>
                  <a:rPr lang="en-US" sz="2800"/>
                  <a:t>Try to get the smallest upper bound </a:t>
                </a:r>
                <a14:m>
                  <m:oMath xmlns:m="http://schemas.openxmlformats.org/officeDocument/2006/math">
                    <m:r>
                      <a:rPr lang="en-US" altLang="en-US" sz="2800" i="1">
                        <a:latin typeface="Cambria Math" panose="02040503050406030204" pitchFamily="18" charset="0"/>
                      </a:rPr>
                      <m:t>𝑔</m:t>
                    </m:r>
                  </m:oMath>
                </a14:m>
                <a:r>
                  <a:rPr lang="en-US" sz="2800"/>
                  <a:t> for </a:t>
                </a:r>
                <a14:m>
                  <m:oMath xmlns:m="http://schemas.openxmlformats.org/officeDocument/2006/math">
                    <m:r>
                      <a:rPr lang="en-US" altLang="en-US" sz="2800" i="1">
                        <a:latin typeface="Cambria Math" panose="02040503050406030204" pitchFamily="18" charset="0"/>
                      </a:rPr>
                      <m:t>𝑓</m:t>
                    </m:r>
                  </m:oMath>
                </a14:m>
                <a:r>
                  <a:rPr lang="en-US" sz="2800"/>
                  <a:t>.</a:t>
                </a:r>
              </a:p>
              <a:p>
                <a:pPr marL="285750" indent="-285750">
                  <a:buFont typeface="Arial" panose="020B0604020202020204" pitchFamily="34" charset="0"/>
                  <a:buChar char="•"/>
                </a:pPr>
                <a:r>
                  <a:rPr lang="en-US" sz="2800"/>
                  <a:t>Look at the dominant term of </a:t>
                </a:r>
                <a14:m>
                  <m:oMath xmlns:m="http://schemas.openxmlformats.org/officeDocument/2006/math">
                    <m:r>
                      <a:rPr lang="en-US" altLang="en-US" sz="2800" i="1">
                        <a:latin typeface="Cambria Math" panose="02040503050406030204" pitchFamily="18" charset="0"/>
                      </a:rPr>
                      <m:t>𝑓</m:t>
                    </m:r>
                  </m:oMath>
                </a14:m>
                <a:r>
                  <a:rPr lang="en-US" sz="2800"/>
                  <a:t> to guess </a:t>
                </a:r>
                <a14:m>
                  <m:oMath xmlns:m="http://schemas.openxmlformats.org/officeDocument/2006/math">
                    <m:r>
                      <a:rPr lang="en-US" altLang="en-US" sz="2800" i="1">
                        <a:latin typeface="Cambria Math" panose="02040503050406030204" pitchFamily="18" charset="0"/>
                      </a:rPr>
                      <m:t>𝑔</m:t>
                    </m:r>
                  </m:oMath>
                </a14:m>
                <a:r>
                  <a:rPr lang="en-US" sz="2800"/>
                  <a:t>. </a:t>
                </a:r>
              </a:p>
            </p:txBody>
          </p:sp>
        </mc:Choice>
        <mc:Fallback>
          <p:sp>
            <p:nvSpPr>
              <p:cNvPr id="4" name="TextBox 3">
                <a:extLst>
                  <a:ext uri="{FF2B5EF4-FFF2-40B4-BE49-F238E27FC236}">
                    <a16:creationId xmlns:a16="http://schemas.microsoft.com/office/drawing/2014/main" id="{ED482429-D6A6-A64E-B250-C80ADDE2DB53}"/>
                  </a:ext>
                </a:extLst>
              </p:cNvPr>
              <p:cNvSpPr txBox="1">
                <a:spLocks noRot="1" noChangeAspect="1" noMove="1" noResize="1" noEditPoints="1" noAdjustHandles="1" noChangeArrowheads="1" noChangeShapeType="1" noTextEdit="1"/>
              </p:cNvSpPr>
              <p:nvPr/>
            </p:nvSpPr>
            <p:spPr>
              <a:xfrm>
                <a:off x="2723918" y="5699718"/>
                <a:ext cx="6773842" cy="954107"/>
              </a:xfrm>
              <a:prstGeom prst="rect">
                <a:avLst/>
              </a:prstGeom>
              <a:blipFill>
                <a:blip r:embed="rId7"/>
                <a:stretch>
                  <a:fillRect l="-1435" t="-5590" r="-807" b="-14907"/>
                </a:stretch>
              </a:blipFill>
              <a:ln w="25400">
                <a:solidFill>
                  <a:srgbClr val="00B050"/>
                </a:solidFill>
                <a:prstDash val="dash"/>
              </a:ln>
            </p:spPr>
            <p:txBody>
              <a:bodyPr/>
              <a:lstStyle/>
              <a:p>
                <a:r>
                  <a:rPr lang="en-US">
                    <a:noFill/>
                  </a:rPr>
                  <a:t> </a:t>
                </a:r>
              </a:p>
            </p:txBody>
          </p:sp>
        </mc:Fallback>
      </mc:AlternateContent>
      <p:sp>
        <p:nvSpPr>
          <p:cNvPr id="10" name="文本框 11">
            <a:extLst>
              <a:ext uri="{FF2B5EF4-FFF2-40B4-BE49-F238E27FC236}">
                <a16:creationId xmlns:a16="http://schemas.microsoft.com/office/drawing/2014/main" id="{668F9E88-7E37-D746-97AB-1321C89B0D71}"/>
              </a:ext>
            </a:extLst>
          </p:cNvPr>
          <p:cNvSpPr txBox="1"/>
          <p:nvPr/>
        </p:nvSpPr>
        <p:spPr>
          <a:xfrm>
            <a:off x="434135" y="5979330"/>
            <a:ext cx="2093529" cy="523220"/>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Some rules</a:t>
            </a:r>
            <a:endPar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2351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2.2.3 Asymptotic upper bound (</a:t>
                </a:r>
                <a14:m>
                  <m:oMath xmlns:m="http://schemas.openxmlformats.org/officeDocument/2006/math">
                    <m:r>
                      <a:rPr lang="en-US" altLang="en-US" sz="3200" b="1" i="1" smtClean="0">
                        <a:solidFill>
                          <a:srgbClr val="C00000"/>
                        </a:solidFill>
                        <a:latin typeface="Cambria Math" panose="02040503050406030204" pitchFamily="18" charset="0"/>
                      </a:rPr>
                      <m:t>𝑶</m:t>
                    </m:r>
                  </m:oMath>
                </a14:m>
                <a:r>
                  <a:rPr lang="en-US" altLang="zh-CN" sz="2900" b="1">
                    <a:solidFill>
                      <a:srgbClr val="C00000"/>
                    </a:solidFill>
                    <a:latin typeface="Bell MT" panose="02020503060305020303" pitchFamily="18" charset="0"/>
                    <a:cs typeface="Arial" panose="020B0604020202020204" pitchFamily="34" charset="0"/>
                  </a:rPr>
                  <a:t>-notation) – common cases</a:t>
                </a:r>
              </a:p>
            </p:txBody>
          </p:sp>
        </mc:Choice>
        <mc:Fallback>
          <p:sp>
            <p:nvSpPr>
              <p:cNvPr id="9" name="矩形 8"/>
              <p:cNvSpPr>
                <a:spLocks noRot="1" noChangeAspect="1" noMove="1" noResize="1" noEditPoints="1" noAdjustHandles="1" noChangeArrowheads="1" noChangeShapeType="1" noTextEdit="1"/>
              </p:cNvSpPr>
              <p:nvPr/>
            </p:nvSpPr>
            <p:spPr>
              <a:xfrm>
                <a:off x="0" y="1"/>
                <a:ext cx="12192000" cy="647114"/>
              </a:xfrm>
              <a:prstGeom prst="rect">
                <a:avLst/>
              </a:prstGeom>
              <a:blipFill>
                <a:blip r:embed="rId3"/>
                <a:stretch>
                  <a:fillRect l="-1050" b="-2075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8D9AB65-3118-1D4B-9F14-87ED2C0B2EBB}"/>
                  </a:ext>
                </a:extLst>
              </p:cNvPr>
              <p:cNvSpPr txBox="1"/>
              <p:nvPr/>
            </p:nvSpPr>
            <p:spPr>
              <a:xfrm>
                <a:off x="4889442" y="837696"/>
                <a:ext cx="4094138" cy="3397340"/>
              </a:xfrm>
              <a:prstGeom prst="rect">
                <a:avLst/>
              </a:prstGeom>
              <a:noFill/>
            </p:spPr>
            <p:txBody>
              <a:bodyPr wrap="square" rtlCol="0">
                <a:spAutoFit/>
              </a:bodyPr>
              <a:lstStyle/>
              <a:p>
                <a:pPr marL="457200" indent="-457200">
                  <a:lnSpc>
                    <a:spcPct val="130000"/>
                  </a:lnSpc>
                  <a:buFont typeface="Arial" panose="020B0604020202020204" pitchFamily="34" charset="0"/>
                  <a:buChar char="•"/>
                </a:pPr>
                <a14:m>
                  <m:oMath xmlns:m="http://schemas.openxmlformats.org/officeDocument/2006/math">
                    <m:r>
                      <a:rPr lang="en-US" altLang="en-US" sz="2800" i="1" smtClean="0">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1</m:t>
                        </m:r>
                      </m:e>
                    </m:d>
                  </m:oMath>
                </a14:m>
                <a:r>
                  <a:rPr lang="en-US" sz="2800"/>
                  <a:t>: constant</a:t>
                </a:r>
              </a:p>
              <a:p>
                <a:pPr marL="457200" indent="-457200">
                  <a:lnSpc>
                    <a:spcPct val="130000"/>
                  </a:lnSpc>
                  <a:buFont typeface="Arial" panose="020B0604020202020204" pitchFamily="34" charset="0"/>
                  <a:buChar char="•"/>
                </a:pPr>
                <a14:m>
                  <m:oMath xmlns:m="http://schemas.openxmlformats.org/officeDocument/2006/math">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func>
                          <m:funcPr>
                            <m:ctrlPr>
                              <a:rPr lang="en-US" altLang="en-US" sz="2800" b="0" i="1" smtClean="0">
                                <a:latin typeface="Cambria Math" panose="02040503050406030204" pitchFamily="18" charset="0"/>
                              </a:rPr>
                            </m:ctrlPr>
                          </m:funcPr>
                          <m:fName>
                            <m:r>
                              <m:rPr>
                                <m:sty m:val="p"/>
                              </m:rPr>
                              <a:rPr lang="en-US" altLang="en-US" sz="2800" b="0" i="0" smtClean="0">
                                <a:latin typeface="Cambria Math" panose="02040503050406030204" pitchFamily="18" charset="0"/>
                              </a:rPr>
                              <m:t>log</m:t>
                            </m:r>
                          </m:fName>
                          <m:e>
                            <m:r>
                              <a:rPr lang="en-US" altLang="en-US" sz="2800" b="0" i="1" smtClean="0">
                                <a:latin typeface="Cambria Math" panose="02040503050406030204" pitchFamily="18" charset="0"/>
                              </a:rPr>
                              <m:t>𝑛</m:t>
                            </m:r>
                          </m:e>
                        </m:func>
                      </m:e>
                    </m:d>
                  </m:oMath>
                </a14:m>
                <a:r>
                  <a:rPr lang="en-US" sz="2800"/>
                  <a:t>: logarithmic</a:t>
                </a:r>
              </a:p>
              <a:p>
                <a:pPr marL="457200" indent="-457200">
                  <a:lnSpc>
                    <a:spcPct val="130000"/>
                  </a:lnSpc>
                  <a:buFont typeface="Arial" panose="020B0604020202020204" pitchFamily="34" charset="0"/>
                  <a:buChar char="•"/>
                </a:pPr>
                <a14:m>
                  <m:oMath xmlns:m="http://schemas.openxmlformats.org/officeDocument/2006/math">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𝑛</m:t>
                        </m:r>
                      </m:e>
                    </m:d>
                  </m:oMath>
                </a14:m>
                <a:r>
                  <a:rPr lang="en-US" sz="2800"/>
                  <a:t>: linear</a:t>
                </a:r>
              </a:p>
              <a:p>
                <a:pPr marL="457200" indent="-457200">
                  <a:lnSpc>
                    <a:spcPct val="130000"/>
                  </a:lnSpc>
                  <a:buFont typeface="Arial" panose="020B0604020202020204" pitchFamily="34" charset="0"/>
                  <a:buChar char="•"/>
                </a:pPr>
                <a14:m>
                  <m:oMath xmlns:m="http://schemas.openxmlformats.org/officeDocument/2006/math">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𝑛</m:t>
                        </m:r>
                        <m:func>
                          <m:funcPr>
                            <m:ctrlPr>
                              <a:rPr lang="en-US" altLang="en-US" sz="2800" i="1">
                                <a:latin typeface="Cambria Math" panose="02040503050406030204" pitchFamily="18" charset="0"/>
                              </a:rPr>
                            </m:ctrlPr>
                          </m:funcPr>
                          <m:fName>
                            <m:r>
                              <m:rPr>
                                <m:sty m:val="p"/>
                              </m:rPr>
                              <a:rPr lang="en-US" altLang="en-US" sz="2800">
                                <a:latin typeface="Cambria Math" panose="02040503050406030204" pitchFamily="18" charset="0"/>
                              </a:rPr>
                              <m:t>log</m:t>
                            </m:r>
                          </m:fName>
                          <m:e>
                            <m:r>
                              <a:rPr lang="en-US" altLang="en-US" sz="2800" i="1">
                                <a:latin typeface="Cambria Math" panose="02040503050406030204" pitchFamily="18" charset="0"/>
                              </a:rPr>
                              <m:t>𝑛</m:t>
                            </m:r>
                          </m:e>
                        </m:func>
                      </m:e>
                    </m:d>
                  </m:oMath>
                </a14:m>
                <a:endParaRPr lang="en-US" altLang="en-US" sz="2800"/>
              </a:p>
              <a:p>
                <a:pPr marL="457200" indent="-457200">
                  <a:lnSpc>
                    <a:spcPct val="130000"/>
                  </a:lnSpc>
                  <a:buFont typeface="Arial" panose="020B0604020202020204" pitchFamily="34" charset="0"/>
                  <a:buChar char="•"/>
                </a:pPr>
                <a14:m>
                  <m:oMath xmlns:m="http://schemas.openxmlformats.org/officeDocument/2006/math">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sSup>
                          <m:sSupPr>
                            <m:ctrlPr>
                              <a:rPr lang="en-US" altLang="en-US" sz="2800" i="1">
                                <a:latin typeface="Cambria Math" panose="02040503050406030204" pitchFamily="18" charset="0"/>
                              </a:rPr>
                            </m:ctrlPr>
                          </m:sSupPr>
                          <m:e>
                            <m:r>
                              <a:rPr lang="en-US" altLang="en-US" sz="2800" i="1">
                                <a:latin typeface="Cambria Math" panose="02040503050406030204" pitchFamily="18" charset="0"/>
                              </a:rPr>
                              <m:t>𝑛</m:t>
                            </m:r>
                          </m:e>
                          <m:sup>
                            <m:r>
                              <a:rPr lang="en-US" altLang="en-US" sz="2800" i="1">
                                <a:latin typeface="Cambria Math" panose="02040503050406030204" pitchFamily="18" charset="0"/>
                              </a:rPr>
                              <m:t>2</m:t>
                            </m:r>
                          </m:sup>
                        </m:sSup>
                      </m:e>
                    </m:d>
                  </m:oMath>
                </a14:m>
                <a:r>
                  <a:rPr lang="en-US" sz="2800"/>
                  <a:t>: quadratic</a:t>
                </a:r>
              </a:p>
              <a:p>
                <a:pPr marL="457200" indent="-457200">
                  <a:lnSpc>
                    <a:spcPct val="130000"/>
                  </a:lnSpc>
                  <a:buFont typeface="Arial" panose="020B0604020202020204" pitchFamily="34" charset="0"/>
                  <a:buChar char="•"/>
                </a:pPr>
                <a14:m>
                  <m:oMath xmlns:m="http://schemas.openxmlformats.org/officeDocument/2006/math">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sSup>
                          <m:sSupPr>
                            <m:ctrlPr>
                              <a:rPr lang="en-US" altLang="en-US" sz="2800" i="1">
                                <a:latin typeface="Cambria Math" panose="02040503050406030204" pitchFamily="18" charset="0"/>
                              </a:rPr>
                            </m:ctrlPr>
                          </m:sSupPr>
                          <m:e>
                            <m:r>
                              <a:rPr lang="en-US" altLang="en-US" sz="2800" b="0" i="1" smtClean="0">
                                <a:latin typeface="Cambria Math" panose="02040503050406030204" pitchFamily="18" charset="0"/>
                              </a:rPr>
                              <m:t>2</m:t>
                            </m:r>
                          </m:e>
                          <m:sup>
                            <m:r>
                              <a:rPr lang="en-US" altLang="en-US" sz="2800" b="0" i="1" smtClean="0">
                                <a:latin typeface="Cambria Math" panose="02040503050406030204" pitchFamily="18" charset="0"/>
                              </a:rPr>
                              <m:t>𝑛</m:t>
                            </m:r>
                          </m:sup>
                        </m:sSup>
                      </m:e>
                    </m:d>
                  </m:oMath>
                </a14:m>
                <a:r>
                  <a:rPr lang="en-US" sz="2800"/>
                  <a:t>: exponential</a:t>
                </a:r>
              </a:p>
            </p:txBody>
          </p:sp>
        </mc:Choice>
        <mc:Fallback>
          <p:sp>
            <p:nvSpPr>
              <p:cNvPr id="12" name="TextBox 11">
                <a:extLst>
                  <a:ext uri="{FF2B5EF4-FFF2-40B4-BE49-F238E27FC236}">
                    <a16:creationId xmlns:a16="http://schemas.microsoft.com/office/drawing/2014/main" id="{78D9AB65-3118-1D4B-9F14-87ED2C0B2EBB}"/>
                  </a:ext>
                </a:extLst>
              </p:cNvPr>
              <p:cNvSpPr txBox="1">
                <a:spLocks noRot="1" noChangeAspect="1" noMove="1" noResize="1" noEditPoints="1" noAdjustHandles="1" noChangeArrowheads="1" noChangeShapeType="1" noTextEdit="1"/>
              </p:cNvSpPr>
              <p:nvPr/>
            </p:nvSpPr>
            <p:spPr>
              <a:xfrm>
                <a:off x="4889442" y="837696"/>
                <a:ext cx="4094138" cy="3397340"/>
              </a:xfrm>
              <a:prstGeom prst="rect">
                <a:avLst/>
              </a:prstGeom>
              <a:blipFill>
                <a:blip r:embed="rId4"/>
                <a:stretch>
                  <a:fillRect b="-3943"/>
                </a:stretch>
              </a:blipFill>
            </p:spPr>
            <p:txBody>
              <a:bodyPr/>
              <a:lstStyle/>
              <a:p>
                <a:r>
                  <a:rPr lang="en-US">
                    <a:noFill/>
                  </a:rPr>
                  <a:t> </a:t>
                </a:r>
              </a:p>
            </p:txBody>
          </p:sp>
        </mc:Fallback>
      </mc:AlternateContent>
      <p:sp>
        <p:nvSpPr>
          <p:cNvPr id="13" name="文本框 11">
            <a:extLst>
              <a:ext uri="{FF2B5EF4-FFF2-40B4-BE49-F238E27FC236}">
                <a16:creationId xmlns:a16="http://schemas.microsoft.com/office/drawing/2014/main" id="{8EE1B489-EBF5-984D-9235-B37AA5CE4C04}"/>
              </a:ext>
            </a:extLst>
          </p:cNvPr>
          <p:cNvSpPr txBox="1"/>
          <p:nvPr/>
        </p:nvSpPr>
        <p:spPr>
          <a:xfrm>
            <a:off x="747217" y="2059313"/>
            <a:ext cx="3616236" cy="95410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Common cases </a:t>
            </a:r>
          </a:p>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(n is the input size)</a:t>
            </a:r>
            <a:endPar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11">
                <a:extLst>
                  <a:ext uri="{FF2B5EF4-FFF2-40B4-BE49-F238E27FC236}">
                    <a16:creationId xmlns:a16="http://schemas.microsoft.com/office/drawing/2014/main" id="{184EB16A-EEFC-634E-819E-139C2484095E}"/>
                  </a:ext>
                </a:extLst>
              </p:cNvPr>
              <p:cNvSpPr txBox="1"/>
              <p:nvPr/>
            </p:nvSpPr>
            <p:spPr>
              <a:xfrm>
                <a:off x="923679" y="4732343"/>
                <a:ext cx="8872313" cy="1384995"/>
              </a:xfrm>
              <a:prstGeom prst="rect">
                <a:avLst/>
              </a:prstGeom>
              <a:solidFill>
                <a:sysClr val="window" lastClr="FFFFFF"/>
              </a:solidFill>
              <a:ln>
                <a:noFill/>
              </a:ln>
              <a:effectLst>
                <a:outerShdw blurRad="63500" sx="102000" sy="102000" algn="ctr"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Fact: </a:t>
                </a:r>
                <a:r>
                  <a:rPr lang="en-US" altLang="zh-CN" sz="2800" kern="0">
                    <a:latin typeface="Times" pitchFamily="2" charset="0"/>
                    <a:cs typeface="Times New Roman" panose="02020603050405020304" pitchFamily="18" charset="0"/>
                  </a:rPr>
                  <a:t>Let</a:t>
                </a:r>
                <a:r>
                  <a:rPr lang="en-US" altLang="zh-CN" sz="2800" b="1" kern="0">
                    <a:solidFill>
                      <a:srgbClr val="70AD47">
                        <a:lumMod val="50000"/>
                      </a:srgbClr>
                    </a:solidFill>
                    <a:latin typeface="Comic Sans MS" panose="030F0702030302020204" pitchFamily="66" charset="0"/>
                    <a:cs typeface="Times New Roman" panose="02020603050405020304" pitchFamily="18" charset="0"/>
                  </a:rPr>
                  <a:t> </a:t>
                </a:r>
                <a14:m>
                  <m:oMath xmlns:m="http://schemas.openxmlformats.org/officeDocument/2006/math">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𝑠</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e>
                    </m:d>
                  </m:oMath>
                </a14:m>
                <a:r>
                  <a:rPr lang="en-US" altLang="zh-CN" sz="2800" kern="0">
                    <a:latin typeface="Times" pitchFamily="2" charset="0"/>
                    <a:ea typeface="等线" panose="02010600030101010101" pitchFamily="2" charset="-122"/>
                    <a:cs typeface="Times New Roman" panose="02020603050405020304" pitchFamily="18" charset="0"/>
                  </a:rPr>
                  <a:t> and </a:t>
                </a:r>
                <a14:m>
                  <m:oMath xmlns:m="http://schemas.openxmlformats.org/officeDocument/2006/math">
                    <m:r>
                      <a:rPr lang="en-US" altLang="en-US" sz="2800" b="0" i="1" smtClean="0">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i="1">
                        <a:latin typeface="Cambria Math" panose="02040503050406030204" pitchFamily="18" charset="0"/>
                      </a:rPr>
                      <m:t>=</m:t>
                    </m:r>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𝑟</m:t>
                        </m:r>
                        <m:r>
                          <a:rPr lang="en-US" altLang="en-US" sz="2800" i="1">
                            <a:latin typeface="Cambria Math" panose="02040503050406030204" pitchFamily="18" charset="0"/>
                          </a:rPr>
                          <m:t>(</m:t>
                        </m:r>
                        <m:r>
                          <a:rPr lang="en-US" altLang="en-US" sz="2800" i="1">
                            <a:latin typeface="Cambria Math" panose="02040503050406030204" pitchFamily="18" charset="0"/>
                          </a:rPr>
                          <m:t>𝑛</m:t>
                        </m:r>
                        <m:r>
                          <a:rPr lang="en-US" altLang="en-US" sz="2800" i="1">
                            <a:latin typeface="Cambria Math" panose="02040503050406030204" pitchFamily="18" charset="0"/>
                          </a:rPr>
                          <m:t>)</m:t>
                        </m:r>
                      </m:e>
                    </m:d>
                  </m:oMath>
                </a14:m>
                <a:r>
                  <a:rPr lang="en-US" altLang="zh-CN" sz="2800" kern="0">
                    <a:latin typeface="Times" pitchFamily="2" charset="0"/>
                    <a:ea typeface="等线" panose="02010600030101010101" pitchFamily="2" charset="-122"/>
                    <a:cs typeface="Times New Roman" panose="02020603050405020304" pitchFamily="18" charset="0"/>
                  </a:rPr>
                  <a:t>. Then</a:t>
                </a:r>
              </a:p>
              <a:p>
                <a:pPr>
                  <a:defRPr/>
                </a:pPr>
                <a:r>
                  <a:rPr lang="en-US" altLang="zh-CN" sz="2800" kern="0">
                    <a:latin typeface="Times" pitchFamily="2" charset="0"/>
                    <a:ea typeface="等线" panose="02010600030101010101" pitchFamily="2" charset="-122"/>
                    <a:cs typeface="Times New Roman" panose="02020603050405020304" pitchFamily="18" charset="0"/>
                  </a:rPr>
                  <a:t>(1) </a:t>
                </a:r>
                <a14:m>
                  <m:oMath xmlns:m="http://schemas.openxmlformats.org/officeDocument/2006/math">
                    <m:r>
                      <a:rPr lang="en-US" altLang="en-US" sz="2800" i="1">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b="0" i="1" smtClean="0">
                        <a:latin typeface="Cambria Math" panose="02040503050406030204" pitchFamily="18" charset="0"/>
                      </a:rPr>
                      <m:t>+</m:t>
                    </m:r>
                  </m:oMath>
                </a14:m>
                <a:r>
                  <a:rPr lang="en-US" altLang="en-US" sz="2800"/>
                  <a:t> </a:t>
                </a:r>
                <a14:m>
                  <m:oMath xmlns:m="http://schemas.openxmlformats.org/officeDocument/2006/math">
                    <m:r>
                      <a:rPr lang="en-US" altLang="en-US" sz="2800" i="1">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𝑠</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𝑟</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e>
                    </m:d>
                  </m:oMath>
                </a14:m>
                <a:endParaRPr lang="en-US" altLang="zh-CN" sz="2800" kern="0">
                  <a:latin typeface="Times" pitchFamily="2" charset="0"/>
                  <a:ea typeface="等线" panose="02010600030101010101" pitchFamily="2" charset="-122"/>
                  <a:cs typeface="Times New Roman" panose="02020603050405020304" pitchFamily="18" charset="0"/>
                </a:endParaRPr>
              </a:p>
              <a:p>
                <a:pPr>
                  <a:defRPr/>
                </a:pPr>
                <a:r>
                  <a:rPr lang="en-US" altLang="zh-CN" sz="2800" kern="0">
                    <a:latin typeface="Times" pitchFamily="2" charset="0"/>
                    <a:ea typeface="等线" panose="02010600030101010101" pitchFamily="2" charset="-122"/>
                    <a:cs typeface="Times New Roman" panose="02020603050405020304" pitchFamily="18" charset="0"/>
                  </a:rPr>
                  <a:t>(2) </a:t>
                </a:r>
                <a14:m>
                  <m:oMath xmlns:m="http://schemas.openxmlformats.org/officeDocument/2006/math">
                    <m:r>
                      <a:rPr lang="en-US" altLang="en-US" sz="2800" i="1">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i="1">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i="1">
                        <a:latin typeface="Cambria Math" panose="02040503050406030204" pitchFamily="18" charset="0"/>
                      </a:rPr>
                      <m:t>=</m:t>
                    </m:r>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𝑠</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i="1">
                            <a:latin typeface="Cambria Math" panose="02040503050406030204" pitchFamily="18" charset="0"/>
                          </a:rPr>
                          <m:t>𝑟</m:t>
                        </m:r>
                        <m:r>
                          <a:rPr lang="en-US" altLang="en-US" sz="2800" i="1">
                            <a:latin typeface="Cambria Math" panose="02040503050406030204" pitchFamily="18" charset="0"/>
                          </a:rPr>
                          <m:t>(</m:t>
                        </m:r>
                        <m:r>
                          <a:rPr lang="en-US" altLang="en-US" sz="2800" i="1">
                            <a:latin typeface="Cambria Math" panose="02040503050406030204" pitchFamily="18" charset="0"/>
                          </a:rPr>
                          <m:t>𝑛</m:t>
                        </m:r>
                        <m:r>
                          <a:rPr lang="en-US" altLang="en-US" sz="2800" i="1">
                            <a:latin typeface="Cambria Math" panose="02040503050406030204" pitchFamily="18" charset="0"/>
                          </a:rPr>
                          <m:t>)</m:t>
                        </m:r>
                      </m:e>
                    </m:d>
                  </m:oMath>
                </a14:m>
                <a:r>
                  <a:rPr lang="en-US" altLang="zh-CN" sz="2800" kern="0">
                    <a:latin typeface="Times" pitchFamily="2" charset="0"/>
                    <a:ea typeface="等线" panose="02010600030101010101" pitchFamily="2" charset="-122"/>
                    <a:cs typeface="Times New Roman" panose="02020603050405020304" pitchFamily="18" charset="0"/>
                  </a:rPr>
                  <a:t>.</a:t>
                </a:r>
              </a:p>
            </p:txBody>
          </p:sp>
        </mc:Choice>
        <mc:Fallback>
          <p:sp>
            <p:nvSpPr>
              <p:cNvPr id="5" name="文本框 11">
                <a:extLst>
                  <a:ext uri="{FF2B5EF4-FFF2-40B4-BE49-F238E27FC236}">
                    <a16:creationId xmlns:a16="http://schemas.microsoft.com/office/drawing/2014/main" id="{184EB16A-EEFC-634E-819E-139C2484095E}"/>
                  </a:ext>
                </a:extLst>
              </p:cNvPr>
              <p:cNvSpPr txBox="1">
                <a:spLocks noRot="1" noChangeAspect="1" noMove="1" noResize="1" noEditPoints="1" noAdjustHandles="1" noChangeArrowheads="1" noChangeShapeType="1" noTextEdit="1"/>
              </p:cNvSpPr>
              <p:nvPr/>
            </p:nvSpPr>
            <p:spPr>
              <a:xfrm>
                <a:off x="923679" y="4732343"/>
                <a:ext cx="8872313" cy="1384995"/>
              </a:xfrm>
              <a:prstGeom prst="rect">
                <a:avLst/>
              </a:prstGeom>
              <a:blipFill>
                <a:blip r:embed="rId5"/>
                <a:stretch>
                  <a:fillRect b="-4724"/>
                </a:stretch>
              </a:blipFill>
              <a:ln>
                <a:noFill/>
              </a:ln>
              <a:effectLst>
                <a:outerShdw blurRad="63500" sx="102000" sy="102000" algn="ctr"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3532273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2.3 Order of Growth -- asymptotic lower bound (</a:t>
                </a:r>
                <a14:m>
                  <m:oMath xmlns:m="http://schemas.openxmlformats.org/officeDocument/2006/math">
                    <m:r>
                      <a:rPr lang="en-US" altLang="en-US" sz="3200" b="1" i="1" smtClean="0">
                        <a:solidFill>
                          <a:srgbClr val="C00000"/>
                        </a:solidFill>
                        <a:latin typeface="Cambria Math" panose="02040503050406030204" pitchFamily="18" charset="0"/>
                      </a:rPr>
                      <m:t>𝛀</m:t>
                    </m:r>
                  </m:oMath>
                </a14:m>
                <a:r>
                  <a:rPr lang="en-US" altLang="zh-CN" sz="2900" b="1">
                    <a:solidFill>
                      <a:srgbClr val="C00000"/>
                    </a:solidFill>
                    <a:latin typeface="Bell MT" panose="02020503060305020303" pitchFamily="18" charset="0"/>
                    <a:cs typeface="Arial" panose="020B0604020202020204" pitchFamily="34" charset="0"/>
                  </a:rPr>
                  <a:t>-notation)</a:t>
                </a:r>
              </a:p>
            </p:txBody>
          </p:sp>
        </mc:Choice>
        <mc:Fallback>
          <p:sp>
            <p:nvSpPr>
              <p:cNvPr id="9" name="矩形 8"/>
              <p:cNvSpPr>
                <a:spLocks noRot="1" noChangeAspect="1" noMove="1" noResize="1" noEditPoints="1" noAdjustHandles="1" noChangeArrowheads="1" noChangeShapeType="1" noTextEdit="1"/>
              </p:cNvSpPr>
              <p:nvPr/>
            </p:nvSpPr>
            <p:spPr>
              <a:xfrm>
                <a:off x="0" y="1"/>
                <a:ext cx="12192000" cy="647114"/>
              </a:xfrm>
              <a:prstGeom prst="rect">
                <a:avLst/>
              </a:prstGeom>
              <a:blipFill>
                <a:blip r:embed="rId3"/>
                <a:stretch>
                  <a:fillRect l="-1050" b="-2075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E4305087-B8B8-F248-B4D2-3AE8CCC3E71E}"/>
                  </a:ext>
                </a:extLst>
              </p:cNvPr>
              <p:cNvSpPr txBox="1">
                <a:spLocks/>
              </p:cNvSpPr>
              <p:nvPr/>
            </p:nvSpPr>
            <p:spPr>
              <a:xfrm>
                <a:off x="339955" y="808469"/>
                <a:ext cx="10832178" cy="5611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ea typeface="Cambria Math" panose="02040503050406030204" pitchFamily="18" charset="0"/>
                  </a:rPr>
                  <a:t>Denote </a:t>
                </a:r>
                <a14:m>
                  <m:oMath xmlns:m="http://schemas.openxmlformats.org/officeDocument/2006/math">
                    <m:r>
                      <a:rPr lang="en-US" altLang="en-US" i="1" smtClean="0">
                        <a:latin typeface="Cambria Math" panose="02040503050406030204" pitchFamily="18" charset="0"/>
                        <a:ea typeface="Cambria Math" panose="02040503050406030204" pitchFamily="18" charset="0"/>
                      </a:rPr>
                      <m:t>ℕ</m:t>
                    </m:r>
                    <m:r>
                      <a:rPr lang="en-US" altLang="en-US" b="0" i="1" smtClean="0">
                        <a:latin typeface="Cambria Math" panose="02040503050406030204" pitchFamily="18" charset="0"/>
                        <a:ea typeface="Cambria Math" panose="02040503050406030204" pitchFamily="18" charset="0"/>
                      </a:rPr>
                      <m:t>=</m:t>
                    </m:r>
                    <m:d>
                      <m:dPr>
                        <m:begChr m:val="{"/>
                        <m:endChr m:val="}"/>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0, 1, 2, …</m:t>
                        </m:r>
                      </m:e>
                    </m:d>
                    <m:r>
                      <a:rPr lang="en-US" altLang="en-US" b="0" i="0" smtClean="0">
                        <a:latin typeface="Cambria Math" panose="02040503050406030204" pitchFamily="18" charset="0"/>
                        <a:ea typeface="Cambria Math" panose="02040503050406030204" pitchFamily="18" charset="0"/>
                      </a:rPr>
                      <m:t>. </m:t>
                    </m:r>
                    <m:r>
                      <m:rPr>
                        <m:sty m:val="p"/>
                      </m:rPr>
                      <a:rPr lang="en-US" altLang="en-US" b="0" i="0" smtClean="0">
                        <a:latin typeface="Cambria Math" panose="02040503050406030204" pitchFamily="18" charset="0"/>
                        <a:ea typeface="Cambria Math" panose="02040503050406030204" pitchFamily="18" charset="0"/>
                      </a:rPr>
                      <m:t>Let</m:t>
                    </m:r>
                    <m:r>
                      <a:rPr lang="en-US" altLang="en-US" b="0" i="0" smtClean="0">
                        <a:latin typeface="Cambria Math" panose="02040503050406030204" pitchFamily="18" charset="0"/>
                        <a:ea typeface="Cambria Math" panose="02040503050406030204" pitchFamily="18" charset="0"/>
                      </a:rPr>
                      <m:t> </m:t>
                    </m:r>
                    <m:r>
                      <a:rPr lang="en-US" altLang="en-US" b="0" i="1" dirty="0" smtClean="0">
                        <a:latin typeface="Cambria Math" panose="02040503050406030204" pitchFamily="18" charset="0"/>
                      </a:rPr>
                      <m:t>𝑔</m:t>
                    </m:r>
                    <m:r>
                      <a:rPr lang="en-US" altLang="en-US" b="0" i="1" dirty="0" smtClean="0">
                        <a:latin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r>
                      <a:rPr lang="en-US" altLang="en-US" i="1" smtClean="0">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oMath>
                </a14:m>
                <a:r>
                  <a:rPr lang="en-US" altLang="en-US"/>
                  <a:t> be a function.</a:t>
                </a:r>
              </a:p>
            </p:txBody>
          </p:sp>
        </mc:Choice>
        <mc:Fallback>
          <p:sp>
            <p:nvSpPr>
              <p:cNvPr id="11" name="Content Placeholder 2">
                <a:extLst>
                  <a:ext uri="{FF2B5EF4-FFF2-40B4-BE49-F238E27FC236}">
                    <a16:creationId xmlns:a16="http://schemas.microsoft.com/office/drawing/2014/main" id="{E4305087-B8B8-F248-B4D2-3AE8CCC3E71E}"/>
                  </a:ext>
                </a:extLst>
              </p:cNvPr>
              <p:cNvSpPr txBox="1">
                <a:spLocks noRot="1" noChangeAspect="1" noMove="1" noResize="1" noEditPoints="1" noAdjustHandles="1" noChangeArrowheads="1" noChangeShapeType="1" noTextEdit="1"/>
              </p:cNvSpPr>
              <p:nvPr/>
            </p:nvSpPr>
            <p:spPr>
              <a:xfrm>
                <a:off x="339955" y="808469"/>
                <a:ext cx="10832178" cy="561188"/>
              </a:xfrm>
              <a:prstGeom prst="rect">
                <a:avLst/>
              </a:prstGeom>
              <a:blipFill>
                <a:blip r:embed="rId4"/>
                <a:stretch>
                  <a:fillRect l="-1182" t="-11957" b="-22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文本框 11">
                <a:extLst>
                  <a:ext uri="{FF2B5EF4-FFF2-40B4-BE49-F238E27FC236}">
                    <a16:creationId xmlns:a16="http://schemas.microsoft.com/office/drawing/2014/main" id="{761F1184-8BD4-4945-B1EE-98651E8B56D6}"/>
                  </a:ext>
                </a:extLst>
              </p:cNvPr>
              <p:cNvSpPr txBox="1"/>
              <p:nvPr/>
            </p:nvSpPr>
            <p:spPr>
              <a:xfrm>
                <a:off x="339955" y="1415377"/>
                <a:ext cx="11690185" cy="1917063"/>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30000"/>
                  </a:lnSpc>
                </a:pPr>
                <a:r>
                  <a:rPr lang="en-US" altLang="en-US" sz="2800">
                    <a:latin typeface="Cambria Math" panose="02040503050406030204" pitchFamily="18" charset="0"/>
                  </a:rPr>
                  <a:t>For a given function </a:t>
                </a:r>
                <a14:m>
                  <m:oMath xmlns:m="http://schemas.openxmlformats.org/officeDocument/2006/math">
                    <m:r>
                      <a:rPr lang="en-US" altLang="en-US" sz="2800" b="0" i="1" smtClean="0">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oMath>
                </a14:m>
                <a:r>
                  <a:rPr lang="en-US" altLang="en-US" sz="2800">
                    <a:latin typeface="Cambria Math" panose="02040503050406030204" pitchFamily="18" charset="0"/>
                  </a:rPr>
                  <a:t>, we denote by </a:t>
                </a:r>
                <a14:m>
                  <m:oMath xmlns:m="http://schemas.openxmlformats.org/officeDocument/2006/math">
                    <m:r>
                      <m:rPr>
                        <m:sty m:val="p"/>
                      </m:rPr>
                      <a:rPr lang="en-US" altLang="en-US" sz="2800" b="0" i="0" smtClean="0">
                        <a:latin typeface="Cambria Math" panose="02040503050406030204" pitchFamily="18" charset="0"/>
                      </a:rPr>
                      <m:t>Ω</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e>
                    </m:d>
                  </m:oMath>
                </a14:m>
                <a:r>
                  <a:rPr lang="en-US" altLang="en-US" sz="2800">
                    <a:latin typeface="Cambria Math" panose="02040503050406030204" pitchFamily="18" charset="0"/>
                  </a:rPr>
                  <a:t>(pronounced “big-omega of </a:t>
                </a:r>
                <a14:m>
                  <m:oMath xmlns:m="http://schemas.openxmlformats.org/officeDocument/2006/math">
                    <m:r>
                      <a:rPr lang="en-US" altLang="en-US" sz="2800" b="0" i="1" smtClean="0">
                        <a:latin typeface="Cambria Math" panose="02040503050406030204" pitchFamily="18" charset="0"/>
                      </a:rPr>
                      <m:t>𝑔</m:t>
                    </m:r>
                  </m:oMath>
                </a14:m>
                <a:r>
                  <a:rPr lang="en-US" altLang="en-US" sz="2800">
                    <a:latin typeface="Cambria Math" panose="02040503050406030204" pitchFamily="18" charset="0"/>
                  </a:rPr>
                  <a:t> of </a:t>
                </a:r>
                <a14:m>
                  <m:oMath xmlns:m="http://schemas.openxmlformats.org/officeDocument/2006/math">
                    <m:r>
                      <a:rPr lang="en-US" altLang="en-US" sz="2800" i="1" dirty="0">
                        <a:latin typeface="Cambria Math" panose="02040503050406030204" pitchFamily="18" charset="0"/>
                      </a:rPr>
                      <m:t>𝑛</m:t>
                    </m:r>
                  </m:oMath>
                </a14:m>
                <a:r>
                  <a:rPr lang="en-US" altLang="en-US" sz="2800">
                    <a:latin typeface="Cambria Math" panose="02040503050406030204" pitchFamily="18" charset="0"/>
                  </a:rPr>
                  <a:t>) the set of functions:</a:t>
                </a:r>
              </a:p>
              <a:p>
                <a:pPr>
                  <a:lnSpc>
                    <a:spcPct val="130000"/>
                  </a:lnSpc>
                </a:pPr>
                <a14:m>
                  <m:oMathPara xmlns:m="http://schemas.openxmlformats.org/officeDocument/2006/math">
                    <m:oMathParaPr>
                      <m:jc m:val="left"/>
                    </m:oMathParaPr>
                    <m:oMath xmlns:m="http://schemas.openxmlformats.org/officeDocument/2006/math">
                      <m:r>
                        <m:rPr>
                          <m:sty m:val="p"/>
                        </m:rPr>
                        <a:rPr lang="en-US" altLang="en-US" sz="2800">
                          <a:latin typeface="Cambria Math" panose="02040503050406030204" pitchFamily="18" charset="0"/>
                        </a:rPr>
                        <m:t>Ω</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e>
                      </m:d>
                      <m:r>
                        <a:rPr lang="en-US" altLang="en-US" sz="2800" i="1">
                          <a:latin typeface="Cambria Math" panose="02040503050406030204" pitchFamily="18" charset="0"/>
                        </a:rPr>
                        <m:t>={</m:t>
                      </m:r>
                      <m:r>
                        <a:rPr lang="en-US" altLang="en-US" sz="2800" b="0" i="1" smtClean="0">
                          <a:latin typeface="Cambria Math" panose="02040503050406030204" pitchFamily="18" charset="0"/>
                        </a:rPr>
                        <m:t>𝑓</m:t>
                      </m:r>
                      <m:r>
                        <a:rPr lang="en-US" altLang="en-US" sz="2800" i="1">
                          <a:latin typeface="Cambria Math" panose="02040503050406030204" pitchFamily="18" charset="0"/>
                        </a:rPr>
                        <m:t>(</m:t>
                      </m:r>
                      <m:r>
                        <a:rPr lang="en-US" altLang="en-US" sz="2800" i="1">
                          <a:latin typeface="Cambria Math" panose="02040503050406030204" pitchFamily="18" charset="0"/>
                        </a:rPr>
                        <m:t>𝑛</m:t>
                      </m:r>
                      <m:r>
                        <a:rPr lang="en-US" altLang="en-US" sz="2800" i="1">
                          <a:latin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𝑐</m:t>
                      </m:r>
                      <m:r>
                        <a:rPr lang="en-US" altLang="en-US" sz="2800" i="1">
                          <a:latin typeface="Cambria Math" panose="02040503050406030204" pitchFamily="18" charset="0"/>
                          <a:ea typeface="Cambria Math" panose="02040503050406030204" pitchFamily="18" charset="0"/>
                        </a:rPr>
                        <m:t>&gt;0</m:t>
                      </m:r>
                      <m:r>
                        <a:rPr lang="en-US" altLang="en-US" sz="2800" b="0" i="0" smtClean="0">
                          <a:latin typeface="Cambria Math" panose="02040503050406030204" pitchFamily="18" charset="0"/>
                          <a:ea typeface="Cambria Math" panose="02040503050406030204" pitchFamily="18" charset="0"/>
                        </a:rPr>
                        <m:t> </m:t>
                      </m:r>
                      <m:r>
                        <m:rPr>
                          <m:sty m:val="p"/>
                        </m:rPr>
                        <a:rPr lang="en-US" altLang="en-US" sz="2800" b="0" i="0" smtClean="0">
                          <a:latin typeface="Cambria Math" panose="02040503050406030204" pitchFamily="18" charset="0"/>
                          <a:ea typeface="Cambria Math" panose="02040503050406030204" pitchFamily="18" charset="0"/>
                        </a:rPr>
                        <m:t>and</m:t>
                      </m:r>
                      <m:r>
                        <a:rPr lang="en-US" altLang="en-US" sz="2800" b="0" i="0" smtClean="0">
                          <a:latin typeface="Cambria Math" panose="02040503050406030204" pitchFamily="18" charset="0"/>
                          <a:ea typeface="Cambria Math" panose="02040503050406030204" pitchFamily="18" charset="0"/>
                        </a:rPr>
                        <m:t> </m:t>
                      </m:r>
                      <m:r>
                        <a:rPr lang="en-US" altLang="en-US" sz="2800" i="1">
                          <a:latin typeface="Cambria Math" panose="02040503050406030204" pitchFamily="18" charset="0"/>
                          <a:ea typeface="Cambria Math" panose="02040503050406030204" pitchFamily="18" charset="0"/>
                        </a:rPr>
                        <m:t>∃</m:t>
                      </m:r>
                      <m:sSub>
                        <m:sSubPr>
                          <m:ctrlPr>
                            <a:rPr lang="en-US" altLang="en-US" sz="2800" i="1">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𝑛</m:t>
                          </m:r>
                        </m:e>
                        <m:sub>
                          <m:r>
                            <a:rPr lang="en-US" altLang="en-US" sz="2800" i="1">
                              <a:latin typeface="Cambria Math" panose="02040503050406030204" pitchFamily="18" charset="0"/>
                              <a:ea typeface="Cambria Math" panose="02040503050406030204" pitchFamily="18" charset="0"/>
                            </a:rPr>
                            <m:t>0</m:t>
                          </m:r>
                        </m:sub>
                      </m:sSub>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ℕ</m:t>
                      </m:r>
                      <m:r>
                        <a:rPr lang="en-US" altLang="en-US" sz="2800" i="1">
                          <a:latin typeface="Cambria Math" panose="02040503050406030204" pitchFamily="18" charset="0"/>
                          <a:ea typeface="Cambria Math" panose="02040503050406030204" pitchFamily="18" charset="0"/>
                        </a:rPr>
                        <m:t>:0≤</m:t>
                      </m:r>
                      <m:r>
                        <a:rPr lang="en-US" altLang="en-US" sz="2800" i="1">
                          <a:latin typeface="Cambria Math" panose="02040503050406030204" pitchFamily="18" charset="0"/>
                          <a:ea typeface="Cambria Math" panose="02040503050406030204" pitchFamily="18" charset="0"/>
                        </a:rPr>
                        <m:t>𝑐𝑔</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b="0" i="1" smtClean="0">
                          <a:solidFill>
                            <a:srgbClr val="FF0000"/>
                          </a:solidFill>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𝑓</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rPr>
                        <m:t>𝑛</m:t>
                      </m:r>
                      <m:r>
                        <a:rPr lang="en-US" altLang="en-US" sz="2800" i="1">
                          <a:latin typeface="Cambria Math" panose="02040503050406030204" pitchFamily="18" charset="0"/>
                        </a:rPr>
                        <m:t>≥</m:t>
                      </m:r>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𝑛</m:t>
                          </m:r>
                        </m:e>
                        <m:sub>
                          <m:r>
                            <a:rPr lang="en-US" altLang="en-US" sz="2800" i="1">
                              <a:latin typeface="Cambria Math" panose="02040503050406030204" pitchFamily="18" charset="0"/>
                            </a:rPr>
                            <m:t>0</m:t>
                          </m:r>
                        </m:sub>
                      </m:sSub>
                      <m:r>
                        <a:rPr lang="en-US" altLang="en-US" sz="2800" i="1">
                          <a:latin typeface="Cambria Math" panose="02040503050406030204" pitchFamily="18" charset="0"/>
                        </a:rPr>
                        <m:t>}</m:t>
                      </m:r>
                    </m:oMath>
                  </m:oMathPara>
                </a14:m>
                <a:endParaRPr lang="en-US" altLang="en-US" sz="2800"/>
              </a:p>
            </p:txBody>
          </p:sp>
        </mc:Choice>
        <mc:Fallback>
          <p:sp>
            <p:nvSpPr>
              <p:cNvPr id="5" name="文本框 11">
                <a:extLst>
                  <a:ext uri="{FF2B5EF4-FFF2-40B4-BE49-F238E27FC236}">
                    <a16:creationId xmlns:a16="http://schemas.microsoft.com/office/drawing/2014/main" id="{761F1184-8BD4-4945-B1EE-98651E8B56D6}"/>
                  </a:ext>
                </a:extLst>
              </p:cNvPr>
              <p:cNvSpPr txBox="1">
                <a:spLocks noRot="1" noChangeAspect="1" noMove="1" noResize="1" noEditPoints="1" noAdjustHandles="1" noChangeArrowheads="1" noChangeShapeType="1" noTextEdit="1"/>
              </p:cNvSpPr>
              <p:nvPr/>
            </p:nvSpPr>
            <p:spPr>
              <a:xfrm>
                <a:off x="339955" y="1415377"/>
                <a:ext cx="11690185" cy="1917063"/>
              </a:xfrm>
              <a:prstGeom prst="rect">
                <a:avLst/>
              </a:prstGeom>
              <a:blipFill>
                <a:blip r:embed="rId5"/>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1BDB3DD9-090C-5D4A-8B9F-0771F4F6FB17}"/>
                  </a:ext>
                </a:extLst>
              </p:cNvPr>
              <p:cNvSpPr/>
              <p:nvPr/>
            </p:nvSpPr>
            <p:spPr>
              <a:xfrm>
                <a:off x="3272589" y="3783858"/>
                <a:ext cx="8655236" cy="1925062"/>
              </a:xfrm>
              <a:prstGeom prst="roundRect">
                <a:avLst/>
              </a:prstGeom>
              <a:noFill/>
              <a:ln w="254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800">
                    <a:solidFill>
                      <a:schemeClr val="tx1"/>
                    </a:solidFill>
                  </a:rPr>
                  <a:t>Example 1: </a:t>
                </a:r>
                <a14:m>
                  <m:oMath xmlns:m="http://schemas.openxmlformats.org/officeDocument/2006/math">
                    <m:sSup>
                      <m:sSupPr>
                        <m:ctrlPr>
                          <a:rPr lang="en-US" altLang="en-US" sz="2800" i="1">
                            <a:solidFill>
                              <a:schemeClr val="tx1"/>
                            </a:solidFill>
                            <a:latin typeface="Cambria Math" panose="02040503050406030204" pitchFamily="18" charset="0"/>
                          </a:rPr>
                        </m:ctrlPr>
                      </m:sSupPr>
                      <m:e>
                        <m:r>
                          <a:rPr lang="en-US" altLang="en-US" sz="2800" i="1">
                            <a:solidFill>
                              <a:schemeClr val="tx1"/>
                            </a:solidFill>
                            <a:latin typeface="Cambria Math" panose="02040503050406030204" pitchFamily="18" charset="0"/>
                          </a:rPr>
                          <m:t>𝑛</m:t>
                        </m:r>
                      </m:e>
                      <m:sup>
                        <m:r>
                          <a:rPr lang="en-US" altLang="en-US" sz="2800" i="1">
                            <a:solidFill>
                              <a:schemeClr val="tx1"/>
                            </a:solidFill>
                            <a:latin typeface="Cambria Math" panose="02040503050406030204" pitchFamily="18" charset="0"/>
                          </a:rPr>
                          <m:t>2</m:t>
                        </m:r>
                      </m:sup>
                    </m:sSup>
                    <m:r>
                      <a:rPr lang="en-US" altLang="en-US" sz="2800" i="1">
                        <a:solidFill>
                          <a:schemeClr val="tx1"/>
                        </a:solidFill>
                        <a:latin typeface="Cambria Math" panose="02040503050406030204" pitchFamily="18" charset="0"/>
                      </a:rPr>
                      <m:t>+5</m:t>
                    </m:r>
                    <m:r>
                      <a:rPr lang="en-US" altLang="en-US" sz="2800" i="1">
                        <a:solidFill>
                          <a:schemeClr val="tx1"/>
                        </a:solidFill>
                        <a:latin typeface="Cambria Math" panose="02040503050406030204" pitchFamily="18" charset="0"/>
                      </a:rPr>
                      <m:t>𝑛</m:t>
                    </m:r>
                    <m:r>
                      <a:rPr lang="en-US" altLang="en-US" sz="2800" i="1">
                        <a:solidFill>
                          <a:schemeClr val="tx1"/>
                        </a:solidFill>
                        <a:latin typeface="Cambria Math" panose="02040503050406030204" pitchFamily="18" charset="0"/>
                      </a:rPr>
                      <m:t>=</m:t>
                    </m:r>
                    <m:r>
                      <m:rPr>
                        <m:sty m:val="p"/>
                      </m:rPr>
                      <a:rPr lang="en-US" altLang="en-US" sz="2800">
                        <a:solidFill>
                          <a:schemeClr val="tx1"/>
                        </a:solidFill>
                        <a:latin typeface="Cambria Math" panose="02040503050406030204" pitchFamily="18" charset="0"/>
                      </a:rPr>
                      <m:t>Ω</m:t>
                    </m:r>
                    <m:d>
                      <m:dPr>
                        <m:ctrlPr>
                          <a:rPr lang="en-US" altLang="en-US" sz="2800" i="1">
                            <a:solidFill>
                              <a:schemeClr val="tx1"/>
                            </a:solidFill>
                            <a:latin typeface="Cambria Math" panose="02040503050406030204" pitchFamily="18" charset="0"/>
                          </a:rPr>
                        </m:ctrlPr>
                      </m:dPr>
                      <m:e>
                        <m:r>
                          <a:rPr lang="en-US" altLang="en-US" sz="2800" b="0" i="1" smtClean="0">
                            <a:solidFill>
                              <a:schemeClr val="tx1"/>
                            </a:solidFill>
                            <a:latin typeface="Cambria Math" panose="02040503050406030204" pitchFamily="18" charset="0"/>
                          </a:rPr>
                          <m:t>𝑛</m:t>
                        </m:r>
                      </m:e>
                    </m:d>
                    <m:r>
                      <a:rPr lang="en-US" altLang="en-US" sz="2800">
                        <a:solidFill>
                          <a:schemeClr val="tx1"/>
                        </a:solidFill>
                        <a:latin typeface="Cambria Math" panose="02040503050406030204" pitchFamily="18" charset="0"/>
                      </a:rPr>
                      <m:t>.</m:t>
                    </m:r>
                  </m:oMath>
                </a14:m>
                <a:endParaRPr lang="en-US" altLang="en-US" sz="2800">
                  <a:solidFill>
                    <a:schemeClr val="tx1"/>
                  </a:solidFill>
                  <a:latin typeface="Comic Sans MS" panose="030F0902030302020204" pitchFamily="66" charset="0"/>
                </a:endParaRPr>
              </a:p>
              <a:p>
                <a:r>
                  <a:rPr lang="en-US" altLang="en-US" sz="2800">
                    <a:solidFill>
                      <a:schemeClr val="tx1"/>
                    </a:solidFill>
                    <a:ea typeface="Cambria Math" panose="02040503050406030204" pitchFamily="18" charset="0"/>
                  </a:rPr>
                  <a:t>Proof: </a:t>
                </a:r>
                <a14:m>
                  <m:oMath xmlns:m="http://schemas.openxmlformats.org/officeDocument/2006/math">
                    <m:r>
                      <a:rPr lang="en-US" altLang="en-US" sz="2800" i="1">
                        <a:solidFill>
                          <a:schemeClr val="tx1"/>
                        </a:solidFill>
                        <a:latin typeface="Cambria Math" panose="02040503050406030204" pitchFamily="18" charset="0"/>
                        <a:ea typeface="Cambria Math" panose="02040503050406030204" pitchFamily="18" charset="0"/>
                      </a:rPr>
                      <m:t>𝑐</m:t>
                    </m:r>
                    <m:r>
                      <a:rPr lang="en-US" altLang="en-US" sz="2800" i="1">
                        <a:solidFill>
                          <a:schemeClr val="tx1"/>
                        </a:solidFill>
                        <a:latin typeface="Cambria Math" panose="02040503050406030204" pitchFamily="18" charset="0"/>
                        <a:ea typeface="Cambria Math" panose="02040503050406030204" pitchFamily="18" charset="0"/>
                      </a:rPr>
                      <m:t>=1,</m:t>
                    </m:r>
                    <m:sSub>
                      <m:sSubPr>
                        <m:ctrlPr>
                          <a:rPr lang="en-US" altLang="en-US" sz="2800" i="1">
                            <a:solidFill>
                              <a:schemeClr val="tx1"/>
                            </a:solidFill>
                            <a:latin typeface="Cambria Math" panose="02040503050406030204" pitchFamily="18" charset="0"/>
                            <a:ea typeface="Cambria Math" panose="02040503050406030204" pitchFamily="18" charset="0"/>
                          </a:rPr>
                        </m:ctrlPr>
                      </m:sSubPr>
                      <m:e>
                        <m:r>
                          <a:rPr lang="en-US" altLang="en-US" sz="2800" i="1">
                            <a:solidFill>
                              <a:schemeClr val="tx1"/>
                            </a:solidFill>
                            <a:latin typeface="Cambria Math" panose="02040503050406030204" pitchFamily="18" charset="0"/>
                            <a:ea typeface="Cambria Math" panose="02040503050406030204" pitchFamily="18" charset="0"/>
                          </a:rPr>
                          <m:t>𝑛</m:t>
                        </m:r>
                      </m:e>
                      <m:sub>
                        <m:r>
                          <a:rPr lang="en-US" altLang="en-US" sz="2800" i="1">
                            <a:solidFill>
                              <a:schemeClr val="tx1"/>
                            </a:solidFill>
                            <a:latin typeface="Cambria Math" panose="02040503050406030204" pitchFamily="18" charset="0"/>
                            <a:ea typeface="Cambria Math" panose="02040503050406030204" pitchFamily="18" charset="0"/>
                          </a:rPr>
                          <m:t>0</m:t>
                        </m:r>
                      </m:sub>
                    </m:sSub>
                    <m:r>
                      <a:rPr lang="en-US" altLang="en-US" sz="2800" i="1">
                        <a:solidFill>
                          <a:schemeClr val="tx1"/>
                        </a:solidFill>
                        <a:latin typeface="Cambria Math" panose="02040503050406030204" pitchFamily="18" charset="0"/>
                        <a:ea typeface="Cambria Math" panose="02040503050406030204" pitchFamily="18" charset="0"/>
                      </a:rPr>
                      <m:t>=1</m:t>
                    </m:r>
                  </m:oMath>
                </a14:m>
                <a:r>
                  <a:rPr lang="en-US" altLang="en-US" sz="2800">
                    <a:solidFill>
                      <a:schemeClr val="tx1"/>
                    </a:solidFill>
                    <a:latin typeface="Times" pitchFamily="2" charset="0"/>
                  </a:rPr>
                  <a:t> satisfies </a:t>
                </a:r>
                <a14:m>
                  <m:oMath xmlns:m="http://schemas.openxmlformats.org/officeDocument/2006/math">
                    <m:r>
                      <a:rPr lang="en-US" altLang="en-US" sz="2800" i="1" smtClean="0">
                        <a:solidFill>
                          <a:schemeClr val="tx1"/>
                        </a:solidFill>
                        <a:latin typeface="Cambria Math" panose="02040503050406030204" pitchFamily="18" charset="0"/>
                        <a:ea typeface="Cambria Math" panose="02040503050406030204" pitchFamily="18" charset="0"/>
                      </a:rPr>
                      <m:t>0≤</m:t>
                    </m:r>
                    <m:r>
                      <a:rPr lang="en-US" altLang="en-US" sz="2800" b="0" i="1" smtClean="0">
                        <a:solidFill>
                          <a:schemeClr val="tx1"/>
                        </a:solidFill>
                        <a:latin typeface="Cambria Math" panose="02040503050406030204" pitchFamily="18" charset="0"/>
                        <a:ea typeface="Cambria Math" panose="02040503050406030204" pitchFamily="18" charset="0"/>
                      </a:rPr>
                      <m:t>𝑛</m:t>
                    </m:r>
                    <m:r>
                      <a:rPr lang="en-US" altLang="en-US" sz="2800" i="1">
                        <a:solidFill>
                          <a:schemeClr val="tx1"/>
                        </a:solidFill>
                        <a:latin typeface="Cambria Math" panose="02040503050406030204" pitchFamily="18" charset="0"/>
                        <a:ea typeface="Cambria Math" panose="02040503050406030204" pitchFamily="18" charset="0"/>
                      </a:rPr>
                      <m:t>≤</m:t>
                    </m:r>
                    <m:sSup>
                      <m:sSupPr>
                        <m:ctrlPr>
                          <a:rPr lang="en-US" altLang="en-US" sz="2800" i="1">
                            <a:solidFill>
                              <a:schemeClr val="tx1"/>
                            </a:solidFill>
                            <a:latin typeface="Cambria Math" panose="02040503050406030204" pitchFamily="18" charset="0"/>
                          </a:rPr>
                        </m:ctrlPr>
                      </m:sSupPr>
                      <m:e>
                        <m:r>
                          <a:rPr lang="en-US" altLang="en-US" sz="2800" i="1">
                            <a:solidFill>
                              <a:schemeClr val="tx1"/>
                            </a:solidFill>
                            <a:latin typeface="Cambria Math" panose="02040503050406030204" pitchFamily="18" charset="0"/>
                          </a:rPr>
                          <m:t>𝑛</m:t>
                        </m:r>
                      </m:e>
                      <m:sup>
                        <m:r>
                          <a:rPr lang="en-US" altLang="en-US" sz="2800" i="1">
                            <a:solidFill>
                              <a:schemeClr val="tx1"/>
                            </a:solidFill>
                            <a:latin typeface="Cambria Math" panose="02040503050406030204" pitchFamily="18" charset="0"/>
                          </a:rPr>
                          <m:t>2</m:t>
                        </m:r>
                      </m:sup>
                    </m:sSup>
                    <m:r>
                      <a:rPr lang="en-US" altLang="en-US" sz="2800" i="1">
                        <a:solidFill>
                          <a:schemeClr val="tx1"/>
                        </a:solidFill>
                        <a:latin typeface="Cambria Math" panose="02040503050406030204" pitchFamily="18" charset="0"/>
                      </a:rPr>
                      <m:t>+5</m:t>
                    </m:r>
                    <m:r>
                      <a:rPr lang="en-US" altLang="en-US" sz="2800" i="1">
                        <a:solidFill>
                          <a:schemeClr val="tx1"/>
                        </a:solidFill>
                        <a:latin typeface="Cambria Math" panose="02040503050406030204" pitchFamily="18" charset="0"/>
                      </a:rPr>
                      <m:t>𝑛</m:t>
                    </m:r>
                    <m:r>
                      <a:rPr lang="en-US" altLang="en-US" sz="2800" i="1">
                        <a:solidFill>
                          <a:schemeClr val="tx1"/>
                        </a:solidFill>
                        <a:latin typeface="Cambria Math" panose="02040503050406030204" pitchFamily="18" charset="0"/>
                        <a:ea typeface="Cambria Math" panose="02040503050406030204" pitchFamily="18" charset="0"/>
                      </a:rPr>
                      <m:t>,∀</m:t>
                    </m:r>
                    <m:r>
                      <a:rPr lang="en-US" altLang="en-US" sz="2800" i="1">
                        <a:solidFill>
                          <a:schemeClr val="tx1"/>
                        </a:solidFill>
                        <a:latin typeface="Cambria Math" panose="02040503050406030204" pitchFamily="18" charset="0"/>
                      </a:rPr>
                      <m:t>𝑛</m:t>
                    </m:r>
                    <m:r>
                      <a:rPr lang="en-US" altLang="en-US" sz="2800" i="1">
                        <a:solidFill>
                          <a:schemeClr val="tx1"/>
                        </a:solidFill>
                        <a:latin typeface="Cambria Math" panose="02040503050406030204" pitchFamily="18" charset="0"/>
                      </a:rPr>
                      <m:t>≥1.</m:t>
                    </m:r>
                  </m:oMath>
                </a14:m>
                <a:endParaRPr lang="en-US" altLang="en-US" sz="2800">
                  <a:solidFill>
                    <a:schemeClr val="tx1"/>
                  </a:solidFill>
                  <a:latin typeface="Times" pitchFamily="2" charset="0"/>
                </a:endParaRPr>
              </a:p>
              <a:p>
                <a:r>
                  <a:rPr lang="en-US" altLang="en-US" sz="2800">
                    <a:solidFill>
                      <a:schemeClr val="tx1"/>
                    </a:solidFill>
                  </a:rPr>
                  <a:t>Example 2: </a:t>
                </a:r>
                <a14:m>
                  <m:oMath xmlns:m="http://schemas.openxmlformats.org/officeDocument/2006/math">
                    <m:r>
                      <a:rPr lang="en-US" altLang="en-US" sz="2800" b="0" i="1" smtClean="0">
                        <a:solidFill>
                          <a:schemeClr val="tx1"/>
                        </a:solidFill>
                        <a:latin typeface="Cambria Math" panose="02040503050406030204" pitchFamily="18" charset="0"/>
                      </a:rPr>
                      <m:t>2</m:t>
                    </m:r>
                    <m:r>
                      <a:rPr lang="en-US" altLang="en-US" sz="2800" b="0" i="1" smtClean="0">
                        <a:solidFill>
                          <a:schemeClr val="tx1"/>
                        </a:solidFill>
                        <a:latin typeface="Cambria Math" panose="02040503050406030204" pitchFamily="18" charset="0"/>
                      </a:rPr>
                      <m:t>𝑛</m:t>
                    </m:r>
                    <m:r>
                      <a:rPr lang="en-US" altLang="en-US" sz="2800" b="0" i="1" smtClean="0">
                        <a:solidFill>
                          <a:schemeClr val="tx1"/>
                        </a:solidFill>
                        <a:latin typeface="Cambria Math" panose="02040503050406030204" pitchFamily="18" charset="0"/>
                      </a:rPr>
                      <m:t>−1=</m:t>
                    </m:r>
                    <m:r>
                      <m:rPr>
                        <m:sty m:val="p"/>
                      </m:rPr>
                      <a:rPr lang="en-US" altLang="en-US" sz="2800">
                        <a:solidFill>
                          <a:schemeClr val="tx1"/>
                        </a:solidFill>
                        <a:latin typeface="Cambria Math" panose="02040503050406030204" pitchFamily="18" charset="0"/>
                      </a:rPr>
                      <m:t>Ω</m:t>
                    </m:r>
                    <m:d>
                      <m:dPr>
                        <m:ctrlPr>
                          <a:rPr lang="en-US" altLang="en-US" sz="2800" i="1">
                            <a:solidFill>
                              <a:schemeClr val="tx1"/>
                            </a:solidFill>
                            <a:latin typeface="Cambria Math" panose="02040503050406030204" pitchFamily="18" charset="0"/>
                          </a:rPr>
                        </m:ctrlPr>
                      </m:dPr>
                      <m:e>
                        <m:r>
                          <a:rPr lang="en-US" altLang="en-US" sz="2800" i="1">
                            <a:solidFill>
                              <a:schemeClr val="tx1"/>
                            </a:solidFill>
                            <a:latin typeface="Cambria Math" panose="02040503050406030204" pitchFamily="18" charset="0"/>
                          </a:rPr>
                          <m:t>𝑛</m:t>
                        </m:r>
                      </m:e>
                    </m:d>
                  </m:oMath>
                </a14:m>
                <a:endParaRPr lang="en-US" altLang="en-US" sz="2800">
                  <a:solidFill>
                    <a:schemeClr val="tx1"/>
                  </a:solidFill>
                </a:endParaRPr>
              </a:p>
              <a:p>
                <a:r>
                  <a:rPr lang="en-US" altLang="en-US" sz="2800">
                    <a:solidFill>
                      <a:schemeClr val="tx1"/>
                    </a:solidFill>
                    <a:ea typeface="Cambria Math" panose="02040503050406030204" pitchFamily="18" charset="0"/>
                  </a:rPr>
                  <a:t>Proof: </a:t>
                </a:r>
                <a14:m>
                  <m:oMath xmlns:m="http://schemas.openxmlformats.org/officeDocument/2006/math">
                    <m:r>
                      <a:rPr lang="en-US" altLang="en-US" sz="2800" i="1" smtClean="0">
                        <a:solidFill>
                          <a:schemeClr val="tx1"/>
                        </a:solidFill>
                        <a:latin typeface="Cambria Math" panose="02040503050406030204" pitchFamily="18" charset="0"/>
                        <a:ea typeface="Cambria Math" panose="02040503050406030204" pitchFamily="18" charset="0"/>
                      </a:rPr>
                      <m:t>𝑐</m:t>
                    </m:r>
                    <m:r>
                      <a:rPr lang="en-US" altLang="en-US" sz="2800" b="0" i="1" smtClean="0">
                        <a:solidFill>
                          <a:schemeClr val="tx1"/>
                        </a:solidFill>
                        <a:latin typeface="Cambria Math" panose="02040503050406030204" pitchFamily="18" charset="0"/>
                        <a:ea typeface="Cambria Math" panose="02040503050406030204" pitchFamily="18" charset="0"/>
                      </a:rPr>
                      <m:t>=1,</m:t>
                    </m:r>
                    <m:sSub>
                      <m:sSubPr>
                        <m:ctrlPr>
                          <a:rPr lang="en-US" altLang="en-US" sz="2800" i="1" smtClean="0">
                            <a:solidFill>
                              <a:schemeClr val="tx1"/>
                            </a:solidFill>
                            <a:latin typeface="Cambria Math" panose="02040503050406030204" pitchFamily="18" charset="0"/>
                            <a:ea typeface="Cambria Math" panose="02040503050406030204" pitchFamily="18" charset="0"/>
                          </a:rPr>
                        </m:ctrlPr>
                      </m:sSubPr>
                      <m:e>
                        <m:r>
                          <a:rPr lang="en-US" altLang="en-US" sz="2800" i="1">
                            <a:solidFill>
                              <a:schemeClr val="tx1"/>
                            </a:solidFill>
                            <a:latin typeface="Cambria Math" panose="02040503050406030204" pitchFamily="18" charset="0"/>
                            <a:ea typeface="Cambria Math" panose="02040503050406030204" pitchFamily="18" charset="0"/>
                          </a:rPr>
                          <m:t>𝑛</m:t>
                        </m:r>
                      </m:e>
                      <m:sub>
                        <m:r>
                          <a:rPr lang="en-US" altLang="en-US" sz="2800" i="1">
                            <a:solidFill>
                              <a:schemeClr val="tx1"/>
                            </a:solidFill>
                            <a:latin typeface="Cambria Math" panose="02040503050406030204" pitchFamily="18" charset="0"/>
                            <a:ea typeface="Cambria Math" panose="02040503050406030204" pitchFamily="18" charset="0"/>
                          </a:rPr>
                          <m:t>0</m:t>
                        </m:r>
                      </m:sub>
                    </m:sSub>
                    <m:r>
                      <a:rPr lang="en-US" altLang="en-US" sz="2800" b="0" i="1" smtClean="0">
                        <a:solidFill>
                          <a:schemeClr val="tx1"/>
                        </a:solidFill>
                        <a:latin typeface="Cambria Math" panose="02040503050406030204" pitchFamily="18" charset="0"/>
                        <a:ea typeface="Cambria Math" panose="02040503050406030204" pitchFamily="18" charset="0"/>
                      </a:rPr>
                      <m:t>=1</m:t>
                    </m:r>
                  </m:oMath>
                </a14:m>
                <a:r>
                  <a:rPr lang="en-US" altLang="en-US" sz="2800">
                    <a:solidFill>
                      <a:schemeClr val="tx1"/>
                    </a:solidFill>
                  </a:rPr>
                  <a:t> </a:t>
                </a:r>
                <a:r>
                  <a:rPr lang="en-US" altLang="en-US" sz="2800">
                    <a:solidFill>
                      <a:schemeClr val="tx1"/>
                    </a:solidFill>
                    <a:latin typeface="Times" pitchFamily="2" charset="0"/>
                  </a:rPr>
                  <a:t>satisfies </a:t>
                </a:r>
                <a14:m>
                  <m:oMath xmlns:m="http://schemas.openxmlformats.org/officeDocument/2006/math">
                    <m:r>
                      <a:rPr lang="en-US" altLang="en-US" sz="2800" i="1">
                        <a:solidFill>
                          <a:schemeClr val="tx1"/>
                        </a:solidFill>
                        <a:latin typeface="Cambria Math" panose="02040503050406030204" pitchFamily="18" charset="0"/>
                        <a:ea typeface="Cambria Math" panose="02040503050406030204" pitchFamily="18" charset="0"/>
                      </a:rPr>
                      <m:t>0≤</m:t>
                    </m:r>
                    <m:r>
                      <a:rPr lang="en-US" altLang="en-US" sz="2800" i="1">
                        <a:solidFill>
                          <a:schemeClr val="tx1"/>
                        </a:solidFill>
                        <a:latin typeface="Cambria Math" panose="02040503050406030204" pitchFamily="18" charset="0"/>
                        <a:ea typeface="Cambria Math" panose="02040503050406030204" pitchFamily="18" charset="0"/>
                      </a:rPr>
                      <m:t>𝑛</m:t>
                    </m:r>
                    <m:r>
                      <a:rPr lang="en-US" altLang="en-US" sz="2800" i="1">
                        <a:solidFill>
                          <a:schemeClr val="tx1"/>
                        </a:solidFill>
                        <a:latin typeface="Cambria Math" panose="02040503050406030204" pitchFamily="18" charset="0"/>
                        <a:ea typeface="Cambria Math" panose="02040503050406030204" pitchFamily="18" charset="0"/>
                      </a:rPr>
                      <m:t>≤2</m:t>
                    </m:r>
                    <m:r>
                      <a:rPr lang="en-US" altLang="en-US" sz="2800" i="1">
                        <a:solidFill>
                          <a:schemeClr val="tx1"/>
                        </a:solidFill>
                        <a:latin typeface="Cambria Math" panose="02040503050406030204" pitchFamily="18" charset="0"/>
                      </a:rPr>
                      <m:t>𝑛</m:t>
                    </m:r>
                    <m:r>
                      <a:rPr lang="en-US" altLang="en-US" sz="2800" i="1">
                        <a:solidFill>
                          <a:schemeClr val="tx1"/>
                        </a:solidFill>
                        <a:latin typeface="Cambria Math" panose="02040503050406030204" pitchFamily="18" charset="0"/>
                      </a:rPr>
                      <m:t>−1,∀</m:t>
                    </m:r>
                    <m:r>
                      <a:rPr lang="en-US" altLang="en-US" sz="2800" i="1">
                        <a:solidFill>
                          <a:schemeClr val="tx1"/>
                        </a:solidFill>
                        <a:latin typeface="Cambria Math" panose="02040503050406030204" pitchFamily="18" charset="0"/>
                      </a:rPr>
                      <m:t>𝑛</m:t>
                    </m:r>
                    <m:r>
                      <a:rPr lang="en-US" altLang="en-US" sz="2800" i="1">
                        <a:solidFill>
                          <a:schemeClr val="tx1"/>
                        </a:solidFill>
                        <a:latin typeface="Cambria Math" panose="02040503050406030204" pitchFamily="18" charset="0"/>
                      </a:rPr>
                      <m:t>≥1.</m:t>
                    </m:r>
                  </m:oMath>
                </a14:m>
                <a:endParaRPr lang="en-US" altLang="en-US" sz="2800">
                  <a:solidFill>
                    <a:schemeClr val="tx1"/>
                  </a:solidFill>
                  <a:latin typeface="Times" pitchFamily="2" charset="0"/>
                </a:endParaRPr>
              </a:p>
            </p:txBody>
          </p:sp>
        </mc:Choice>
        <mc:Fallback>
          <p:sp>
            <p:nvSpPr>
              <p:cNvPr id="7" name="Rounded Rectangle 6">
                <a:extLst>
                  <a:ext uri="{FF2B5EF4-FFF2-40B4-BE49-F238E27FC236}">
                    <a16:creationId xmlns:a16="http://schemas.microsoft.com/office/drawing/2014/main" id="{1BDB3DD9-090C-5D4A-8B9F-0771F4F6FB17}"/>
                  </a:ext>
                </a:extLst>
              </p:cNvPr>
              <p:cNvSpPr>
                <a:spLocks noRot="1" noChangeAspect="1" noMove="1" noResize="1" noEditPoints="1" noAdjustHandles="1" noChangeArrowheads="1" noChangeShapeType="1" noTextEdit="1"/>
              </p:cNvSpPr>
              <p:nvPr/>
            </p:nvSpPr>
            <p:spPr>
              <a:xfrm>
                <a:off x="3272589" y="3783858"/>
                <a:ext cx="8655236" cy="1925062"/>
              </a:xfrm>
              <a:prstGeom prst="roundRect">
                <a:avLst/>
              </a:prstGeom>
              <a:blipFill>
                <a:blip r:embed="rId6"/>
                <a:stretch>
                  <a:fillRect l="-211" b="-4688"/>
                </a:stretch>
              </a:blipFill>
              <a:ln w="25400">
                <a:solidFill>
                  <a:srgbClr val="00B050"/>
                </a:solidFill>
                <a:prstDash val="dash"/>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FF3C155A-0E08-9549-B86F-A75E92B0349C}"/>
              </a:ext>
            </a:extLst>
          </p:cNvPr>
          <p:cNvPicPr>
            <a:picLocks noChangeAspect="1"/>
          </p:cNvPicPr>
          <p:nvPr/>
        </p:nvPicPr>
        <p:blipFill>
          <a:blip r:embed="rId7"/>
          <a:stretch>
            <a:fillRect/>
          </a:stretch>
        </p:blipFill>
        <p:spPr>
          <a:xfrm>
            <a:off x="249923" y="3602142"/>
            <a:ext cx="2653177" cy="2715850"/>
          </a:xfrm>
          <a:prstGeom prst="rect">
            <a:avLst/>
          </a:prstGeom>
          <a:solidFill>
            <a:schemeClr val="accent2">
              <a:lumMod val="20000"/>
              <a:lumOff val="80000"/>
            </a:schemeClr>
          </a:solidFill>
        </p:spPr>
      </p:pic>
      <p:sp>
        <p:nvSpPr>
          <p:cNvPr id="8" name="Rounded Rectangle 7">
            <a:extLst>
              <a:ext uri="{FF2B5EF4-FFF2-40B4-BE49-F238E27FC236}">
                <a16:creationId xmlns:a16="http://schemas.microsoft.com/office/drawing/2014/main" id="{4A8A6405-F46B-D849-BEE1-F8585261FEBA}"/>
              </a:ext>
            </a:extLst>
          </p:cNvPr>
          <p:cNvSpPr/>
          <p:nvPr/>
        </p:nvSpPr>
        <p:spPr>
          <a:xfrm>
            <a:off x="9498121" y="2124957"/>
            <a:ext cx="2413662" cy="523152"/>
          </a:xfrm>
          <a:prstGeom prst="roundRect">
            <a:avLst/>
          </a:prstGeom>
          <a:solidFill>
            <a:srgbClr val="A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latin typeface="Comic Sans MS" panose="030F0702030302020204" pitchFamily="66" charset="0"/>
              </a:rPr>
              <a:t>Lower bound</a:t>
            </a:r>
            <a:endParaRPr lang="zh-CN" altLang="en-US" sz="2800" b="1">
              <a:latin typeface="Comic Sans MS" panose="030F0702030302020204" pitchFamily="66" charset="0"/>
            </a:endParaRPr>
          </a:p>
        </p:txBody>
      </p:sp>
    </p:spTree>
    <p:extLst>
      <p:ext uri="{BB962C8B-B14F-4D97-AF65-F5344CB8AC3E}">
        <p14:creationId xmlns:p14="http://schemas.microsoft.com/office/powerpoint/2010/main" val="153000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1">
            <a:extLst>
              <a:ext uri="{FF2B5EF4-FFF2-40B4-BE49-F238E27FC236}">
                <a16:creationId xmlns:a16="http://schemas.microsoft.com/office/drawing/2014/main" id="{DF37C33E-D0DF-3E49-B20B-9FEB12662240}"/>
              </a:ext>
            </a:extLst>
          </p:cNvPr>
          <p:cNvSpPr txBox="1"/>
          <p:nvPr/>
        </p:nvSpPr>
        <p:spPr>
          <a:xfrm>
            <a:off x="3075324" y="3926561"/>
            <a:ext cx="8983944" cy="1384995"/>
          </a:xfrm>
          <a:prstGeom prst="rect">
            <a:avLst/>
          </a:prstGeom>
          <a:solidFill>
            <a:sysClr val="window" lastClr="FFFFFF"/>
          </a:solidFill>
          <a:ln>
            <a:noFill/>
          </a:ln>
          <a:effectLst>
            <a:outerShdw blurRad="63500" sx="102000" sy="102000" algn="ctr"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Theorem</a:t>
            </a:r>
          </a:p>
          <a:p>
            <a:pPr>
              <a:defRPr/>
            </a:pPr>
            <a:endPar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endParaRPr>
          </a:p>
          <a:p>
            <a:pPr>
              <a:defRPr/>
            </a:pPr>
            <a:endPar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2.4.1 Order of Growth -- asymptotic tight bound (</a:t>
                </a:r>
                <a14:m>
                  <m:oMath xmlns:m="http://schemas.openxmlformats.org/officeDocument/2006/math">
                    <m:r>
                      <m:rPr>
                        <m:sty m:val="p"/>
                      </m:rPr>
                      <a:rPr lang="en-US" altLang="en-US" sz="3200" smtClean="0">
                        <a:solidFill>
                          <a:srgbClr val="C00000"/>
                        </a:solidFill>
                        <a:latin typeface="Cambria Math" panose="02040503050406030204" pitchFamily="18" charset="0"/>
                      </a:rPr>
                      <m:t>Θ</m:t>
                    </m:r>
                  </m:oMath>
                </a14:m>
                <a:r>
                  <a:rPr lang="en-US" altLang="zh-CN" sz="2900" b="1">
                    <a:solidFill>
                      <a:srgbClr val="C00000"/>
                    </a:solidFill>
                    <a:latin typeface="Bell MT" panose="02020503060305020303" pitchFamily="18" charset="0"/>
                    <a:cs typeface="Arial" panose="020B0604020202020204" pitchFamily="34" charset="0"/>
                  </a:rPr>
                  <a:t>-notation)</a:t>
                </a:r>
              </a:p>
            </p:txBody>
          </p:sp>
        </mc:Choice>
        <mc:Fallback>
          <p:sp>
            <p:nvSpPr>
              <p:cNvPr id="9" name="矩形 8"/>
              <p:cNvSpPr>
                <a:spLocks noRot="1" noChangeAspect="1" noMove="1" noResize="1" noEditPoints="1" noAdjustHandles="1" noChangeArrowheads="1" noChangeShapeType="1" noTextEdit="1"/>
              </p:cNvSpPr>
              <p:nvPr/>
            </p:nvSpPr>
            <p:spPr>
              <a:xfrm>
                <a:off x="0" y="1"/>
                <a:ext cx="12192000" cy="647114"/>
              </a:xfrm>
              <a:prstGeom prst="rect">
                <a:avLst/>
              </a:prstGeom>
              <a:blipFill>
                <a:blip r:embed="rId3"/>
                <a:stretch>
                  <a:fillRect l="-1050" b="-2075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E4305087-B8B8-F248-B4D2-3AE8CCC3E71E}"/>
                  </a:ext>
                </a:extLst>
              </p:cNvPr>
              <p:cNvSpPr txBox="1">
                <a:spLocks/>
              </p:cNvSpPr>
              <p:nvPr/>
            </p:nvSpPr>
            <p:spPr>
              <a:xfrm>
                <a:off x="339955" y="762749"/>
                <a:ext cx="10832178" cy="5611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ea typeface="Cambria Math" panose="02040503050406030204" pitchFamily="18" charset="0"/>
                  </a:rPr>
                  <a:t>Denote </a:t>
                </a:r>
                <a14:m>
                  <m:oMath xmlns:m="http://schemas.openxmlformats.org/officeDocument/2006/math">
                    <m:r>
                      <a:rPr lang="en-US" altLang="en-US" i="1" smtClean="0">
                        <a:latin typeface="Cambria Math" panose="02040503050406030204" pitchFamily="18" charset="0"/>
                        <a:ea typeface="Cambria Math" panose="02040503050406030204" pitchFamily="18" charset="0"/>
                      </a:rPr>
                      <m:t>ℕ</m:t>
                    </m:r>
                    <m:r>
                      <a:rPr lang="en-US" altLang="en-US" b="0" i="1" smtClean="0">
                        <a:latin typeface="Cambria Math" panose="02040503050406030204" pitchFamily="18" charset="0"/>
                        <a:ea typeface="Cambria Math" panose="02040503050406030204" pitchFamily="18" charset="0"/>
                      </a:rPr>
                      <m:t>=</m:t>
                    </m:r>
                    <m:d>
                      <m:dPr>
                        <m:begChr m:val="{"/>
                        <m:endChr m:val="}"/>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0, 1, 2, …</m:t>
                        </m:r>
                      </m:e>
                    </m:d>
                    <m:r>
                      <a:rPr lang="en-US" altLang="en-US" b="0" i="0" smtClean="0">
                        <a:latin typeface="Cambria Math" panose="02040503050406030204" pitchFamily="18" charset="0"/>
                        <a:ea typeface="Cambria Math" panose="02040503050406030204" pitchFamily="18" charset="0"/>
                      </a:rPr>
                      <m:t>. </m:t>
                    </m:r>
                    <m:r>
                      <m:rPr>
                        <m:sty m:val="p"/>
                      </m:rPr>
                      <a:rPr lang="en-US" altLang="en-US" b="0" i="0" smtClean="0">
                        <a:latin typeface="Cambria Math" panose="02040503050406030204" pitchFamily="18" charset="0"/>
                        <a:ea typeface="Cambria Math" panose="02040503050406030204" pitchFamily="18" charset="0"/>
                      </a:rPr>
                      <m:t>Let</m:t>
                    </m:r>
                    <m:r>
                      <a:rPr lang="en-US" altLang="en-US" b="0" i="0" smtClean="0">
                        <a:latin typeface="Cambria Math" panose="02040503050406030204" pitchFamily="18" charset="0"/>
                        <a:ea typeface="Cambria Math" panose="02040503050406030204" pitchFamily="18" charset="0"/>
                      </a:rPr>
                      <m:t> </m:t>
                    </m:r>
                    <m:r>
                      <a:rPr lang="en-US" altLang="en-US" b="0" i="1" dirty="0" smtClean="0">
                        <a:latin typeface="Cambria Math" panose="02040503050406030204" pitchFamily="18" charset="0"/>
                      </a:rPr>
                      <m:t>𝑔</m:t>
                    </m:r>
                    <m:r>
                      <a:rPr lang="en-US" altLang="en-US" b="0" i="1" dirty="0" smtClean="0">
                        <a:latin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r>
                      <a:rPr lang="en-US" altLang="en-US" i="1" smtClean="0">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oMath>
                </a14:m>
                <a:r>
                  <a:rPr lang="en-US" altLang="en-US"/>
                  <a:t> be a function.</a:t>
                </a:r>
              </a:p>
            </p:txBody>
          </p:sp>
        </mc:Choice>
        <mc:Fallback>
          <p:sp>
            <p:nvSpPr>
              <p:cNvPr id="11" name="Content Placeholder 2">
                <a:extLst>
                  <a:ext uri="{FF2B5EF4-FFF2-40B4-BE49-F238E27FC236}">
                    <a16:creationId xmlns:a16="http://schemas.microsoft.com/office/drawing/2014/main" id="{E4305087-B8B8-F248-B4D2-3AE8CCC3E71E}"/>
                  </a:ext>
                </a:extLst>
              </p:cNvPr>
              <p:cNvSpPr txBox="1">
                <a:spLocks noRot="1" noChangeAspect="1" noMove="1" noResize="1" noEditPoints="1" noAdjustHandles="1" noChangeArrowheads="1" noChangeShapeType="1" noTextEdit="1"/>
              </p:cNvSpPr>
              <p:nvPr/>
            </p:nvSpPr>
            <p:spPr>
              <a:xfrm>
                <a:off x="339955" y="762749"/>
                <a:ext cx="10832178" cy="561188"/>
              </a:xfrm>
              <a:prstGeom prst="rect">
                <a:avLst/>
              </a:prstGeom>
              <a:blipFill>
                <a:blip r:embed="rId4"/>
                <a:stretch>
                  <a:fillRect l="-1182" t="-10870" b="-22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文本框 11">
                <a:extLst>
                  <a:ext uri="{FF2B5EF4-FFF2-40B4-BE49-F238E27FC236}">
                    <a16:creationId xmlns:a16="http://schemas.microsoft.com/office/drawing/2014/main" id="{761F1184-8BD4-4945-B1EE-98651E8B56D6}"/>
                  </a:ext>
                </a:extLst>
              </p:cNvPr>
              <p:cNvSpPr txBox="1"/>
              <p:nvPr/>
            </p:nvSpPr>
            <p:spPr>
              <a:xfrm>
                <a:off x="199600" y="1372952"/>
                <a:ext cx="11852045" cy="173502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20000"/>
                  </a:lnSpc>
                </a:pPr>
                <a:r>
                  <a:rPr lang="en-US" altLang="en-US" sz="2800">
                    <a:latin typeface="Cambria Math" panose="02040503050406030204" pitchFamily="18" charset="0"/>
                  </a:rPr>
                  <a:t>For a given function </a:t>
                </a:r>
                <a14:m>
                  <m:oMath xmlns:m="http://schemas.openxmlformats.org/officeDocument/2006/math">
                    <m:r>
                      <a:rPr lang="en-US" altLang="en-US" sz="2800" b="0" i="1" smtClean="0">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oMath>
                </a14:m>
                <a:r>
                  <a:rPr lang="en-US" altLang="en-US" sz="2800">
                    <a:latin typeface="Cambria Math" panose="02040503050406030204" pitchFamily="18" charset="0"/>
                  </a:rPr>
                  <a:t>, we denote by </a:t>
                </a:r>
                <a14:m>
                  <m:oMath xmlns:m="http://schemas.openxmlformats.org/officeDocument/2006/math">
                    <m:r>
                      <m:rPr>
                        <m:sty m:val="p"/>
                      </m:rPr>
                      <a:rPr lang="en-US" altLang="en-US" sz="2800" b="0" i="0" smtClean="0">
                        <a:latin typeface="Cambria Math" panose="02040503050406030204" pitchFamily="18" charset="0"/>
                      </a:rPr>
                      <m:t>Θ</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e>
                    </m:d>
                  </m:oMath>
                </a14:m>
                <a:r>
                  <a:rPr lang="en-US" altLang="en-US" sz="2800">
                    <a:latin typeface="Cambria Math" panose="02040503050406030204" pitchFamily="18" charset="0"/>
                  </a:rPr>
                  <a:t>(pronounced “big-theta of </a:t>
                </a:r>
                <a14:m>
                  <m:oMath xmlns:m="http://schemas.openxmlformats.org/officeDocument/2006/math">
                    <m:r>
                      <a:rPr lang="en-US" altLang="en-US" sz="2800" b="0" i="1" smtClean="0">
                        <a:latin typeface="Cambria Math" panose="02040503050406030204" pitchFamily="18" charset="0"/>
                      </a:rPr>
                      <m:t>𝑔</m:t>
                    </m:r>
                  </m:oMath>
                </a14:m>
                <a:r>
                  <a:rPr lang="en-US" altLang="en-US" sz="2800">
                    <a:latin typeface="Cambria Math" panose="02040503050406030204" pitchFamily="18" charset="0"/>
                  </a:rPr>
                  <a:t> of </a:t>
                </a:r>
                <a14:m>
                  <m:oMath xmlns:m="http://schemas.openxmlformats.org/officeDocument/2006/math">
                    <m:r>
                      <a:rPr lang="en-US" altLang="en-US" sz="2800" i="1" dirty="0">
                        <a:latin typeface="Cambria Math" panose="02040503050406030204" pitchFamily="18" charset="0"/>
                      </a:rPr>
                      <m:t>𝑛</m:t>
                    </m:r>
                  </m:oMath>
                </a14:m>
                <a:r>
                  <a:rPr lang="en-US" altLang="en-US" sz="2800">
                    <a:latin typeface="Cambria Math" panose="02040503050406030204" pitchFamily="18" charset="0"/>
                  </a:rPr>
                  <a:t>) the set of functions:</a:t>
                </a:r>
              </a:p>
              <a:p>
                <a:pPr>
                  <a:lnSpc>
                    <a:spcPct val="120000"/>
                  </a:lnSpc>
                </a:pPr>
                <a14:m>
                  <m:oMathPara xmlns:m="http://schemas.openxmlformats.org/officeDocument/2006/math">
                    <m:oMathParaPr>
                      <m:jc m:val="left"/>
                    </m:oMathParaPr>
                    <m:oMath xmlns:m="http://schemas.openxmlformats.org/officeDocument/2006/math">
                      <m:r>
                        <m:rPr>
                          <m:sty m:val="p"/>
                        </m:rPr>
                        <a:rPr lang="en-US" altLang="en-US" sz="2600">
                          <a:latin typeface="Cambria Math" panose="02040503050406030204" pitchFamily="18" charset="0"/>
                        </a:rPr>
                        <m:t>Θ</m:t>
                      </m:r>
                      <m:d>
                        <m:dPr>
                          <m:ctrlPr>
                            <a:rPr lang="en-US" altLang="en-US" sz="2600" i="1">
                              <a:latin typeface="Cambria Math" panose="02040503050406030204" pitchFamily="18" charset="0"/>
                            </a:rPr>
                          </m:ctrlPr>
                        </m:dPr>
                        <m:e>
                          <m:r>
                            <a:rPr lang="en-US" altLang="en-US" sz="2600" b="0" i="1" smtClean="0">
                              <a:latin typeface="Cambria Math" panose="02040503050406030204" pitchFamily="18" charset="0"/>
                            </a:rPr>
                            <m:t>𝑔</m:t>
                          </m:r>
                          <m:d>
                            <m:dPr>
                              <m:ctrlPr>
                                <a:rPr lang="en-US" altLang="en-US" sz="2600" i="1">
                                  <a:latin typeface="Cambria Math" panose="02040503050406030204" pitchFamily="18" charset="0"/>
                                </a:rPr>
                              </m:ctrlPr>
                            </m:dPr>
                            <m:e>
                              <m:r>
                                <a:rPr lang="en-US" altLang="en-US" sz="2600" i="1">
                                  <a:latin typeface="Cambria Math" panose="02040503050406030204" pitchFamily="18" charset="0"/>
                                </a:rPr>
                                <m:t>𝑛</m:t>
                              </m:r>
                            </m:e>
                          </m:d>
                        </m:e>
                      </m:d>
                      <m:r>
                        <a:rPr lang="en-US" altLang="en-US" sz="2600" i="1">
                          <a:latin typeface="Cambria Math" panose="02040503050406030204" pitchFamily="18" charset="0"/>
                        </a:rPr>
                        <m:t>={</m:t>
                      </m:r>
                      <m:r>
                        <a:rPr lang="en-US" altLang="en-US" sz="2600" b="0" i="1" smtClean="0">
                          <a:latin typeface="Cambria Math" panose="02040503050406030204" pitchFamily="18" charset="0"/>
                        </a:rPr>
                        <m:t>𝑓</m:t>
                      </m:r>
                      <m:r>
                        <a:rPr lang="en-US" altLang="en-US" sz="2600" i="1">
                          <a:latin typeface="Cambria Math" panose="02040503050406030204" pitchFamily="18" charset="0"/>
                        </a:rPr>
                        <m:t>(</m:t>
                      </m:r>
                      <m:r>
                        <a:rPr lang="en-US" altLang="en-US" sz="2600" i="1">
                          <a:latin typeface="Cambria Math" panose="02040503050406030204" pitchFamily="18" charset="0"/>
                        </a:rPr>
                        <m:t>𝑛</m:t>
                      </m:r>
                      <m:r>
                        <a:rPr lang="en-US" altLang="en-US" sz="2600" i="1">
                          <a:latin typeface="Cambria Math" panose="02040503050406030204" pitchFamily="18" charset="0"/>
                        </a:rPr>
                        <m:t>)|∃</m:t>
                      </m:r>
                      <m:sSub>
                        <m:sSubPr>
                          <m:ctrlPr>
                            <a:rPr lang="en-US" altLang="en-US" sz="2600" i="1" dirty="0">
                              <a:latin typeface="Cambria Math" panose="02040503050406030204" pitchFamily="18" charset="0"/>
                            </a:rPr>
                          </m:ctrlPr>
                        </m:sSubPr>
                        <m:e>
                          <m:r>
                            <a:rPr lang="en-US" altLang="en-US" sz="2600" i="1" dirty="0">
                              <a:latin typeface="Cambria Math" panose="02040503050406030204" pitchFamily="18" charset="0"/>
                            </a:rPr>
                            <m:t>𝑐</m:t>
                          </m:r>
                        </m:e>
                        <m:sub>
                          <m:r>
                            <a:rPr lang="en-US" altLang="en-US" sz="2600" i="1" dirty="0">
                              <a:latin typeface="Cambria Math" panose="02040503050406030204" pitchFamily="18" charset="0"/>
                            </a:rPr>
                            <m:t>1</m:t>
                          </m:r>
                        </m:sub>
                      </m:sSub>
                      <m:r>
                        <a:rPr lang="en-US" altLang="en-US" sz="2600" dirty="0">
                          <a:latin typeface="Cambria Math" panose="02040503050406030204" pitchFamily="18" charset="0"/>
                        </a:rPr>
                        <m:t>,</m:t>
                      </m:r>
                      <m:sSub>
                        <m:sSubPr>
                          <m:ctrlPr>
                            <a:rPr lang="en-US" altLang="en-US" sz="2600" i="1" dirty="0">
                              <a:latin typeface="Cambria Math" panose="02040503050406030204" pitchFamily="18" charset="0"/>
                            </a:rPr>
                          </m:ctrlPr>
                        </m:sSubPr>
                        <m:e>
                          <m:r>
                            <a:rPr lang="en-US" altLang="en-US" sz="2600" i="1" dirty="0">
                              <a:latin typeface="Cambria Math" panose="02040503050406030204" pitchFamily="18" charset="0"/>
                            </a:rPr>
                            <m:t>𝑐</m:t>
                          </m:r>
                        </m:e>
                        <m:sub>
                          <m:r>
                            <a:rPr lang="en-US" altLang="en-US" sz="2600" i="1" dirty="0">
                              <a:latin typeface="Cambria Math" panose="02040503050406030204" pitchFamily="18" charset="0"/>
                            </a:rPr>
                            <m:t>2</m:t>
                          </m:r>
                        </m:sub>
                      </m:sSub>
                      <m:r>
                        <a:rPr lang="en-US" altLang="en-US" sz="2600" b="0" i="1" dirty="0" smtClean="0">
                          <a:latin typeface="Cambria Math" panose="02040503050406030204" pitchFamily="18" charset="0"/>
                        </a:rPr>
                        <m:t>&gt;0</m:t>
                      </m:r>
                      <m:r>
                        <a:rPr lang="en-US" altLang="en-US" sz="2600" dirty="0">
                          <a:latin typeface="Cambria Math" panose="02040503050406030204" pitchFamily="18" charset="0"/>
                        </a:rPr>
                        <m:t> </m:t>
                      </m:r>
                      <m:r>
                        <m:rPr>
                          <m:sty m:val="p"/>
                        </m:rPr>
                        <a:rPr lang="en-US" altLang="en-US" sz="2600">
                          <a:latin typeface="Cambria Math" panose="02040503050406030204" pitchFamily="18" charset="0"/>
                          <a:ea typeface="Cambria Math" panose="02040503050406030204" pitchFamily="18" charset="0"/>
                        </a:rPr>
                        <m:t>and</m:t>
                      </m:r>
                      <m:r>
                        <a:rPr lang="en-US" altLang="en-US" sz="2600" i="1">
                          <a:latin typeface="Cambria Math" panose="02040503050406030204" pitchFamily="18" charset="0"/>
                          <a:ea typeface="Cambria Math" panose="02040503050406030204" pitchFamily="18" charset="0"/>
                        </a:rPr>
                        <m:t> ∃</m:t>
                      </m:r>
                      <m:sSub>
                        <m:sSubPr>
                          <m:ctrlPr>
                            <a:rPr lang="en-US" altLang="en-US" sz="2600" i="1">
                              <a:latin typeface="Cambria Math" panose="02040503050406030204" pitchFamily="18" charset="0"/>
                              <a:ea typeface="Cambria Math" panose="02040503050406030204" pitchFamily="18" charset="0"/>
                            </a:rPr>
                          </m:ctrlPr>
                        </m:sSubPr>
                        <m:e>
                          <m:r>
                            <a:rPr lang="en-US" altLang="en-US" sz="2600" i="1">
                              <a:latin typeface="Cambria Math" panose="02040503050406030204" pitchFamily="18" charset="0"/>
                              <a:ea typeface="Cambria Math" panose="02040503050406030204" pitchFamily="18" charset="0"/>
                            </a:rPr>
                            <m:t>𝑛</m:t>
                          </m:r>
                        </m:e>
                        <m:sub>
                          <m:r>
                            <a:rPr lang="en-US" altLang="en-US" sz="2600" i="1">
                              <a:latin typeface="Cambria Math" panose="02040503050406030204" pitchFamily="18" charset="0"/>
                              <a:ea typeface="Cambria Math" panose="02040503050406030204" pitchFamily="18" charset="0"/>
                            </a:rPr>
                            <m:t>0</m:t>
                          </m:r>
                        </m:sub>
                      </m:sSub>
                      <m:r>
                        <a:rPr lang="en-US" altLang="en-US" sz="2600" i="1">
                          <a:latin typeface="Cambria Math" panose="02040503050406030204" pitchFamily="18" charset="0"/>
                          <a:ea typeface="Cambria Math" panose="02040503050406030204" pitchFamily="18" charset="0"/>
                        </a:rPr>
                        <m:t>∈</m:t>
                      </m:r>
                      <m:r>
                        <a:rPr lang="en-US" altLang="en-US" sz="2600" i="1">
                          <a:latin typeface="Cambria Math" panose="02040503050406030204" pitchFamily="18" charset="0"/>
                          <a:ea typeface="Cambria Math" panose="02040503050406030204" pitchFamily="18" charset="0"/>
                        </a:rPr>
                        <m:t>ℕ</m:t>
                      </m:r>
                      <m:r>
                        <a:rPr lang="en-US" altLang="en-US" sz="2600" i="1">
                          <a:latin typeface="Cambria Math" panose="02040503050406030204" pitchFamily="18" charset="0"/>
                          <a:ea typeface="Cambria Math" panose="02040503050406030204" pitchFamily="18" charset="0"/>
                        </a:rPr>
                        <m:t>:0≤</m:t>
                      </m:r>
                      <m:sSub>
                        <m:sSubPr>
                          <m:ctrlPr>
                            <a:rPr lang="en-US" altLang="en-US" sz="2600" i="1" dirty="0">
                              <a:latin typeface="Cambria Math" panose="02040503050406030204" pitchFamily="18" charset="0"/>
                            </a:rPr>
                          </m:ctrlPr>
                        </m:sSubPr>
                        <m:e>
                          <m:r>
                            <a:rPr lang="en-US" altLang="en-US" sz="2600" i="1" dirty="0">
                              <a:latin typeface="Cambria Math" panose="02040503050406030204" pitchFamily="18" charset="0"/>
                            </a:rPr>
                            <m:t>𝑐</m:t>
                          </m:r>
                        </m:e>
                        <m:sub>
                          <m:r>
                            <a:rPr lang="en-US" altLang="en-US" sz="2600" i="1" dirty="0">
                              <a:latin typeface="Cambria Math" panose="02040503050406030204" pitchFamily="18" charset="0"/>
                            </a:rPr>
                            <m:t>1</m:t>
                          </m:r>
                        </m:sub>
                      </m:sSub>
                      <m:r>
                        <a:rPr lang="en-US" altLang="en-US" sz="2600" i="1">
                          <a:latin typeface="Cambria Math" panose="02040503050406030204" pitchFamily="18" charset="0"/>
                          <a:ea typeface="Cambria Math" panose="02040503050406030204" pitchFamily="18" charset="0"/>
                        </a:rPr>
                        <m:t>𝑔</m:t>
                      </m:r>
                      <m:d>
                        <m:dPr>
                          <m:ctrlPr>
                            <a:rPr lang="en-US" altLang="en-US" sz="2600" i="1">
                              <a:latin typeface="Cambria Math" panose="02040503050406030204" pitchFamily="18" charset="0"/>
                              <a:ea typeface="Cambria Math" panose="02040503050406030204" pitchFamily="18" charset="0"/>
                            </a:rPr>
                          </m:ctrlPr>
                        </m:dPr>
                        <m:e>
                          <m:r>
                            <a:rPr lang="en-US" altLang="en-US" sz="2600" i="1">
                              <a:latin typeface="Cambria Math" panose="02040503050406030204" pitchFamily="18" charset="0"/>
                              <a:ea typeface="Cambria Math" panose="02040503050406030204" pitchFamily="18" charset="0"/>
                            </a:rPr>
                            <m:t>𝑛</m:t>
                          </m:r>
                        </m:e>
                      </m:d>
                      <m:r>
                        <a:rPr lang="en-US" altLang="en-US" sz="2600" i="1">
                          <a:latin typeface="Cambria Math" panose="02040503050406030204" pitchFamily="18" charset="0"/>
                          <a:ea typeface="Cambria Math" panose="02040503050406030204" pitchFamily="18" charset="0"/>
                        </a:rPr>
                        <m:t>≤</m:t>
                      </m:r>
                      <m:r>
                        <a:rPr lang="en-US" altLang="en-US" sz="2600" i="1" dirty="0">
                          <a:latin typeface="Cambria Math" panose="02040503050406030204" pitchFamily="18" charset="0"/>
                        </a:rPr>
                        <m:t>𝑓</m:t>
                      </m:r>
                      <m:d>
                        <m:dPr>
                          <m:ctrlPr>
                            <a:rPr lang="en-US" altLang="en-US" sz="2600" i="1" dirty="0">
                              <a:latin typeface="Cambria Math" panose="02040503050406030204" pitchFamily="18" charset="0"/>
                            </a:rPr>
                          </m:ctrlPr>
                        </m:dPr>
                        <m:e>
                          <m:r>
                            <a:rPr lang="en-US" altLang="en-US" sz="2600" i="1" dirty="0">
                              <a:latin typeface="Cambria Math" panose="02040503050406030204" pitchFamily="18" charset="0"/>
                            </a:rPr>
                            <m:t>𝑛</m:t>
                          </m:r>
                        </m:e>
                      </m:d>
                      <m:r>
                        <a:rPr lang="en-US" altLang="en-US" sz="2600" i="1" dirty="0">
                          <a:latin typeface="Cambria Math" panose="02040503050406030204" pitchFamily="18" charset="0"/>
                        </a:rPr>
                        <m:t>≤</m:t>
                      </m:r>
                      <m:sSub>
                        <m:sSubPr>
                          <m:ctrlPr>
                            <a:rPr lang="en-US" altLang="en-US" sz="2600" i="1" dirty="0">
                              <a:latin typeface="Cambria Math" panose="02040503050406030204" pitchFamily="18" charset="0"/>
                            </a:rPr>
                          </m:ctrlPr>
                        </m:sSubPr>
                        <m:e>
                          <m:r>
                            <a:rPr lang="en-US" altLang="en-US" sz="2600" i="1" dirty="0">
                              <a:latin typeface="Cambria Math" panose="02040503050406030204" pitchFamily="18" charset="0"/>
                            </a:rPr>
                            <m:t>𝑐</m:t>
                          </m:r>
                        </m:e>
                        <m:sub>
                          <m:r>
                            <a:rPr lang="en-US" altLang="en-US" sz="2600" i="1" dirty="0">
                              <a:latin typeface="Cambria Math" panose="02040503050406030204" pitchFamily="18" charset="0"/>
                            </a:rPr>
                            <m:t>2</m:t>
                          </m:r>
                        </m:sub>
                      </m:sSub>
                      <m:r>
                        <a:rPr lang="en-US" altLang="en-US" sz="2600" i="1">
                          <a:latin typeface="Cambria Math" panose="02040503050406030204" pitchFamily="18" charset="0"/>
                          <a:ea typeface="Cambria Math" panose="02040503050406030204" pitchFamily="18" charset="0"/>
                        </a:rPr>
                        <m:t>𝑔</m:t>
                      </m:r>
                      <m:d>
                        <m:dPr>
                          <m:ctrlPr>
                            <a:rPr lang="en-US" altLang="en-US" sz="2600" i="1">
                              <a:latin typeface="Cambria Math" panose="02040503050406030204" pitchFamily="18" charset="0"/>
                              <a:ea typeface="Cambria Math" panose="02040503050406030204" pitchFamily="18" charset="0"/>
                            </a:rPr>
                          </m:ctrlPr>
                        </m:dPr>
                        <m:e>
                          <m:r>
                            <a:rPr lang="en-US" altLang="en-US" sz="2600" i="1">
                              <a:latin typeface="Cambria Math" panose="02040503050406030204" pitchFamily="18" charset="0"/>
                              <a:ea typeface="Cambria Math" panose="02040503050406030204" pitchFamily="18" charset="0"/>
                            </a:rPr>
                            <m:t>𝑛</m:t>
                          </m:r>
                        </m:e>
                      </m:d>
                      <m:r>
                        <a:rPr lang="en-US" altLang="en-US" sz="2600" i="1">
                          <a:latin typeface="Cambria Math" panose="02040503050406030204" pitchFamily="18" charset="0"/>
                          <a:ea typeface="Cambria Math" panose="02040503050406030204" pitchFamily="18" charset="0"/>
                        </a:rPr>
                        <m:t>,∀</m:t>
                      </m:r>
                      <m:r>
                        <a:rPr lang="en-US" altLang="en-US" sz="2600" i="1">
                          <a:latin typeface="Cambria Math" panose="02040503050406030204" pitchFamily="18" charset="0"/>
                        </a:rPr>
                        <m:t>𝑛</m:t>
                      </m:r>
                      <m:r>
                        <a:rPr lang="en-US" altLang="en-US" sz="2600" i="1">
                          <a:latin typeface="Cambria Math" panose="02040503050406030204" pitchFamily="18" charset="0"/>
                        </a:rPr>
                        <m:t>≥</m:t>
                      </m:r>
                      <m:sSub>
                        <m:sSubPr>
                          <m:ctrlPr>
                            <a:rPr lang="en-US" altLang="en-US" sz="2600" i="1">
                              <a:latin typeface="Cambria Math" panose="02040503050406030204" pitchFamily="18" charset="0"/>
                            </a:rPr>
                          </m:ctrlPr>
                        </m:sSubPr>
                        <m:e>
                          <m:r>
                            <a:rPr lang="en-US" altLang="en-US" sz="2600" i="1">
                              <a:latin typeface="Cambria Math" panose="02040503050406030204" pitchFamily="18" charset="0"/>
                            </a:rPr>
                            <m:t>𝑛</m:t>
                          </m:r>
                        </m:e>
                        <m:sub>
                          <m:r>
                            <a:rPr lang="en-US" altLang="en-US" sz="2600" i="1">
                              <a:latin typeface="Cambria Math" panose="02040503050406030204" pitchFamily="18" charset="0"/>
                            </a:rPr>
                            <m:t>0</m:t>
                          </m:r>
                        </m:sub>
                      </m:sSub>
                      <m:r>
                        <a:rPr lang="en-US" altLang="en-US" sz="2600" i="1">
                          <a:latin typeface="Cambria Math" panose="02040503050406030204" pitchFamily="18" charset="0"/>
                        </a:rPr>
                        <m:t>}</m:t>
                      </m:r>
                      <m:r>
                        <m:rPr>
                          <m:nor/>
                        </m:rPr>
                        <a:rPr lang="en-US" altLang="en-US" sz="2600" dirty="0"/>
                        <m:t>.</m:t>
                      </m:r>
                    </m:oMath>
                  </m:oMathPara>
                </a14:m>
                <a:endParaRPr lang="en-US" altLang="en-US" sz="2600"/>
              </a:p>
            </p:txBody>
          </p:sp>
        </mc:Choice>
        <mc:Fallback>
          <p:sp>
            <p:nvSpPr>
              <p:cNvPr id="5" name="文本框 11">
                <a:extLst>
                  <a:ext uri="{FF2B5EF4-FFF2-40B4-BE49-F238E27FC236}">
                    <a16:creationId xmlns:a16="http://schemas.microsoft.com/office/drawing/2014/main" id="{761F1184-8BD4-4945-B1EE-98651E8B56D6}"/>
                  </a:ext>
                </a:extLst>
              </p:cNvPr>
              <p:cNvSpPr txBox="1">
                <a:spLocks noRot="1" noChangeAspect="1" noMove="1" noResize="1" noEditPoints="1" noAdjustHandles="1" noChangeArrowheads="1" noChangeShapeType="1" noTextEdit="1"/>
              </p:cNvSpPr>
              <p:nvPr/>
            </p:nvSpPr>
            <p:spPr>
              <a:xfrm>
                <a:off x="199600" y="1372952"/>
                <a:ext cx="11852045" cy="1735027"/>
              </a:xfrm>
              <a:prstGeom prst="rect">
                <a:avLst/>
              </a:prstGeom>
              <a:blipFill>
                <a:blip r:embed="rId5"/>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2" name="Picture 1">
            <a:extLst>
              <a:ext uri="{FF2B5EF4-FFF2-40B4-BE49-F238E27FC236}">
                <a16:creationId xmlns:a16="http://schemas.microsoft.com/office/drawing/2014/main" id="{845FACA9-E774-2B45-98ED-368F4C82D898}"/>
              </a:ext>
            </a:extLst>
          </p:cNvPr>
          <p:cNvPicPr>
            <a:picLocks noChangeAspect="1"/>
          </p:cNvPicPr>
          <p:nvPr/>
        </p:nvPicPr>
        <p:blipFill>
          <a:blip r:embed="rId6"/>
          <a:stretch>
            <a:fillRect/>
          </a:stretch>
        </p:blipFill>
        <p:spPr>
          <a:xfrm>
            <a:off x="199600" y="3423123"/>
            <a:ext cx="2733348" cy="2776057"/>
          </a:xfrm>
          <a:prstGeom prst="rect">
            <a:avLst/>
          </a:prstGeom>
          <a:solidFill>
            <a:schemeClr val="accent5">
              <a:lumMod val="20000"/>
              <a:lumOff val="80000"/>
            </a:schemeClr>
          </a:solidFill>
        </p:spPr>
      </p:pic>
      <p:pic>
        <p:nvPicPr>
          <p:cNvPr id="3" name="Picture 2">
            <a:extLst>
              <a:ext uri="{FF2B5EF4-FFF2-40B4-BE49-F238E27FC236}">
                <a16:creationId xmlns:a16="http://schemas.microsoft.com/office/drawing/2014/main" id="{8F02AB4E-0BB5-E142-82B5-A81FB711FEC8}"/>
              </a:ext>
            </a:extLst>
          </p:cNvPr>
          <p:cNvPicPr>
            <a:picLocks noChangeAspect="1"/>
          </p:cNvPicPr>
          <p:nvPr/>
        </p:nvPicPr>
        <p:blipFill>
          <a:blip r:embed="rId7"/>
          <a:stretch>
            <a:fillRect/>
          </a:stretch>
        </p:blipFill>
        <p:spPr>
          <a:xfrm>
            <a:off x="3119568" y="4457191"/>
            <a:ext cx="8836832" cy="707923"/>
          </a:xfrm>
          <a:prstGeom prst="rect">
            <a:avLst/>
          </a:prstGeom>
        </p:spPr>
      </p:pic>
    </p:spTree>
    <p:extLst>
      <p:ext uri="{BB962C8B-B14F-4D97-AF65-F5344CB8AC3E}">
        <p14:creationId xmlns:p14="http://schemas.microsoft.com/office/powerpoint/2010/main" val="365356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2.4.2 Asymptotic tight bound (</a:t>
                </a:r>
                <a14:m>
                  <m:oMath xmlns:m="http://schemas.openxmlformats.org/officeDocument/2006/math">
                    <m:r>
                      <m:rPr>
                        <m:sty m:val="p"/>
                      </m:rPr>
                      <a:rPr lang="en-US" altLang="en-US" sz="3200" smtClean="0">
                        <a:solidFill>
                          <a:srgbClr val="C00000"/>
                        </a:solidFill>
                        <a:latin typeface="Cambria Math" panose="02040503050406030204" pitchFamily="18" charset="0"/>
                      </a:rPr>
                      <m:t>Θ</m:t>
                    </m:r>
                  </m:oMath>
                </a14:m>
                <a:r>
                  <a:rPr lang="en-US" altLang="zh-CN" sz="2900" b="1">
                    <a:solidFill>
                      <a:srgbClr val="C00000"/>
                    </a:solidFill>
                    <a:latin typeface="Bell MT" panose="02020503060305020303" pitchFamily="18" charset="0"/>
                    <a:cs typeface="Arial" panose="020B0604020202020204" pitchFamily="34" charset="0"/>
                  </a:rPr>
                  <a:t>-notation) – example</a:t>
                </a:r>
              </a:p>
            </p:txBody>
          </p:sp>
        </mc:Choice>
        <mc:Fallback>
          <p:sp>
            <p:nvSpPr>
              <p:cNvPr id="9" name="矩形 8"/>
              <p:cNvSpPr>
                <a:spLocks noRot="1" noChangeAspect="1" noMove="1" noResize="1" noEditPoints="1" noAdjustHandles="1" noChangeArrowheads="1" noChangeShapeType="1" noTextEdit="1"/>
              </p:cNvSpPr>
              <p:nvPr/>
            </p:nvSpPr>
            <p:spPr>
              <a:xfrm>
                <a:off x="0" y="1"/>
                <a:ext cx="12192000" cy="647114"/>
              </a:xfrm>
              <a:prstGeom prst="rect">
                <a:avLst/>
              </a:prstGeom>
              <a:blipFill>
                <a:blip r:embed="rId3"/>
                <a:stretch>
                  <a:fillRect l="-1050" b="-2075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文本框 11">
                <a:extLst>
                  <a:ext uri="{FF2B5EF4-FFF2-40B4-BE49-F238E27FC236}">
                    <a16:creationId xmlns:a16="http://schemas.microsoft.com/office/drawing/2014/main" id="{761F1184-8BD4-4945-B1EE-98651E8B56D6}"/>
                  </a:ext>
                </a:extLst>
              </p:cNvPr>
              <p:cNvSpPr txBox="1"/>
              <p:nvPr/>
            </p:nvSpPr>
            <p:spPr>
              <a:xfrm>
                <a:off x="250907" y="933104"/>
                <a:ext cx="11941092" cy="634341"/>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20000"/>
                  </a:lnSpc>
                </a:pPr>
                <a14:m>
                  <m:oMathPara xmlns:m="http://schemas.openxmlformats.org/officeDocument/2006/math">
                    <m:oMathParaPr>
                      <m:jc m:val="left"/>
                    </m:oMathParaPr>
                    <m:oMath xmlns:m="http://schemas.openxmlformats.org/officeDocument/2006/math">
                      <m:r>
                        <m:rPr>
                          <m:sty m:val="p"/>
                        </m:rPr>
                        <a:rPr lang="en-US" altLang="en-US" sz="2600" smtClean="0">
                          <a:latin typeface="Cambria Math" panose="02040503050406030204" pitchFamily="18" charset="0"/>
                        </a:rPr>
                        <m:t>Θ</m:t>
                      </m:r>
                      <m:d>
                        <m:dPr>
                          <m:ctrlPr>
                            <a:rPr lang="en-US" altLang="en-US" sz="2600" i="1">
                              <a:latin typeface="Cambria Math" panose="02040503050406030204" pitchFamily="18" charset="0"/>
                            </a:rPr>
                          </m:ctrlPr>
                        </m:dPr>
                        <m:e>
                          <m:r>
                            <a:rPr lang="en-US" altLang="en-US" sz="2600" b="0" i="1" smtClean="0">
                              <a:latin typeface="Cambria Math" panose="02040503050406030204" pitchFamily="18" charset="0"/>
                            </a:rPr>
                            <m:t>𝑔</m:t>
                          </m:r>
                          <m:d>
                            <m:dPr>
                              <m:ctrlPr>
                                <a:rPr lang="en-US" altLang="en-US" sz="2600" i="1">
                                  <a:latin typeface="Cambria Math" panose="02040503050406030204" pitchFamily="18" charset="0"/>
                                </a:rPr>
                              </m:ctrlPr>
                            </m:dPr>
                            <m:e>
                              <m:r>
                                <a:rPr lang="en-US" altLang="en-US" sz="2600" i="1">
                                  <a:latin typeface="Cambria Math" panose="02040503050406030204" pitchFamily="18" charset="0"/>
                                </a:rPr>
                                <m:t>𝑛</m:t>
                              </m:r>
                            </m:e>
                          </m:d>
                        </m:e>
                      </m:d>
                      <m:r>
                        <a:rPr lang="en-US" altLang="en-US" sz="2600" i="1">
                          <a:latin typeface="Cambria Math" panose="02040503050406030204" pitchFamily="18" charset="0"/>
                        </a:rPr>
                        <m:t>={</m:t>
                      </m:r>
                      <m:r>
                        <a:rPr lang="en-US" altLang="en-US" sz="2600" b="0" i="1" smtClean="0">
                          <a:latin typeface="Cambria Math" panose="02040503050406030204" pitchFamily="18" charset="0"/>
                        </a:rPr>
                        <m:t>𝑓</m:t>
                      </m:r>
                      <m:r>
                        <a:rPr lang="en-US" altLang="en-US" sz="2600" i="1">
                          <a:latin typeface="Cambria Math" panose="02040503050406030204" pitchFamily="18" charset="0"/>
                        </a:rPr>
                        <m:t>(</m:t>
                      </m:r>
                      <m:r>
                        <a:rPr lang="en-US" altLang="en-US" sz="2600" i="1">
                          <a:latin typeface="Cambria Math" panose="02040503050406030204" pitchFamily="18" charset="0"/>
                        </a:rPr>
                        <m:t>𝑛</m:t>
                      </m:r>
                      <m:r>
                        <a:rPr lang="en-US" altLang="en-US" sz="2600" i="1">
                          <a:latin typeface="Cambria Math" panose="02040503050406030204" pitchFamily="18" charset="0"/>
                        </a:rPr>
                        <m:t>)|∃</m:t>
                      </m:r>
                      <m:sSub>
                        <m:sSubPr>
                          <m:ctrlPr>
                            <a:rPr lang="en-US" altLang="en-US" sz="2600" i="1" dirty="0">
                              <a:latin typeface="Cambria Math" panose="02040503050406030204" pitchFamily="18" charset="0"/>
                            </a:rPr>
                          </m:ctrlPr>
                        </m:sSubPr>
                        <m:e>
                          <m:r>
                            <a:rPr lang="en-US" altLang="en-US" sz="2600" i="1" dirty="0">
                              <a:latin typeface="Cambria Math" panose="02040503050406030204" pitchFamily="18" charset="0"/>
                            </a:rPr>
                            <m:t>𝑐</m:t>
                          </m:r>
                        </m:e>
                        <m:sub>
                          <m:r>
                            <a:rPr lang="en-US" altLang="en-US" sz="2600" i="1" dirty="0">
                              <a:latin typeface="Cambria Math" panose="02040503050406030204" pitchFamily="18" charset="0"/>
                            </a:rPr>
                            <m:t>1</m:t>
                          </m:r>
                        </m:sub>
                      </m:sSub>
                      <m:r>
                        <a:rPr lang="en-US" altLang="en-US" sz="2600" dirty="0">
                          <a:latin typeface="Cambria Math" panose="02040503050406030204" pitchFamily="18" charset="0"/>
                        </a:rPr>
                        <m:t>,</m:t>
                      </m:r>
                      <m:sSub>
                        <m:sSubPr>
                          <m:ctrlPr>
                            <a:rPr lang="en-US" altLang="en-US" sz="2600" i="1" dirty="0">
                              <a:latin typeface="Cambria Math" panose="02040503050406030204" pitchFamily="18" charset="0"/>
                            </a:rPr>
                          </m:ctrlPr>
                        </m:sSubPr>
                        <m:e>
                          <m:r>
                            <a:rPr lang="en-US" altLang="en-US" sz="2600" i="1" dirty="0">
                              <a:latin typeface="Cambria Math" panose="02040503050406030204" pitchFamily="18" charset="0"/>
                            </a:rPr>
                            <m:t>𝑐</m:t>
                          </m:r>
                        </m:e>
                        <m:sub>
                          <m:r>
                            <a:rPr lang="en-US" altLang="en-US" sz="2600" i="1" dirty="0">
                              <a:latin typeface="Cambria Math" panose="02040503050406030204" pitchFamily="18" charset="0"/>
                            </a:rPr>
                            <m:t>2</m:t>
                          </m:r>
                        </m:sub>
                      </m:sSub>
                      <m:r>
                        <a:rPr lang="en-US" altLang="en-US" sz="2600" b="0" i="1" dirty="0" smtClean="0">
                          <a:latin typeface="Cambria Math" panose="02040503050406030204" pitchFamily="18" charset="0"/>
                        </a:rPr>
                        <m:t>&gt;0</m:t>
                      </m:r>
                      <m:r>
                        <a:rPr lang="en-US" altLang="en-US" sz="2600" dirty="0">
                          <a:latin typeface="Cambria Math" panose="02040503050406030204" pitchFamily="18" charset="0"/>
                        </a:rPr>
                        <m:t> </m:t>
                      </m:r>
                      <m:r>
                        <m:rPr>
                          <m:sty m:val="p"/>
                        </m:rPr>
                        <a:rPr lang="en-US" altLang="en-US" sz="2600">
                          <a:latin typeface="Cambria Math" panose="02040503050406030204" pitchFamily="18" charset="0"/>
                          <a:ea typeface="Cambria Math" panose="02040503050406030204" pitchFamily="18" charset="0"/>
                        </a:rPr>
                        <m:t>and</m:t>
                      </m:r>
                      <m:r>
                        <a:rPr lang="en-US" altLang="en-US" sz="2600" i="1">
                          <a:latin typeface="Cambria Math" panose="02040503050406030204" pitchFamily="18" charset="0"/>
                          <a:ea typeface="Cambria Math" panose="02040503050406030204" pitchFamily="18" charset="0"/>
                        </a:rPr>
                        <m:t> ∃</m:t>
                      </m:r>
                      <m:sSub>
                        <m:sSubPr>
                          <m:ctrlPr>
                            <a:rPr lang="en-US" altLang="en-US" sz="2600" i="1">
                              <a:latin typeface="Cambria Math" panose="02040503050406030204" pitchFamily="18" charset="0"/>
                              <a:ea typeface="Cambria Math" panose="02040503050406030204" pitchFamily="18" charset="0"/>
                            </a:rPr>
                          </m:ctrlPr>
                        </m:sSubPr>
                        <m:e>
                          <m:r>
                            <a:rPr lang="en-US" altLang="en-US" sz="2600" i="1">
                              <a:latin typeface="Cambria Math" panose="02040503050406030204" pitchFamily="18" charset="0"/>
                              <a:ea typeface="Cambria Math" panose="02040503050406030204" pitchFamily="18" charset="0"/>
                            </a:rPr>
                            <m:t>𝑛</m:t>
                          </m:r>
                        </m:e>
                        <m:sub>
                          <m:r>
                            <a:rPr lang="en-US" altLang="en-US" sz="2600" i="1">
                              <a:latin typeface="Cambria Math" panose="02040503050406030204" pitchFamily="18" charset="0"/>
                              <a:ea typeface="Cambria Math" panose="02040503050406030204" pitchFamily="18" charset="0"/>
                            </a:rPr>
                            <m:t>0</m:t>
                          </m:r>
                        </m:sub>
                      </m:sSub>
                      <m:r>
                        <a:rPr lang="en-US" altLang="en-US" sz="2600" i="1">
                          <a:latin typeface="Cambria Math" panose="02040503050406030204" pitchFamily="18" charset="0"/>
                          <a:ea typeface="Cambria Math" panose="02040503050406030204" pitchFamily="18" charset="0"/>
                        </a:rPr>
                        <m:t>∈</m:t>
                      </m:r>
                      <m:r>
                        <a:rPr lang="en-US" altLang="en-US" sz="2600" i="1">
                          <a:latin typeface="Cambria Math" panose="02040503050406030204" pitchFamily="18" charset="0"/>
                          <a:ea typeface="Cambria Math" panose="02040503050406030204" pitchFamily="18" charset="0"/>
                        </a:rPr>
                        <m:t>ℕ</m:t>
                      </m:r>
                      <m:r>
                        <a:rPr lang="en-US" altLang="en-US" sz="2600" i="1">
                          <a:latin typeface="Cambria Math" panose="02040503050406030204" pitchFamily="18" charset="0"/>
                          <a:ea typeface="Cambria Math" panose="02040503050406030204" pitchFamily="18" charset="0"/>
                        </a:rPr>
                        <m:t>:0≤</m:t>
                      </m:r>
                      <m:sSub>
                        <m:sSubPr>
                          <m:ctrlPr>
                            <a:rPr lang="en-US" altLang="en-US" sz="2600" i="1" dirty="0">
                              <a:latin typeface="Cambria Math" panose="02040503050406030204" pitchFamily="18" charset="0"/>
                            </a:rPr>
                          </m:ctrlPr>
                        </m:sSubPr>
                        <m:e>
                          <m:r>
                            <a:rPr lang="en-US" altLang="en-US" sz="2600" i="1" dirty="0">
                              <a:latin typeface="Cambria Math" panose="02040503050406030204" pitchFamily="18" charset="0"/>
                            </a:rPr>
                            <m:t>𝑐</m:t>
                          </m:r>
                        </m:e>
                        <m:sub>
                          <m:r>
                            <a:rPr lang="en-US" altLang="en-US" sz="2600" i="1" dirty="0">
                              <a:latin typeface="Cambria Math" panose="02040503050406030204" pitchFamily="18" charset="0"/>
                            </a:rPr>
                            <m:t>1</m:t>
                          </m:r>
                        </m:sub>
                      </m:sSub>
                      <m:r>
                        <a:rPr lang="en-US" altLang="en-US" sz="2600" i="1">
                          <a:latin typeface="Cambria Math" panose="02040503050406030204" pitchFamily="18" charset="0"/>
                          <a:ea typeface="Cambria Math" panose="02040503050406030204" pitchFamily="18" charset="0"/>
                        </a:rPr>
                        <m:t>𝑔</m:t>
                      </m:r>
                      <m:d>
                        <m:dPr>
                          <m:ctrlPr>
                            <a:rPr lang="en-US" altLang="en-US" sz="2600" i="1">
                              <a:latin typeface="Cambria Math" panose="02040503050406030204" pitchFamily="18" charset="0"/>
                              <a:ea typeface="Cambria Math" panose="02040503050406030204" pitchFamily="18" charset="0"/>
                            </a:rPr>
                          </m:ctrlPr>
                        </m:dPr>
                        <m:e>
                          <m:r>
                            <a:rPr lang="en-US" altLang="en-US" sz="2600" i="1">
                              <a:latin typeface="Cambria Math" panose="02040503050406030204" pitchFamily="18" charset="0"/>
                              <a:ea typeface="Cambria Math" panose="02040503050406030204" pitchFamily="18" charset="0"/>
                            </a:rPr>
                            <m:t>𝑛</m:t>
                          </m:r>
                        </m:e>
                      </m:d>
                      <m:r>
                        <a:rPr lang="en-US" altLang="en-US" sz="2600" i="1">
                          <a:latin typeface="Cambria Math" panose="02040503050406030204" pitchFamily="18" charset="0"/>
                          <a:ea typeface="Cambria Math" panose="02040503050406030204" pitchFamily="18" charset="0"/>
                        </a:rPr>
                        <m:t>≤</m:t>
                      </m:r>
                      <m:r>
                        <a:rPr lang="en-US" altLang="en-US" sz="2600" i="1" dirty="0">
                          <a:latin typeface="Cambria Math" panose="02040503050406030204" pitchFamily="18" charset="0"/>
                        </a:rPr>
                        <m:t>𝑓</m:t>
                      </m:r>
                      <m:d>
                        <m:dPr>
                          <m:ctrlPr>
                            <a:rPr lang="en-US" altLang="en-US" sz="2600" i="1" dirty="0">
                              <a:latin typeface="Cambria Math" panose="02040503050406030204" pitchFamily="18" charset="0"/>
                            </a:rPr>
                          </m:ctrlPr>
                        </m:dPr>
                        <m:e>
                          <m:r>
                            <a:rPr lang="en-US" altLang="en-US" sz="2600" i="1" dirty="0">
                              <a:latin typeface="Cambria Math" panose="02040503050406030204" pitchFamily="18" charset="0"/>
                            </a:rPr>
                            <m:t>𝑛</m:t>
                          </m:r>
                        </m:e>
                      </m:d>
                      <m:r>
                        <a:rPr lang="en-US" altLang="en-US" sz="2600" i="1" dirty="0">
                          <a:latin typeface="Cambria Math" panose="02040503050406030204" pitchFamily="18" charset="0"/>
                        </a:rPr>
                        <m:t>≤</m:t>
                      </m:r>
                      <m:sSub>
                        <m:sSubPr>
                          <m:ctrlPr>
                            <a:rPr lang="en-US" altLang="en-US" sz="2600" i="1" dirty="0">
                              <a:latin typeface="Cambria Math" panose="02040503050406030204" pitchFamily="18" charset="0"/>
                            </a:rPr>
                          </m:ctrlPr>
                        </m:sSubPr>
                        <m:e>
                          <m:r>
                            <a:rPr lang="en-US" altLang="en-US" sz="2600" i="1" dirty="0">
                              <a:latin typeface="Cambria Math" panose="02040503050406030204" pitchFamily="18" charset="0"/>
                            </a:rPr>
                            <m:t>𝑐</m:t>
                          </m:r>
                        </m:e>
                        <m:sub>
                          <m:r>
                            <a:rPr lang="en-US" altLang="en-US" sz="2600" i="1" dirty="0">
                              <a:latin typeface="Cambria Math" panose="02040503050406030204" pitchFamily="18" charset="0"/>
                            </a:rPr>
                            <m:t>2</m:t>
                          </m:r>
                        </m:sub>
                      </m:sSub>
                      <m:r>
                        <a:rPr lang="en-US" altLang="en-US" sz="2600" i="1">
                          <a:latin typeface="Cambria Math" panose="02040503050406030204" pitchFamily="18" charset="0"/>
                          <a:ea typeface="Cambria Math" panose="02040503050406030204" pitchFamily="18" charset="0"/>
                        </a:rPr>
                        <m:t>𝑔</m:t>
                      </m:r>
                      <m:d>
                        <m:dPr>
                          <m:ctrlPr>
                            <a:rPr lang="en-US" altLang="en-US" sz="2600" i="1">
                              <a:latin typeface="Cambria Math" panose="02040503050406030204" pitchFamily="18" charset="0"/>
                              <a:ea typeface="Cambria Math" panose="02040503050406030204" pitchFamily="18" charset="0"/>
                            </a:rPr>
                          </m:ctrlPr>
                        </m:dPr>
                        <m:e>
                          <m:r>
                            <a:rPr lang="en-US" altLang="en-US" sz="2600" i="1">
                              <a:latin typeface="Cambria Math" panose="02040503050406030204" pitchFamily="18" charset="0"/>
                              <a:ea typeface="Cambria Math" panose="02040503050406030204" pitchFamily="18" charset="0"/>
                            </a:rPr>
                            <m:t>𝑛</m:t>
                          </m:r>
                        </m:e>
                      </m:d>
                      <m:r>
                        <a:rPr lang="en-US" altLang="en-US" sz="2600" i="1">
                          <a:latin typeface="Cambria Math" panose="02040503050406030204" pitchFamily="18" charset="0"/>
                          <a:ea typeface="Cambria Math" panose="02040503050406030204" pitchFamily="18" charset="0"/>
                        </a:rPr>
                        <m:t>,∀</m:t>
                      </m:r>
                      <m:r>
                        <a:rPr lang="en-US" altLang="en-US" sz="2600" i="1">
                          <a:latin typeface="Cambria Math" panose="02040503050406030204" pitchFamily="18" charset="0"/>
                        </a:rPr>
                        <m:t>𝑛</m:t>
                      </m:r>
                      <m:r>
                        <a:rPr lang="en-US" altLang="en-US" sz="2600" i="1">
                          <a:latin typeface="Cambria Math" panose="02040503050406030204" pitchFamily="18" charset="0"/>
                        </a:rPr>
                        <m:t>≥</m:t>
                      </m:r>
                      <m:sSub>
                        <m:sSubPr>
                          <m:ctrlPr>
                            <a:rPr lang="en-US" altLang="en-US" sz="2600" i="1">
                              <a:latin typeface="Cambria Math" panose="02040503050406030204" pitchFamily="18" charset="0"/>
                            </a:rPr>
                          </m:ctrlPr>
                        </m:sSubPr>
                        <m:e>
                          <m:r>
                            <a:rPr lang="en-US" altLang="en-US" sz="2600" i="1">
                              <a:latin typeface="Cambria Math" panose="02040503050406030204" pitchFamily="18" charset="0"/>
                            </a:rPr>
                            <m:t>𝑛</m:t>
                          </m:r>
                        </m:e>
                        <m:sub>
                          <m:r>
                            <a:rPr lang="en-US" altLang="en-US" sz="2600" i="1">
                              <a:latin typeface="Cambria Math" panose="02040503050406030204" pitchFamily="18" charset="0"/>
                            </a:rPr>
                            <m:t>0</m:t>
                          </m:r>
                        </m:sub>
                      </m:sSub>
                      <m:r>
                        <a:rPr lang="en-US" altLang="en-US" sz="2600" i="1">
                          <a:latin typeface="Cambria Math" panose="02040503050406030204" pitchFamily="18" charset="0"/>
                        </a:rPr>
                        <m:t>}</m:t>
                      </m:r>
                      <m:r>
                        <m:rPr>
                          <m:nor/>
                        </m:rPr>
                        <a:rPr lang="en-US" altLang="en-US" sz="2600" dirty="0"/>
                        <m:t>.</m:t>
                      </m:r>
                    </m:oMath>
                  </m:oMathPara>
                </a14:m>
                <a:endParaRPr lang="en-US" altLang="en-US" sz="2600"/>
              </a:p>
            </p:txBody>
          </p:sp>
        </mc:Choice>
        <mc:Fallback>
          <p:sp>
            <p:nvSpPr>
              <p:cNvPr id="5" name="文本框 11">
                <a:extLst>
                  <a:ext uri="{FF2B5EF4-FFF2-40B4-BE49-F238E27FC236}">
                    <a16:creationId xmlns:a16="http://schemas.microsoft.com/office/drawing/2014/main" id="{761F1184-8BD4-4945-B1EE-98651E8B56D6}"/>
                  </a:ext>
                </a:extLst>
              </p:cNvPr>
              <p:cNvSpPr txBox="1">
                <a:spLocks noRot="1" noChangeAspect="1" noMove="1" noResize="1" noEditPoints="1" noAdjustHandles="1" noChangeArrowheads="1" noChangeShapeType="1" noTextEdit="1"/>
              </p:cNvSpPr>
              <p:nvPr/>
            </p:nvSpPr>
            <p:spPr>
              <a:xfrm>
                <a:off x="250907" y="933104"/>
                <a:ext cx="11941092" cy="634341"/>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AB3511-3DFA-8847-908D-909C8520BEB9}"/>
                  </a:ext>
                </a:extLst>
              </p:cNvPr>
              <p:cNvSpPr txBox="1">
                <a:spLocks/>
              </p:cNvSpPr>
              <p:nvPr/>
            </p:nvSpPr>
            <p:spPr>
              <a:xfrm>
                <a:off x="317084" y="1791423"/>
                <a:ext cx="8748594" cy="1239735"/>
              </a:xfrm>
              <a:prstGeom prst="rect">
                <a:avLst/>
              </a:prstGeom>
              <a:ln w="25400">
                <a:noFill/>
                <a:prstDash val="dash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t>Prove: </a:t>
                </a:r>
              </a:p>
              <a:p>
                <a:pPr marL="0" indent="0">
                  <a:lnSpc>
                    <a:spcPct val="100000"/>
                  </a:lnSpc>
                  <a:buNone/>
                </a:pPr>
                <a:r>
                  <a:rPr lang="en-US" altLang="en-US"/>
                  <a:t>We must determine positive constants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𝑐</m:t>
                        </m:r>
                      </m:e>
                      <m:sub>
                        <m:r>
                          <a:rPr lang="en-US" altLang="en-US" i="1" dirty="0">
                            <a:latin typeface="Cambria Math" panose="02040503050406030204" pitchFamily="18" charset="0"/>
                          </a:rPr>
                          <m:t>1</m:t>
                        </m:r>
                      </m:sub>
                    </m:sSub>
                    <m:r>
                      <a:rPr lang="en-US" altLang="en-US" dirty="0">
                        <a:latin typeface="Cambria Math" panose="02040503050406030204" pitchFamily="18" charset="0"/>
                      </a:rPr>
                      <m:t>,</m:t>
                    </m:r>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𝑐</m:t>
                        </m:r>
                      </m:e>
                      <m:sub>
                        <m:r>
                          <a:rPr lang="en-US" altLang="en-US" i="1" dirty="0">
                            <a:latin typeface="Cambria Math" panose="02040503050406030204" pitchFamily="18" charset="0"/>
                          </a:rPr>
                          <m:t>2</m:t>
                        </m:r>
                      </m:sub>
                    </m:sSub>
                  </m:oMath>
                </a14:m>
                <a:r>
                  <a:rPr lang="en-US" altLang="en-US"/>
                  <a:t>and </a:t>
                </a:r>
                <a14:m>
                  <m:oMath xmlns:m="http://schemas.openxmlformats.org/officeDocument/2006/math">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𝑛</m:t>
                        </m:r>
                      </m:e>
                      <m:sub>
                        <m:r>
                          <a:rPr lang="en-US" altLang="en-US" i="1">
                            <a:latin typeface="Cambria Math" panose="02040503050406030204" pitchFamily="18" charset="0"/>
                            <a:ea typeface="Cambria Math" panose="02040503050406030204" pitchFamily="18" charset="0"/>
                          </a:rPr>
                          <m:t>0</m:t>
                        </m:r>
                      </m:sub>
                    </m:sSub>
                  </m:oMath>
                </a14:m>
                <a:r>
                  <a:rPr lang="en-US" altLang="en-US"/>
                  <a:t> such that</a:t>
                </a:r>
              </a:p>
              <a:p>
                <a:pPr marL="0" indent="0">
                  <a:lnSpc>
                    <a:spcPct val="100000"/>
                  </a:lnSpc>
                  <a:buNone/>
                </a:pPr>
                <a:endParaRPr lang="en-US" altLang="en-US"/>
              </a:p>
              <a:p>
                <a:pPr marL="0" indent="0">
                  <a:lnSpc>
                    <a:spcPct val="100000"/>
                  </a:lnSpc>
                  <a:buNone/>
                </a:pPr>
                <a:endParaRPr lang="en-US" altLang="en-US"/>
              </a:p>
              <a:p>
                <a:pPr marL="0" indent="0">
                  <a:lnSpc>
                    <a:spcPct val="100000"/>
                  </a:lnSpc>
                  <a:buNone/>
                </a:pPr>
                <a:endParaRPr lang="en-US" altLang="en-US"/>
              </a:p>
              <a:p>
                <a:pPr marL="0" indent="0">
                  <a:lnSpc>
                    <a:spcPct val="100000"/>
                  </a:lnSpc>
                  <a:buNone/>
                </a:pPr>
                <a:endParaRPr lang="en-US" altLang="en-US"/>
              </a:p>
              <a:p>
                <a:pPr marL="0" indent="0">
                  <a:lnSpc>
                    <a:spcPct val="100000"/>
                  </a:lnSpc>
                  <a:buNone/>
                </a:pPr>
                <a:endParaRPr lang="en-US" altLang="en-US"/>
              </a:p>
            </p:txBody>
          </p:sp>
        </mc:Choice>
        <mc:Fallback>
          <p:sp>
            <p:nvSpPr>
              <p:cNvPr id="10" name="Content Placeholder 2">
                <a:extLst>
                  <a:ext uri="{FF2B5EF4-FFF2-40B4-BE49-F238E27FC236}">
                    <a16:creationId xmlns:a16="http://schemas.microsoft.com/office/drawing/2014/main" id="{F5AB3511-3DFA-8847-908D-909C8520BEB9}"/>
                  </a:ext>
                </a:extLst>
              </p:cNvPr>
              <p:cNvSpPr txBox="1">
                <a:spLocks noRot="1" noChangeAspect="1" noMove="1" noResize="1" noEditPoints="1" noAdjustHandles="1" noChangeArrowheads="1" noChangeShapeType="1" noTextEdit="1"/>
              </p:cNvSpPr>
              <p:nvPr/>
            </p:nvSpPr>
            <p:spPr>
              <a:xfrm>
                <a:off x="317084" y="1791423"/>
                <a:ext cx="8748594" cy="1239735"/>
              </a:xfrm>
              <a:prstGeom prst="rect">
                <a:avLst/>
              </a:prstGeom>
              <a:blipFill>
                <a:blip r:embed="rId5"/>
                <a:stretch>
                  <a:fillRect l="-1394" t="-5419" r="-1324" b="-493"/>
                </a:stretch>
              </a:blipFill>
              <a:ln w="25400">
                <a:noFill/>
                <a:prstDash val="dashDot"/>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A3D40734-BB09-A041-BAA4-E9B875B8C69A}"/>
              </a:ext>
            </a:extLst>
          </p:cNvPr>
          <p:cNvPicPr>
            <a:picLocks noChangeAspect="1"/>
          </p:cNvPicPr>
          <p:nvPr/>
        </p:nvPicPr>
        <p:blipFill>
          <a:blip r:embed="rId6"/>
          <a:stretch>
            <a:fillRect/>
          </a:stretch>
        </p:blipFill>
        <p:spPr>
          <a:xfrm>
            <a:off x="1449774" y="1789018"/>
            <a:ext cx="3076506" cy="546934"/>
          </a:xfrm>
          <a:prstGeom prst="rect">
            <a:avLst/>
          </a:prstGeom>
        </p:spPr>
      </p:pic>
      <p:pic>
        <p:nvPicPr>
          <p:cNvPr id="6" name="Picture 5">
            <a:extLst>
              <a:ext uri="{FF2B5EF4-FFF2-40B4-BE49-F238E27FC236}">
                <a16:creationId xmlns:a16="http://schemas.microsoft.com/office/drawing/2014/main" id="{81EAC100-0C8E-FC41-B20B-42AE96940442}"/>
              </a:ext>
            </a:extLst>
          </p:cNvPr>
          <p:cNvPicPr>
            <a:picLocks noChangeAspect="1"/>
          </p:cNvPicPr>
          <p:nvPr/>
        </p:nvPicPr>
        <p:blipFill>
          <a:blip r:embed="rId7"/>
          <a:stretch>
            <a:fillRect/>
          </a:stretch>
        </p:blipFill>
        <p:spPr>
          <a:xfrm>
            <a:off x="446905" y="2800278"/>
            <a:ext cx="4887095" cy="2280644"/>
          </a:xfrm>
          <a:prstGeom prst="rect">
            <a:avLst/>
          </a:prstGeom>
        </p:spPr>
      </p:pic>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3C121CF9-81D7-2B4E-BFA6-6D3E77C0DC59}"/>
                  </a:ext>
                </a:extLst>
              </p:cNvPr>
              <p:cNvSpPr txBox="1">
                <a:spLocks/>
              </p:cNvSpPr>
              <p:nvPr/>
            </p:nvSpPr>
            <p:spPr>
              <a:xfrm>
                <a:off x="5463821" y="3152421"/>
                <a:ext cx="6293201" cy="1998849"/>
              </a:xfrm>
              <a:prstGeom prst="rect">
                <a:avLst/>
              </a:prstGeom>
              <a:solidFill>
                <a:schemeClr val="bg1">
                  <a:lumMod val="95000"/>
                </a:schemeClr>
              </a:solidFill>
              <a:ln w="25400">
                <a:noFill/>
                <a:prstDash val="dash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a:t>right-hand inequality holds: for any value of </a:t>
                </a:r>
                <a14:m>
                  <m:oMath xmlns:m="http://schemas.openxmlformats.org/officeDocument/2006/math">
                    <m:r>
                      <a:rPr lang="en-US" altLang="en-US" i="1" dirty="0" smtClean="0">
                        <a:latin typeface="Cambria Math" panose="02040503050406030204" pitchFamily="18" charset="0"/>
                      </a:rPr>
                      <m:t>𝑛</m:t>
                    </m:r>
                    <m:r>
                      <a:rPr lang="en-US" altLang="en-US" i="1" dirty="0" smtClean="0">
                        <a:latin typeface="Cambria Math" panose="02040503050406030204" pitchFamily="18" charset="0"/>
                      </a:rPr>
                      <m:t>≥1 </m:t>
                    </m:r>
                  </m:oMath>
                </a14:m>
                <a:r>
                  <a:rPr lang="en-US" altLang="en-US"/>
                  <a:t>by choosing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𝑐</m:t>
                        </m:r>
                      </m:e>
                      <m:sub>
                        <m:r>
                          <a:rPr lang="en-US" altLang="en-US" i="1" dirty="0">
                            <a:latin typeface="Cambria Math" panose="02040503050406030204" pitchFamily="18" charset="0"/>
                          </a:rPr>
                          <m:t>2</m:t>
                        </m:r>
                      </m:sub>
                    </m:sSub>
                  </m:oMath>
                </a14:m>
                <a:r>
                  <a:rPr lang="en-US" altLang="en-US"/>
                  <a:t> </a:t>
                </a:r>
                <a14:m>
                  <m:oMath xmlns:m="http://schemas.openxmlformats.org/officeDocument/2006/math">
                    <m:r>
                      <a:rPr lang="en-US" altLang="en-US" i="1" dirty="0" smtClean="0">
                        <a:latin typeface="Cambria Math" panose="02040503050406030204" pitchFamily="18" charset="0"/>
                      </a:rPr>
                      <m:t>≥1/2</m:t>
                    </m:r>
                  </m:oMath>
                </a14:m>
                <a:r>
                  <a:rPr lang="en-US" altLang="en-US"/>
                  <a:t>. </a:t>
                </a:r>
              </a:p>
              <a:p>
                <a:pPr>
                  <a:lnSpc>
                    <a:spcPct val="100000"/>
                  </a:lnSpc>
                </a:pPr>
                <a:r>
                  <a:rPr lang="en-US" altLang="en-US"/>
                  <a:t>left-hand inequality holds: for any value of </a:t>
                </a:r>
                <a14:m>
                  <m:oMath xmlns:m="http://schemas.openxmlformats.org/officeDocument/2006/math">
                    <m:r>
                      <a:rPr lang="en-US" altLang="en-US" i="1" dirty="0" smtClean="0">
                        <a:latin typeface="Cambria Math" panose="02040503050406030204" pitchFamily="18" charset="0"/>
                      </a:rPr>
                      <m:t>𝑛</m:t>
                    </m:r>
                    <m:r>
                      <a:rPr lang="en-US" altLang="en-US" i="1" dirty="0" smtClean="0">
                        <a:latin typeface="Cambria Math" panose="02040503050406030204" pitchFamily="18" charset="0"/>
                      </a:rPr>
                      <m:t>≥7 </m:t>
                    </m:r>
                  </m:oMath>
                </a14:m>
                <a:r>
                  <a:rPr lang="en-US" altLang="en-US"/>
                  <a:t>by choosing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𝑐</m:t>
                        </m:r>
                      </m:e>
                      <m:sub>
                        <m:r>
                          <a:rPr lang="en-US" altLang="en-US" i="1" dirty="0">
                            <a:latin typeface="Cambria Math" panose="02040503050406030204" pitchFamily="18" charset="0"/>
                          </a:rPr>
                          <m:t>1</m:t>
                        </m:r>
                      </m:sub>
                    </m:sSub>
                    <m:r>
                      <a:rPr lang="en-US" altLang="en-US" i="1" dirty="0">
                        <a:latin typeface="Cambria Math" panose="02040503050406030204" pitchFamily="18" charset="0"/>
                      </a:rPr>
                      <m:t> </m:t>
                    </m:r>
                  </m:oMath>
                </a14:m>
                <a:r>
                  <a:rPr lang="en-US" altLang="en-US"/>
                  <a:t>≤ 1/14.</a:t>
                </a:r>
              </a:p>
            </p:txBody>
          </p:sp>
        </mc:Choice>
        <mc:Fallback>
          <p:sp>
            <p:nvSpPr>
              <p:cNvPr id="12" name="Content Placeholder 2">
                <a:extLst>
                  <a:ext uri="{FF2B5EF4-FFF2-40B4-BE49-F238E27FC236}">
                    <a16:creationId xmlns:a16="http://schemas.microsoft.com/office/drawing/2014/main" id="{3C121CF9-81D7-2B4E-BFA6-6D3E77C0DC59}"/>
                  </a:ext>
                </a:extLst>
              </p:cNvPr>
              <p:cNvSpPr txBox="1">
                <a:spLocks noRot="1" noChangeAspect="1" noMove="1" noResize="1" noEditPoints="1" noAdjustHandles="1" noChangeArrowheads="1" noChangeShapeType="1" noTextEdit="1"/>
              </p:cNvSpPr>
              <p:nvPr/>
            </p:nvSpPr>
            <p:spPr>
              <a:xfrm>
                <a:off x="5463821" y="3152421"/>
                <a:ext cx="6293201" cy="1998849"/>
              </a:xfrm>
              <a:prstGeom prst="rect">
                <a:avLst/>
              </a:prstGeom>
              <a:blipFill>
                <a:blip r:embed="rId8"/>
                <a:stretch>
                  <a:fillRect l="-1742" t="-3049" r="-774" b="-4878"/>
                </a:stretch>
              </a:blipFill>
              <a:ln w="25400">
                <a:noFill/>
                <a:prstDash val="dashDot"/>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D34B14EC-E80A-1648-BB19-7EAB34A10B24}"/>
                  </a:ext>
                </a:extLst>
              </p:cNvPr>
              <p:cNvSpPr txBox="1">
                <a:spLocks/>
              </p:cNvSpPr>
              <p:nvPr/>
            </p:nvSpPr>
            <p:spPr>
              <a:xfrm>
                <a:off x="446905" y="5384828"/>
                <a:ext cx="9354417" cy="1096183"/>
              </a:xfrm>
              <a:prstGeom prst="rect">
                <a:avLst/>
              </a:prstGeom>
              <a:solidFill>
                <a:schemeClr val="accent2">
                  <a:lumMod val="20000"/>
                  <a:lumOff val="80000"/>
                </a:schemeClr>
              </a:solidFill>
              <a:ln w="25400">
                <a:noFill/>
                <a:prstDash val="dash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2600"/>
                  <a:t>So by choosing </a:t>
                </a:r>
                <a14:m>
                  <m:oMath xmlns:m="http://schemas.openxmlformats.org/officeDocument/2006/math">
                    <m:sSub>
                      <m:sSubPr>
                        <m:ctrlPr>
                          <a:rPr lang="en-US" altLang="en-US" sz="2600" i="1" dirty="0">
                            <a:latin typeface="Cambria Math" panose="02040503050406030204" pitchFamily="18" charset="0"/>
                          </a:rPr>
                        </m:ctrlPr>
                      </m:sSubPr>
                      <m:e>
                        <m:r>
                          <a:rPr lang="en-US" altLang="en-US" sz="2600" i="1" dirty="0">
                            <a:latin typeface="Cambria Math" panose="02040503050406030204" pitchFamily="18" charset="0"/>
                          </a:rPr>
                          <m:t>𝑐</m:t>
                        </m:r>
                      </m:e>
                      <m:sub>
                        <m:r>
                          <a:rPr lang="en-US" altLang="en-US" sz="2600" i="1" dirty="0">
                            <a:latin typeface="Cambria Math" panose="02040503050406030204" pitchFamily="18" charset="0"/>
                          </a:rPr>
                          <m:t>1</m:t>
                        </m:r>
                      </m:sub>
                    </m:sSub>
                    <m:r>
                      <a:rPr lang="en-US" altLang="en-US" sz="2600" b="0" i="0" dirty="0" smtClean="0">
                        <a:latin typeface="Cambria Math" panose="02040503050406030204" pitchFamily="18" charset="0"/>
                      </a:rPr>
                      <m:t>=</m:t>
                    </m:r>
                  </m:oMath>
                </a14:m>
                <a:r>
                  <a:rPr lang="en-US" altLang="en-US" sz="2600"/>
                  <a:t>1/14, </a:t>
                </a:r>
                <a14:m>
                  <m:oMath xmlns:m="http://schemas.openxmlformats.org/officeDocument/2006/math">
                    <m:sSub>
                      <m:sSubPr>
                        <m:ctrlPr>
                          <a:rPr lang="en-US" altLang="en-US" sz="2600" i="1" dirty="0">
                            <a:latin typeface="Cambria Math" panose="02040503050406030204" pitchFamily="18" charset="0"/>
                          </a:rPr>
                        </m:ctrlPr>
                      </m:sSubPr>
                      <m:e>
                        <m:r>
                          <a:rPr lang="en-US" altLang="en-US" sz="2600" i="1" dirty="0">
                            <a:latin typeface="Cambria Math" panose="02040503050406030204" pitchFamily="18" charset="0"/>
                          </a:rPr>
                          <m:t>𝑐</m:t>
                        </m:r>
                      </m:e>
                      <m:sub>
                        <m:r>
                          <a:rPr lang="en-US" altLang="en-US" sz="2600" i="1" dirty="0">
                            <a:latin typeface="Cambria Math" panose="02040503050406030204" pitchFamily="18" charset="0"/>
                          </a:rPr>
                          <m:t>2</m:t>
                        </m:r>
                      </m:sub>
                    </m:sSub>
                    <m:r>
                      <a:rPr lang="en-US" altLang="en-US" sz="2600" i="1" dirty="0" smtClean="0">
                        <a:latin typeface="Cambria Math" panose="02040503050406030204" pitchFamily="18" charset="0"/>
                      </a:rPr>
                      <m:t>=</m:t>
                    </m:r>
                    <m:r>
                      <a:rPr lang="en-US" altLang="en-US" sz="2600" i="1" dirty="0">
                        <a:latin typeface="Cambria Math" panose="02040503050406030204" pitchFamily="18" charset="0"/>
                      </a:rPr>
                      <m:t>1/2</m:t>
                    </m:r>
                  </m:oMath>
                </a14:m>
                <a:r>
                  <a:rPr lang="en-US" altLang="en-US" sz="2600"/>
                  <a:t>, and </a:t>
                </a:r>
                <a14:m>
                  <m:oMath xmlns:m="http://schemas.openxmlformats.org/officeDocument/2006/math">
                    <m:sSub>
                      <m:sSubPr>
                        <m:ctrlPr>
                          <a:rPr lang="en-US" altLang="en-US" sz="2600" i="1">
                            <a:latin typeface="Cambria Math" panose="02040503050406030204" pitchFamily="18" charset="0"/>
                            <a:ea typeface="Cambria Math" panose="02040503050406030204" pitchFamily="18" charset="0"/>
                          </a:rPr>
                        </m:ctrlPr>
                      </m:sSubPr>
                      <m:e>
                        <m:r>
                          <a:rPr lang="en-US" altLang="en-US" sz="2600" i="1">
                            <a:latin typeface="Cambria Math" panose="02040503050406030204" pitchFamily="18" charset="0"/>
                            <a:ea typeface="Cambria Math" panose="02040503050406030204" pitchFamily="18" charset="0"/>
                          </a:rPr>
                          <m:t>𝑛</m:t>
                        </m:r>
                      </m:e>
                      <m:sub>
                        <m:r>
                          <a:rPr lang="en-US" altLang="en-US" sz="2600" i="1">
                            <a:latin typeface="Cambria Math" panose="02040503050406030204" pitchFamily="18" charset="0"/>
                            <a:ea typeface="Cambria Math" panose="02040503050406030204" pitchFamily="18" charset="0"/>
                          </a:rPr>
                          <m:t>0</m:t>
                        </m:r>
                      </m:sub>
                    </m:sSub>
                    <m:r>
                      <a:rPr lang="en-US" altLang="en-US" sz="2600" i="1">
                        <a:latin typeface="Cambria Math" panose="02040503050406030204" pitchFamily="18" charset="0"/>
                        <a:ea typeface="Cambria Math" panose="02040503050406030204" pitchFamily="18" charset="0"/>
                      </a:rPr>
                      <m:t> </m:t>
                    </m:r>
                  </m:oMath>
                </a14:m>
                <a:r>
                  <a:rPr lang="en-US" altLang="en-US" sz="2600"/>
                  <a:t>= 7, we can verify that </a:t>
                </a:r>
                <a14:m>
                  <m:oMath xmlns:m="http://schemas.openxmlformats.org/officeDocument/2006/math">
                    <m:f>
                      <m:fPr>
                        <m:ctrlPr>
                          <a:rPr lang="en-US" altLang="en-US" sz="2600" i="1" smtClean="0">
                            <a:latin typeface="Cambria Math" panose="02040503050406030204" pitchFamily="18" charset="0"/>
                          </a:rPr>
                        </m:ctrlPr>
                      </m:fPr>
                      <m:num>
                        <m:r>
                          <a:rPr lang="en-US" altLang="en-US" sz="2600" b="0" i="1" smtClean="0">
                            <a:latin typeface="Cambria Math" panose="02040503050406030204" pitchFamily="18" charset="0"/>
                          </a:rPr>
                          <m:t>1</m:t>
                        </m:r>
                      </m:num>
                      <m:den>
                        <m:r>
                          <a:rPr lang="en-US" altLang="en-US" sz="2600" b="0" i="1" smtClean="0">
                            <a:latin typeface="Cambria Math" panose="02040503050406030204" pitchFamily="18" charset="0"/>
                          </a:rPr>
                          <m:t>2</m:t>
                        </m:r>
                      </m:den>
                    </m:f>
                    <m:sSup>
                      <m:sSupPr>
                        <m:ctrlPr>
                          <a:rPr lang="en-US" altLang="en-US" sz="2600" i="1" smtClean="0">
                            <a:latin typeface="Cambria Math" panose="02040503050406030204" pitchFamily="18" charset="0"/>
                          </a:rPr>
                        </m:ctrlPr>
                      </m:sSupPr>
                      <m:e>
                        <m:r>
                          <a:rPr lang="en-US" altLang="en-US" sz="2600" b="0" i="1" smtClean="0">
                            <a:latin typeface="Cambria Math" panose="02040503050406030204" pitchFamily="18" charset="0"/>
                          </a:rPr>
                          <m:t>𝑛</m:t>
                        </m:r>
                      </m:e>
                      <m:sup>
                        <m:r>
                          <a:rPr lang="en-US" altLang="en-US" sz="2600" b="0" i="1" smtClean="0">
                            <a:latin typeface="Cambria Math" panose="02040503050406030204" pitchFamily="18" charset="0"/>
                          </a:rPr>
                          <m:t>2</m:t>
                        </m:r>
                      </m:sup>
                    </m:sSup>
                    <m:r>
                      <a:rPr lang="en-US" altLang="en-US" sz="2600" b="0" i="1" smtClean="0">
                        <a:latin typeface="Cambria Math" panose="02040503050406030204" pitchFamily="18" charset="0"/>
                      </a:rPr>
                      <m:t>−3</m:t>
                    </m:r>
                    <m:r>
                      <a:rPr lang="en-US" altLang="en-US" sz="2600" b="0" i="1" smtClean="0">
                        <a:latin typeface="Cambria Math" panose="02040503050406030204" pitchFamily="18" charset="0"/>
                      </a:rPr>
                      <m:t>𝑛</m:t>
                    </m:r>
                    <m:r>
                      <a:rPr lang="en-US" altLang="en-US" sz="2600" b="0" i="1" smtClean="0">
                        <a:latin typeface="Cambria Math" panose="02040503050406030204" pitchFamily="18" charset="0"/>
                      </a:rPr>
                      <m:t>=</m:t>
                    </m:r>
                    <m:r>
                      <m:rPr>
                        <m:sty m:val="p"/>
                      </m:rPr>
                      <a:rPr lang="en-US" altLang="en-US" sz="2600" b="0" i="0" smtClean="0">
                        <a:latin typeface="Cambria Math" panose="02040503050406030204" pitchFamily="18" charset="0"/>
                      </a:rPr>
                      <m:t>Θ</m:t>
                    </m:r>
                    <m:r>
                      <a:rPr lang="en-US" altLang="en-US" sz="2600" b="0" i="1" smtClean="0">
                        <a:latin typeface="Cambria Math" panose="02040503050406030204" pitchFamily="18" charset="0"/>
                      </a:rPr>
                      <m:t>(</m:t>
                    </m:r>
                    <m:sSup>
                      <m:sSupPr>
                        <m:ctrlPr>
                          <a:rPr lang="en-US" altLang="en-US" sz="2600" i="1">
                            <a:latin typeface="Cambria Math" panose="02040503050406030204" pitchFamily="18" charset="0"/>
                          </a:rPr>
                        </m:ctrlPr>
                      </m:sSupPr>
                      <m:e>
                        <m:r>
                          <a:rPr lang="en-US" altLang="en-US" sz="2600" i="1">
                            <a:latin typeface="Cambria Math" panose="02040503050406030204" pitchFamily="18" charset="0"/>
                          </a:rPr>
                          <m:t>𝑛</m:t>
                        </m:r>
                      </m:e>
                      <m:sup>
                        <m:r>
                          <a:rPr lang="en-US" altLang="en-US" sz="2600" i="1">
                            <a:latin typeface="Cambria Math" panose="02040503050406030204" pitchFamily="18" charset="0"/>
                          </a:rPr>
                          <m:t>2</m:t>
                        </m:r>
                      </m:sup>
                    </m:sSup>
                    <m:r>
                      <a:rPr lang="en-US" altLang="en-US" sz="2600" b="0" i="1" smtClean="0">
                        <a:latin typeface="Cambria Math" panose="02040503050406030204" pitchFamily="18" charset="0"/>
                      </a:rPr>
                      <m:t>)</m:t>
                    </m:r>
                  </m:oMath>
                </a14:m>
                <a:r>
                  <a:rPr lang="en-US" altLang="en-US" sz="2600"/>
                  <a:t>.</a:t>
                </a:r>
              </a:p>
            </p:txBody>
          </p:sp>
        </mc:Choice>
        <mc:Fallback>
          <p:sp>
            <p:nvSpPr>
              <p:cNvPr id="13" name="Content Placeholder 2">
                <a:extLst>
                  <a:ext uri="{FF2B5EF4-FFF2-40B4-BE49-F238E27FC236}">
                    <a16:creationId xmlns:a16="http://schemas.microsoft.com/office/drawing/2014/main" id="{D34B14EC-E80A-1648-BB19-7EAB34A10B24}"/>
                  </a:ext>
                </a:extLst>
              </p:cNvPr>
              <p:cNvSpPr txBox="1">
                <a:spLocks noRot="1" noChangeAspect="1" noMove="1" noResize="1" noEditPoints="1" noAdjustHandles="1" noChangeArrowheads="1" noChangeShapeType="1" noTextEdit="1"/>
              </p:cNvSpPr>
              <p:nvPr/>
            </p:nvSpPr>
            <p:spPr>
              <a:xfrm>
                <a:off x="446905" y="5384828"/>
                <a:ext cx="9354417" cy="1096183"/>
              </a:xfrm>
              <a:prstGeom prst="rect">
                <a:avLst/>
              </a:prstGeom>
              <a:blipFill>
                <a:blip r:embed="rId9"/>
                <a:stretch>
                  <a:fillRect l="-1173" t="-5000" b="-2222"/>
                </a:stretch>
              </a:blipFill>
              <a:ln w="25400">
                <a:noFill/>
                <a:prstDash val="dashDot"/>
              </a:ln>
            </p:spPr>
            <p:txBody>
              <a:bodyPr/>
              <a:lstStyle/>
              <a:p>
                <a:r>
                  <a:rPr lang="en-US">
                    <a:noFill/>
                  </a:rPr>
                  <a:t> </a:t>
                </a:r>
              </a:p>
            </p:txBody>
          </p:sp>
        </mc:Fallback>
      </mc:AlternateContent>
    </p:spTree>
    <p:extLst>
      <p:ext uri="{BB962C8B-B14F-4D97-AF65-F5344CB8AC3E}">
        <p14:creationId xmlns:p14="http://schemas.microsoft.com/office/powerpoint/2010/main" val="156069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2.2.1 Order of Growth</a:t>
            </a: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E4305087-B8B8-F248-B4D2-3AE8CCC3E71E}"/>
                  </a:ext>
                </a:extLst>
              </p:cNvPr>
              <p:cNvSpPr txBox="1">
                <a:spLocks/>
              </p:cNvSpPr>
              <p:nvPr/>
            </p:nvSpPr>
            <p:spPr>
              <a:xfrm>
                <a:off x="339955" y="915149"/>
                <a:ext cx="10832178" cy="5611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ea typeface="Cambria Math" panose="02040503050406030204" pitchFamily="18" charset="0"/>
                  </a:rPr>
                  <a:t>Denote </a:t>
                </a:r>
                <a14:m>
                  <m:oMath xmlns:m="http://schemas.openxmlformats.org/officeDocument/2006/math">
                    <m:r>
                      <a:rPr lang="en-US" altLang="en-US" i="1" smtClean="0">
                        <a:latin typeface="Cambria Math" panose="02040503050406030204" pitchFamily="18" charset="0"/>
                        <a:ea typeface="Cambria Math" panose="02040503050406030204" pitchFamily="18" charset="0"/>
                      </a:rPr>
                      <m:t>ℕ</m:t>
                    </m:r>
                    <m:r>
                      <a:rPr lang="en-US" altLang="en-US" b="0" i="1" smtClean="0">
                        <a:latin typeface="Cambria Math" panose="02040503050406030204" pitchFamily="18" charset="0"/>
                        <a:ea typeface="Cambria Math" panose="02040503050406030204" pitchFamily="18" charset="0"/>
                      </a:rPr>
                      <m:t>=</m:t>
                    </m:r>
                    <m:d>
                      <m:dPr>
                        <m:begChr m:val="{"/>
                        <m:endChr m:val="}"/>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0, 1, 2, …</m:t>
                        </m:r>
                      </m:e>
                    </m:d>
                    <m:r>
                      <a:rPr lang="en-US" altLang="en-US" b="0" i="0" smtClean="0">
                        <a:latin typeface="Cambria Math" panose="02040503050406030204" pitchFamily="18" charset="0"/>
                        <a:ea typeface="Cambria Math" panose="02040503050406030204" pitchFamily="18" charset="0"/>
                      </a:rPr>
                      <m:t>. </m:t>
                    </m:r>
                    <m:r>
                      <m:rPr>
                        <m:sty m:val="p"/>
                      </m:rPr>
                      <a:rPr lang="en-US" altLang="en-US" b="0" i="0" smtClean="0">
                        <a:latin typeface="Cambria Math" panose="02040503050406030204" pitchFamily="18" charset="0"/>
                        <a:ea typeface="Cambria Math" panose="02040503050406030204" pitchFamily="18" charset="0"/>
                      </a:rPr>
                      <m:t>Let</m:t>
                    </m:r>
                    <m:r>
                      <a:rPr lang="en-US" altLang="en-US" b="0" i="0" smtClean="0">
                        <a:latin typeface="Cambria Math" panose="02040503050406030204" pitchFamily="18" charset="0"/>
                        <a:ea typeface="Cambria Math" panose="02040503050406030204" pitchFamily="18" charset="0"/>
                      </a:rPr>
                      <m:t> </m:t>
                    </m:r>
                    <m:r>
                      <a:rPr lang="en-US" altLang="en-US" b="0" i="1" dirty="0" smtClean="0">
                        <a:latin typeface="Cambria Math" panose="02040503050406030204" pitchFamily="18" charset="0"/>
                      </a:rPr>
                      <m:t>𝑓</m:t>
                    </m:r>
                    <m:r>
                      <a:rPr lang="en-US" altLang="en-US" b="0" i="1" dirty="0" smtClean="0">
                        <a:latin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r>
                      <a:rPr lang="en-US" altLang="en-US" i="1" smtClean="0">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oMath>
                </a14:m>
                <a:r>
                  <a:rPr lang="en-US" altLang="en-US"/>
                  <a:t> be a function.</a:t>
                </a:r>
              </a:p>
            </p:txBody>
          </p:sp>
        </mc:Choice>
        <mc:Fallback>
          <p:sp>
            <p:nvSpPr>
              <p:cNvPr id="11" name="Content Placeholder 2">
                <a:extLst>
                  <a:ext uri="{FF2B5EF4-FFF2-40B4-BE49-F238E27FC236}">
                    <a16:creationId xmlns:a16="http://schemas.microsoft.com/office/drawing/2014/main" id="{E4305087-B8B8-F248-B4D2-3AE8CCC3E71E}"/>
                  </a:ext>
                </a:extLst>
              </p:cNvPr>
              <p:cNvSpPr txBox="1">
                <a:spLocks noRot="1" noChangeAspect="1" noMove="1" noResize="1" noEditPoints="1" noAdjustHandles="1" noChangeArrowheads="1" noChangeShapeType="1" noTextEdit="1"/>
              </p:cNvSpPr>
              <p:nvPr/>
            </p:nvSpPr>
            <p:spPr>
              <a:xfrm>
                <a:off x="339955" y="915149"/>
                <a:ext cx="10832178" cy="561188"/>
              </a:xfrm>
              <a:prstGeom prst="rect">
                <a:avLst/>
              </a:prstGeom>
              <a:blipFill>
                <a:blip r:embed="rId3"/>
                <a:stretch>
                  <a:fillRect l="-1182" t="-10870" b="-22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0275CA4A-4BC0-3B4E-B5E6-29722B04977B}"/>
                  </a:ext>
                </a:extLst>
              </p:cNvPr>
              <p:cNvSpPr>
                <a:spLocks noGrp="1"/>
              </p:cNvSpPr>
              <p:nvPr>
                <p:ph idx="1"/>
              </p:nvPr>
            </p:nvSpPr>
            <p:spPr>
              <a:xfrm>
                <a:off x="339955" y="1744372"/>
                <a:ext cx="11512089" cy="4351627"/>
              </a:xfrm>
            </p:spPr>
            <p:txBody>
              <a:bodyPr>
                <a:noAutofit/>
              </a:bodyPr>
              <a:lstStyle/>
              <a:p>
                <a:pPr>
                  <a:lnSpc>
                    <a:spcPct val="150000"/>
                  </a:lnSpc>
                </a:pPr>
                <a14:m>
                  <m:oMath xmlns:m="http://schemas.openxmlformats.org/officeDocument/2006/math">
                    <m:r>
                      <a:rPr lang="en-US" altLang="en-US" b="0" i="1" smtClean="0">
                        <a:latin typeface="Cambria Math" panose="02040503050406030204" pitchFamily="18" charset="0"/>
                      </a:rPr>
                      <m:t>𝑂</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𝑓</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e>
                    </m:d>
                    <m:r>
                      <a:rPr lang="en-US" altLang="en-US" b="0" i="1" smtClean="0">
                        <a:latin typeface="Cambria Math" panose="02040503050406030204" pitchFamily="18" charset="0"/>
                      </a:rPr>
                      <m:t>={</m:t>
                    </m:r>
                    <m:r>
                      <a:rPr lang="en-US" altLang="en-US" b="0" i="1" smtClean="0">
                        <a:latin typeface="Cambria Math" panose="02040503050406030204" pitchFamily="18" charset="0"/>
                      </a:rPr>
                      <m:t>𝑔</m:t>
                    </m:r>
                    <m:r>
                      <a:rPr lang="en-US" altLang="en-US" b="0" i="1" smtClean="0">
                        <a:latin typeface="Cambria Math" panose="02040503050406030204" pitchFamily="18" charset="0"/>
                      </a:rPr>
                      <m:t>(</m:t>
                    </m:r>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𝑐</m:t>
                    </m:r>
                    <m:r>
                      <a:rPr lang="en-US" altLang="en-US" b="0" i="1" smtClean="0">
                        <a:latin typeface="Cambria Math" panose="02040503050406030204" pitchFamily="18" charset="0"/>
                        <a:ea typeface="Cambria Math" panose="02040503050406030204" pitchFamily="18" charset="0"/>
                      </a:rPr>
                      <m:t>&gt;0 </m:t>
                    </m:r>
                    <m:r>
                      <a:rPr lang="en-US" altLang="en-US" b="0" i="1" smtClean="0">
                        <a:latin typeface="Cambria Math" panose="02040503050406030204" pitchFamily="18" charset="0"/>
                        <a:ea typeface="Cambria Math" panose="02040503050406030204" pitchFamily="18" charset="0"/>
                      </a:rPr>
                      <m:t>𝑎𝑛𝑑</m:t>
                    </m:r>
                    <m:r>
                      <a:rPr lang="en-US" altLang="en-US" b="0" i="1" smtClean="0">
                        <a:latin typeface="Cambria Math" panose="02040503050406030204" pitchFamily="18" charset="0"/>
                        <a:ea typeface="Cambria Math" panose="02040503050406030204" pitchFamily="18" charset="0"/>
                      </a:rPr>
                      <m:t> ∃</m:t>
                    </m:r>
                    <m:sSub>
                      <m:sSubPr>
                        <m:ctrlPr>
                          <a:rPr lang="en-US" altLang="en-US" b="0" i="1" smtClean="0">
                            <a:latin typeface="Cambria Math" panose="02040503050406030204" pitchFamily="18" charset="0"/>
                            <a:ea typeface="Cambria Math" panose="02040503050406030204" pitchFamily="18" charset="0"/>
                          </a:rPr>
                        </m:ctrlPr>
                      </m:sSubPr>
                      <m:e>
                        <m:r>
                          <a:rPr lang="en-US" altLang="en-US" b="0" i="1" smtClean="0">
                            <a:latin typeface="Cambria Math" panose="02040503050406030204" pitchFamily="18" charset="0"/>
                            <a:ea typeface="Cambria Math" panose="02040503050406030204" pitchFamily="18" charset="0"/>
                          </a:rPr>
                          <m:t>𝑛</m:t>
                        </m:r>
                      </m:e>
                      <m:sub>
                        <m:r>
                          <a:rPr lang="en-US" altLang="en-US" b="0" i="1" smtClean="0">
                            <a:latin typeface="Cambria Math" panose="02040503050406030204" pitchFamily="18" charset="0"/>
                            <a:ea typeface="Cambria Math" panose="02040503050406030204" pitchFamily="18" charset="0"/>
                          </a:rPr>
                          <m:t>0</m:t>
                        </m:r>
                      </m:sub>
                    </m:sSub>
                    <m:r>
                      <a:rPr lang="en-US" altLang="en-US" b="0" i="1" smtClean="0">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𝑔</m:t>
                    </m:r>
                    <m:d>
                      <m:dPr>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𝑛</m:t>
                        </m:r>
                      </m:e>
                    </m:d>
                    <m:r>
                      <a:rPr lang="en-US" altLang="en-US" b="1" i="1" smtClean="0">
                        <a:solidFill>
                          <a:srgbClr val="FF0000"/>
                        </a:solidFill>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𝑐𝑓</m:t>
                    </m:r>
                    <m:d>
                      <m:dPr>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𝑛</m:t>
                        </m:r>
                      </m:e>
                    </m:d>
                    <m:r>
                      <a:rPr lang="en-US" altLang="en-US" b="0" i="1" smtClean="0">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rPr>
                      <m:t>𝑛</m:t>
                    </m:r>
                    <m:r>
                      <a:rPr lang="en-US" altLang="en-US" i="1">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𝑛</m:t>
                        </m:r>
                      </m:e>
                      <m:sub>
                        <m:r>
                          <a:rPr lang="en-US" altLang="en-US" i="1">
                            <a:latin typeface="Cambria Math" panose="02040503050406030204" pitchFamily="18" charset="0"/>
                          </a:rPr>
                          <m:t>0</m:t>
                        </m:r>
                      </m:sub>
                    </m:sSub>
                    <m:r>
                      <a:rPr lang="en-US" altLang="en-US" b="0" i="1" smtClean="0">
                        <a:latin typeface="Cambria Math" panose="02040503050406030204" pitchFamily="18" charset="0"/>
                      </a:rPr>
                      <m:t>}</m:t>
                    </m:r>
                  </m:oMath>
                </a14:m>
                <a:r>
                  <a:rPr lang="en-US" altLang="en-US"/>
                  <a:t>.</a:t>
                </a:r>
              </a:p>
              <a:p>
                <a:pPr>
                  <a:lnSpc>
                    <a:spcPct val="150000"/>
                  </a:lnSpc>
                </a:pPr>
                <a14:m>
                  <m:oMath xmlns:m="http://schemas.openxmlformats.org/officeDocument/2006/math">
                    <m:r>
                      <m:rPr>
                        <m:sty m:val="p"/>
                      </m:rPr>
                      <a:rPr lang="en-US" altLang="en-US" b="0" i="0" smtClean="0">
                        <a:latin typeface="Cambria Math" panose="02040503050406030204" pitchFamily="18" charset="0"/>
                      </a:rPr>
                      <m:t>Ω</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𝑓</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e>
                    </m:d>
                    <m:r>
                      <a:rPr lang="en-US" altLang="en-US" i="1">
                        <a:latin typeface="Cambria Math" panose="02040503050406030204" pitchFamily="18" charset="0"/>
                      </a:rPr>
                      <m:t>={</m:t>
                    </m:r>
                    <m:r>
                      <a:rPr lang="en-US" altLang="en-US" i="1">
                        <a:latin typeface="Cambria Math" panose="02040503050406030204" pitchFamily="18" charset="0"/>
                      </a:rPr>
                      <m:t>𝑔</m:t>
                    </m:r>
                    <m:r>
                      <a:rPr lang="en-US" altLang="en-US" i="1">
                        <a:latin typeface="Cambria Math" panose="02040503050406030204" pitchFamily="18" charset="0"/>
                      </a:rPr>
                      <m:t>(</m:t>
                    </m:r>
                    <m:r>
                      <a:rPr lang="en-US" altLang="en-US" i="1">
                        <a:latin typeface="Cambria Math" panose="02040503050406030204" pitchFamily="18" charset="0"/>
                      </a:rPr>
                      <m:t>𝑛</m:t>
                    </m:r>
                    <m:r>
                      <a:rPr lang="en-US" altLang="en-US" i="1">
                        <a:latin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&gt;0:∃</m:t>
                    </m:r>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𝑛</m:t>
                        </m:r>
                      </m:e>
                      <m:sub>
                        <m:r>
                          <a:rPr lang="en-US" altLang="en-US" i="1">
                            <a:latin typeface="Cambria Math" panose="02040503050406030204" pitchFamily="18" charset="0"/>
                            <a:ea typeface="Cambria Math" panose="02040503050406030204" pitchFamily="18" charset="0"/>
                          </a:rPr>
                          <m:t>0</m:t>
                        </m:r>
                      </m:sub>
                    </m:sSub>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𝑔</m:t>
                    </m:r>
                    <m:d>
                      <m:dPr>
                        <m:ctrlPr>
                          <a:rPr lang="en-US" altLang="en-US" i="1">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ea typeface="Cambria Math" panose="02040503050406030204" pitchFamily="18" charset="0"/>
                          </a:rPr>
                          <m:t>𝑛</m:t>
                        </m:r>
                      </m:e>
                    </m:d>
                    <m:r>
                      <a:rPr lang="en-US" altLang="en-US" b="1" i="1" smtClean="0">
                        <a:solidFill>
                          <a:srgbClr val="FF0000"/>
                        </a:solidFill>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𝑐𝑓</m:t>
                    </m:r>
                    <m:d>
                      <m:dPr>
                        <m:ctrlPr>
                          <a:rPr lang="en-US" altLang="en-US" i="1">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ea typeface="Cambria Math" panose="02040503050406030204" pitchFamily="18" charset="0"/>
                          </a:rPr>
                          <m:t>𝑛</m:t>
                        </m:r>
                      </m:e>
                    </m:d>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rPr>
                      <m:t>𝑛</m:t>
                    </m:r>
                    <m:r>
                      <a:rPr lang="en-US" altLang="en-US" i="1">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𝑛</m:t>
                        </m:r>
                      </m:e>
                      <m:sub>
                        <m:r>
                          <a:rPr lang="en-US" altLang="en-US" i="1">
                            <a:latin typeface="Cambria Math" panose="02040503050406030204" pitchFamily="18" charset="0"/>
                          </a:rPr>
                          <m:t>0</m:t>
                        </m:r>
                      </m:sub>
                    </m:sSub>
                    <m:r>
                      <a:rPr lang="en-US" altLang="en-US" i="1">
                        <a:latin typeface="Cambria Math" panose="02040503050406030204" pitchFamily="18" charset="0"/>
                      </a:rPr>
                      <m:t>}</m:t>
                    </m:r>
                    <m:r>
                      <m:rPr>
                        <m:nor/>
                      </m:rPr>
                      <a:rPr lang="en-US" altLang="en-US" dirty="0"/>
                      <m:t>.</m:t>
                    </m:r>
                  </m:oMath>
                </a14:m>
                <a:endParaRPr lang="en-US" altLang="en-US"/>
              </a:p>
              <a:p>
                <a:pPr>
                  <a:lnSpc>
                    <a:spcPct val="150000"/>
                  </a:lnSpc>
                </a:pPr>
                <a14:m>
                  <m:oMath xmlns:m="http://schemas.openxmlformats.org/officeDocument/2006/math">
                    <m:r>
                      <m:rPr>
                        <m:sty m:val="p"/>
                      </m:rPr>
                      <a:rPr lang="en-US" altLang="en-US" b="0" i="0" smtClean="0">
                        <a:latin typeface="Cambria Math" panose="02040503050406030204" pitchFamily="18" charset="0"/>
                      </a:rPr>
                      <m:t>Θ</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𝑓</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e>
                    </m:d>
                    <m:r>
                      <a:rPr lang="en-US" altLang="en-US" i="1">
                        <a:latin typeface="Cambria Math" panose="02040503050406030204" pitchFamily="18" charset="0"/>
                      </a:rPr>
                      <m:t>=</m:t>
                    </m:r>
                    <m:r>
                      <a:rPr lang="en-US" altLang="en-US" i="1">
                        <a:latin typeface="Cambria Math" panose="02040503050406030204" pitchFamily="18" charset="0"/>
                      </a:rPr>
                      <m:t>𝑂</m:t>
                    </m:r>
                    <m:d>
                      <m:dPr>
                        <m:ctrlPr>
                          <a:rPr lang="en-US" altLang="en-US" i="1">
                            <a:latin typeface="Cambria Math" panose="02040503050406030204" pitchFamily="18" charset="0"/>
                          </a:rPr>
                        </m:ctrlPr>
                      </m:dPr>
                      <m:e>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𝑛</m:t>
                            </m:r>
                          </m:e>
                        </m:d>
                      </m:e>
                    </m:d>
                    <m:r>
                      <a:rPr lang="en-US" altLang="en-US" b="0" i="1" smtClean="0">
                        <a:latin typeface="Cambria Math" panose="02040503050406030204" pitchFamily="18" charset="0"/>
                      </a:rPr>
                      <m:t>∩</m:t>
                    </m:r>
                    <m:r>
                      <m:rPr>
                        <m:sty m:val="p"/>
                      </m:rPr>
                      <a:rPr lang="en-US" altLang="en-US">
                        <a:latin typeface="Cambria Math" panose="02040503050406030204" pitchFamily="18" charset="0"/>
                      </a:rPr>
                      <m:t>Ω</m:t>
                    </m:r>
                    <m:d>
                      <m:dPr>
                        <m:ctrlPr>
                          <a:rPr lang="en-US" altLang="en-US" i="1">
                            <a:latin typeface="Cambria Math" panose="02040503050406030204" pitchFamily="18" charset="0"/>
                          </a:rPr>
                        </m:ctrlPr>
                      </m:dPr>
                      <m:e>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𝑛</m:t>
                            </m:r>
                          </m:e>
                        </m:d>
                      </m:e>
                    </m:d>
                  </m:oMath>
                </a14:m>
                <a:endParaRPr lang="en-US" altLang="en-US"/>
              </a:p>
              <a:p>
                <a:pPr marL="0" indent="0">
                  <a:lnSpc>
                    <a:spcPct val="150000"/>
                  </a:lnSpc>
                  <a:buNone/>
                </a:pPr>
                <a:r>
                  <a:rPr lang="en-US" altLang="en-US"/>
                  <a:t>       </a:t>
                </a:r>
                <a14:m>
                  <m:oMath xmlns:m="http://schemas.openxmlformats.org/officeDocument/2006/math">
                    <m:r>
                      <a:rPr lang="en-US" altLang="en-US" i="1">
                        <a:latin typeface="Cambria Math" panose="02040503050406030204" pitchFamily="18" charset="0"/>
                      </a:rPr>
                      <m:t>={</m:t>
                    </m:r>
                    <m:r>
                      <a:rPr lang="en-US" altLang="en-US" i="1">
                        <a:latin typeface="Cambria Math" panose="02040503050406030204" pitchFamily="18" charset="0"/>
                      </a:rPr>
                      <m:t>𝑔</m:t>
                    </m:r>
                    <m:r>
                      <a:rPr lang="en-US" altLang="en-US" i="1">
                        <a:latin typeface="Cambria Math" panose="02040503050406030204" pitchFamily="18" charset="0"/>
                      </a:rPr>
                      <m:t>(</m:t>
                    </m:r>
                    <m:r>
                      <a:rPr lang="en-US" altLang="en-US" i="1">
                        <a:latin typeface="Cambria Math" panose="02040503050406030204" pitchFamily="18" charset="0"/>
                      </a:rPr>
                      <m:t>𝑛</m:t>
                    </m:r>
                    <m:r>
                      <a:rPr lang="en-US" altLang="en-US" i="1">
                        <a:latin typeface="Cambria Math" panose="02040503050406030204" pitchFamily="18" charset="0"/>
                      </a:rPr>
                      <m:t>)|∃</m:t>
                    </m:r>
                    <m:sSub>
                      <m:sSubPr>
                        <m:ctrlPr>
                          <a:rPr lang="en-US" altLang="en-US" i="1" dirty="0" smtClean="0">
                            <a:latin typeface="Cambria Math" panose="02040503050406030204" pitchFamily="18" charset="0"/>
                          </a:rPr>
                        </m:ctrlPr>
                      </m:sSubPr>
                      <m:e>
                        <m:r>
                          <a:rPr lang="en-US" altLang="en-US" b="0" i="1" dirty="0" smtClean="0">
                            <a:latin typeface="Cambria Math" panose="02040503050406030204" pitchFamily="18" charset="0"/>
                          </a:rPr>
                          <m:t>𝑐</m:t>
                        </m:r>
                      </m:e>
                      <m:sub>
                        <m:r>
                          <a:rPr lang="en-US" altLang="en-US" b="0" i="1" dirty="0" smtClean="0">
                            <a:latin typeface="Cambria Math" panose="02040503050406030204" pitchFamily="18" charset="0"/>
                          </a:rPr>
                          <m:t>1</m:t>
                        </m:r>
                      </m:sub>
                    </m:sSub>
                    <m:r>
                      <a:rPr lang="en-US" altLang="en-US" b="0" i="0" dirty="0" smtClean="0">
                        <a:latin typeface="Cambria Math" panose="02040503050406030204" pitchFamily="18" charset="0"/>
                      </a:rPr>
                      <m:t>,</m:t>
                    </m:r>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𝑐</m:t>
                        </m:r>
                      </m:e>
                      <m:sub>
                        <m:r>
                          <a:rPr lang="en-US" altLang="en-US" b="0" i="1" dirty="0" smtClean="0">
                            <a:latin typeface="Cambria Math" panose="02040503050406030204" pitchFamily="18" charset="0"/>
                          </a:rPr>
                          <m:t>2</m:t>
                        </m:r>
                      </m:sub>
                    </m:sSub>
                    <m:r>
                      <a:rPr lang="en-US" altLang="en-US" b="0" i="0" dirty="0" smtClean="0">
                        <a:latin typeface="Cambria Math" panose="02040503050406030204" pitchFamily="18" charset="0"/>
                      </a:rPr>
                      <m:t> </m:t>
                    </m:r>
                    <m:r>
                      <m:rPr>
                        <m:sty m:val="p"/>
                      </m:rPr>
                      <a:rPr lang="en-US" altLang="en-US" b="0" i="0" smtClean="0">
                        <a:latin typeface="Cambria Math" panose="02040503050406030204" pitchFamily="18" charset="0"/>
                        <a:ea typeface="Cambria Math" panose="02040503050406030204" pitchFamily="18" charset="0"/>
                      </a:rPr>
                      <m:t>and</m:t>
                    </m:r>
                    <m:r>
                      <a:rPr lang="en-US" altLang="en-US" b="0" i="1" smtClean="0">
                        <a:latin typeface="Cambria Math" panose="02040503050406030204" pitchFamily="18" charset="0"/>
                        <a:ea typeface="Cambria Math" panose="02040503050406030204" pitchFamily="18" charset="0"/>
                      </a:rPr>
                      <m:t> </m:t>
                    </m:r>
                    <m:r>
                      <a:rPr lang="en-US" altLang="en-US" i="1">
                        <a:latin typeface="Cambria Math" panose="02040503050406030204" pitchFamily="18" charset="0"/>
                        <a:ea typeface="Cambria Math" panose="02040503050406030204" pitchFamily="18" charset="0"/>
                      </a:rPr>
                      <m:t>∃</m:t>
                    </m:r>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𝑛</m:t>
                        </m:r>
                      </m:e>
                      <m:sub>
                        <m:r>
                          <a:rPr lang="en-US" altLang="en-US" i="1">
                            <a:latin typeface="Cambria Math" panose="02040503050406030204" pitchFamily="18" charset="0"/>
                            <a:ea typeface="Cambria Math" panose="02040503050406030204" pitchFamily="18" charset="0"/>
                          </a:rPr>
                          <m:t>0</m:t>
                        </m:r>
                      </m:sub>
                    </m:sSub>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ℕ</m:t>
                    </m:r>
                    <m:r>
                      <a:rPr lang="en-US" altLang="en-US" i="1">
                        <a:latin typeface="Cambria Math" panose="02040503050406030204" pitchFamily="18" charset="0"/>
                        <a:ea typeface="Cambria Math" panose="02040503050406030204" pitchFamily="18" charset="0"/>
                      </a:rPr>
                      <m:t>:0≤</m:t>
                    </m:r>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𝑐</m:t>
                        </m:r>
                      </m:e>
                      <m:sub>
                        <m:r>
                          <a:rPr lang="en-US" altLang="en-US" i="1" dirty="0">
                            <a:latin typeface="Cambria Math" panose="02040503050406030204" pitchFamily="18" charset="0"/>
                          </a:rPr>
                          <m:t>1</m:t>
                        </m:r>
                      </m:sub>
                    </m:sSub>
                    <m:r>
                      <a:rPr lang="en-US" altLang="en-US" i="1">
                        <a:latin typeface="Cambria Math" panose="02040503050406030204" pitchFamily="18" charset="0"/>
                        <a:ea typeface="Cambria Math" panose="02040503050406030204" pitchFamily="18" charset="0"/>
                      </a:rPr>
                      <m:t>𝑔</m:t>
                    </m:r>
                    <m:d>
                      <m:dPr>
                        <m:ctrlPr>
                          <a:rPr lang="en-US" altLang="en-US" i="1">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ea typeface="Cambria Math" panose="02040503050406030204" pitchFamily="18" charset="0"/>
                          </a:rPr>
                          <m:t>𝑛</m:t>
                        </m:r>
                      </m:e>
                    </m:d>
                    <m:r>
                      <a:rPr lang="en-US" altLang="en-US" b="0" i="1" smtClean="0">
                        <a:latin typeface="Cambria Math" panose="02040503050406030204" pitchFamily="18" charset="0"/>
                        <a:ea typeface="Cambria Math" panose="02040503050406030204" pitchFamily="18" charset="0"/>
                      </a:rPr>
                      <m:t>≤</m:t>
                    </m:r>
                    <m:r>
                      <a:rPr lang="en-US" altLang="en-US" b="0" i="1" dirty="0" smtClean="0">
                        <a:latin typeface="Cambria Math" panose="02040503050406030204" pitchFamily="18" charset="0"/>
                      </a:rPr>
                      <m:t>𝑓</m:t>
                    </m:r>
                    <m:d>
                      <m:dPr>
                        <m:ctrlPr>
                          <a:rPr lang="en-US" altLang="en-US" b="0" i="1" dirty="0" smtClean="0">
                            <a:latin typeface="Cambria Math" panose="02040503050406030204" pitchFamily="18" charset="0"/>
                          </a:rPr>
                        </m:ctrlPr>
                      </m:dPr>
                      <m:e>
                        <m:r>
                          <a:rPr lang="en-US" altLang="en-US" b="0" i="1" dirty="0" smtClean="0">
                            <a:latin typeface="Cambria Math" panose="02040503050406030204" pitchFamily="18" charset="0"/>
                          </a:rPr>
                          <m:t>𝑛</m:t>
                        </m:r>
                      </m:e>
                    </m:d>
                    <m:r>
                      <a:rPr lang="en-US" altLang="en-US" b="0" i="1" dirty="0" smtClean="0">
                        <a:latin typeface="Cambria Math" panose="02040503050406030204" pitchFamily="18" charset="0"/>
                      </a:rPr>
                      <m:t>≤</m:t>
                    </m:r>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𝑐</m:t>
                        </m:r>
                      </m:e>
                      <m:sub>
                        <m:r>
                          <a:rPr lang="en-US" altLang="en-US" i="1" dirty="0">
                            <a:latin typeface="Cambria Math" panose="02040503050406030204" pitchFamily="18" charset="0"/>
                          </a:rPr>
                          <m:t>2</m:t>
                        </m:r>
                      </m:sub>
                    </m:sSub>
                    <m:r>
                      <a:rPr lang="en-US" altLang="en-US" i="1">
                        <a:latin typeface="Cambria Math" panose="02040503050406030204" pitchFamily="18" charset="0"/>
                        <a:ea typeface="Cambria Math" panose="02040503050406030204" pitchFamily="18" charset="0"/>
                      </a:rPr>
                      <m:t>𝑔</m:t>
                    </m:r>
                    <m:d>
                      <m:dPr>
                        <m:ctrlPr>
                          <a:rPr lang="en-US" altLang="en-US" i="1">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ea typeface="Cambria Math" panose="02040503050406030204" pitchFamily="18" charset="0"/>
                          </a:rPr>
                          <m:t>𝑛</m:t>
                        </m:r>
                      </m:e>
                    </m:d>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rPr>
                      <m:t>𝑛</m:t>
                    </m:r>
                    <m:r>
                      <a:rPr lang="en-US" altLang="en-US" i="1">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𝑛</m:t>
                        </m:r>
                      </m:e>
                      <m:sub>
                        <m:r>
                          <a:rPr lang="en-US" altLang="en-US" i="1">
                            <a:latin typeface="Cambria Math" panose="02040503050406030204" pitchFamily="18" charset="0"/>
                          </a:rPr>
                          <m:t>0</m:t>
                        </m:r>
                      </m:sub>
                    </m:sSub>
                    <m:r>
                      <a:rPr lang="en-US" altLang="en-US" i="1">
                        <a:latin typeface="Cambria Math" panose="02040503050406030204" pitchFamily="18" charset="0"/>
                      </a:rPr>
                      <m:t>}</m:t>
                    </m:r>
                  </m:oMath>
                </a14:m>
                <a:r>
                  <a:rPr lang="en-US" altLang="en-US"/>
                  <a:t>.</a:t>
                </a:r>
              </a:p>
              <a:p>
                <a:pPr marL="0" indent="0">
                  <a:lnSpc>
                    <a:spcPct val="150000"/>
                  </a:lnSpc>
                  <a:buNone/>
                </a:pPr>
                <a:endParaRPr lang="en-US" altLang="en-US"/>
              </a:p>
            </p:txBody>
          </p:sp>
        </mc:Choice>
        <mc:Fallback>
          <p:sp>
            <p:nvSpPr>
              <p:cNvPr id="10" name="Content Placeholder 2">
                <a:extLst>
                  <a:ext uri="{FF2B5EF4-FFF2-40B4-BE49-F238E27FC236}">
                    <a16:creationId xmlns:a16="http://schemas.microsoft.com/office/drawing/2014/main" id="{0275CA4A-4BC0-3B4E-B5E6-29722B04977B}"/>
                  </a:ext>
                </a:extLst>
              </p:cNvPr>
              <p:cNvSpPr>
                <a:spLocks noGrp="1" noRot="1" noChangeAspect="1" noMove="1" noResize="1" noEditPoints="1" noAdjustHandles="1" noChangeArrowheads="1" noChangeShapeType="1" noTextEdit="1"/>
              </p:cNvSpPr>
              <p:nvPr>
                <p:ph idx="1"/>
              </p:nvPr>
            </p:nvSpPr>
            <p:spPr>
              <a:xfrm>
                <a:off x="339955" y="1744372"/>
                <a:ext cx="11512089" cy="4351627"/>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273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48BFF6F9-2C1E-018F-72FC-AC480B4B8733}"/>
              </a:ext>
            </a:extLst>
          </p:cNvPr>
          <p:cNvPicPr>
            <a:picLocks noChangeAspect="1"/>
          </p:cNvPicPr>
          <p:nvPr/>
        </p:nvPicPr>
        <p:blipFill>
          <a:blip r:embed="rId3"/>
          <a:stretch>
            <a:fillRect/>
          </a:stretch>
        </p:blipFill>
        <p:spPr>
          <a:xfrm>
            <a:off x="1721285" y="873605"/>
            <a:ext cx="7772400" cy="5110790"/>
          </a:xfrm>
          <a:prstGeom prst="rect">
            <a:avLst/>
          </a:prstGeom>
        </p:spPr>
      </p:pic>
    </p:spTree>
    <p:extLst>
      <p:ext uri="{BB962C8B-B14F-4D97-AF65-F5344CB8AC3E}">
        <p14:creationId xmlns:p14="http://schemas.microsoft.com/office/powerpoint/2010/main" val="514686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2.2.2 Order of Growth</a:t>
            </a: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E4305087-B8B8-F248-B4D2-3AE8CCC3E71E}"/>
                  </a:ext>
                </a:extLst>
              </p:cNvPr>
              <p:cNvSpPr txBox="1">
                <a:spLocks/>
              </p:cNvSpPr>
              <p:nvPr/>
            </p:nvSpPr>
            <p:spPr>
              <a:xfrm>
                <a:off x="515181" y="823042"/>
                <a:ext cx="10832178" cy="2339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ea typeface="Cambria Math" panose="02040503050406030204" pitchFamily="18" charset="0"/>
                  </a:rPr>
                  <a:t>Thus, we have</a:t>
                </a:r>
              </a:p>
              <a:p>
                <a:pPr marL="0" indent="0">
                  <a:lnSpc>
                    <a:spcPct val="100000"/>
                  </a:lnSpc>
                  <a:buNone/>
                </a:pPr>
                <a14:m>
                  <m:oMath xmlns:m="http://schemas.openxmlformats.org/officeDocument/2006/math">
                    <m:r>
                      <a:rPr lang="en-US" altLang="en-US" i="1">
                        <a:latin typeface="Cambria Math" panose="02040503050406030204" pitchFamily="18" charset="0"/>
                      </a:rPr>
                      <m:t>𝑂</m:t>
                    </m:r>
                  </m:oMath>
                </a14:m>
                <a:r>
                  <a:rPr lang="en-US" altLang="en-US"/>
                  <a:t>-notation in determining upper bound</a:t>
                </a:r>
              </a:p>
              <a:p>
                <a:pPr marL="0" indent="0">
                  <a:lnSpc>
                    <a:spcPct val="100000"/>
                  </a:lnSpc>
                  <a:buNone/>
                </a:pPr>
                <a14:m>
                  <m:oMath xmlns:m="http://schemas.openxmlformats.org/officeDocument/2006/math">
                    <m:r>
                      <m:rPr>
                        <m:sty m:val="p"/>
                      </m:rPr>
                      <a:rPr lang="en-US" altLang="en-US">
                        <a:latin typeface="Cambria Math" panose="02040503050406030204" pitchFamily="18" charset="0"/>
                      </a:rPr>
                      <m:t>Ω</m:t>
                    </m:r>
                  </m:oMath>
                </a14:m>
                <a:r>
                  <a:rPr lang="en-US" altLang="en-US"/>
                  <a:t> -notation in determining lower bound</a:t>
                </a:r>
              </a:p>
              <a:p>
                <a:pPr marL="0" indent="0">
                  <a:lnSpc>
                    <a:spcPct val="100000"/>
                  </a:lnSpc>
                  <a:buNone/>
                </a:pPr>
                <a14:m>
                  <m:oMath xmlns:m="http://schemas.openxmlformats.org/officeDocument/2006/math">
                    <m:r>
                      <m:rPr>
                        <m:sty m:val="p"/>
                      </m:rPr>
                      <a:rPr lang="en-US" altLang="en-US">
                        <a:latin typeface="Cambria Math" panose="02040503050406030204" pitchFamily="18" charset="0"/>
                      </a:rPr>
                      <m:t>Θ</m:t>
                    </m:r>
                  </m:oMath>
                </a14:m>
                <a:r>
                  <a:rPr lang="en-US" altLang="en-US"/>
                  <a:t> -notation in determining exact growth rate</a:t>
                </a:r>
              </a:p>
            </p:txBody>
          </p:sp>
        </mc:Choice>
        <mc:Fallback>
          <p:sp>
            <p:nvSpPr>
              <p:cNvPr id="11" name="Content Placeholder 2">
                <a:extLst>
                  <a:ext uri="{FF2B5EF4-FFF2-40B4-BE49-F238E27FC236}">
                    <a16:creationId xmlns:a16="http://schemas.microsoft.com/office/drawing/2014/main" id="{E4305087-B8B8-F248-B4D2-3AE8CCC3E71E}"/>
                  </a:ext>
                </a:extLst>
              </p:cNvPr>
              <p:cNvSpPr txBox="1">
                <a:spLocks noRot="1" noChangeAspect="1" noMove="1" noResize="1" noEditPoints="1" noAdjustHandles="1" noChangeArrowheads="1" noChangeShapeType="1" noTextEdit="1"/>
              </p:cNvSpPr>
              <p:nvPr/>
            </p:nvSpPr>
            <p:spPr>
              <a:xfrm>
                <a:off x="515181" y="823042"/>
                <a:ext cx="10832178" cy="2339976"/>
              </a:xfrm>
              <a:prstGeom prst="rect">
                <a:avLst/>
              </a:prstGeom>
              <a:blipFill>
                <a:blip r:embed="rId3"/>
                <a:stretch>
                  <a:fillRect l="-1182" t="-2604" b="-5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文本框 11">
                <a:extLst>
                  <a:ext uri="{FF2B5EF4-FFF2-40B4-BE49-F238E27FC236}">
                    <a16:creationId xmlns:a16="http://schemas.microsoft.com/office/drawing/2014/main" id="{28DA86C3-E0D9-B14D-B3C2-D9D56495522E}"/>
                  </a:ext>
                </a:extLst>
              </p:cNvPr>
              <p:cNvSpPr txBox="1"/>
              <p:nvPr/>
            </p:nvSpPr>
            <p:spPr>
              <a:xfrm>
                <a:off x="363025" y="3338945"/>
                <a:ext cx="11136491" cy="2893100"/>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00000"/>
                  </a:lnSpc>
                </a:pPr>
                <a:r>
                  <a:rPr lang="en-US" altLang="en-US" sz="2600"/>
                  <a:t>Remarks: </a:t>
                </a:r>
              </a:p>
              <a:p>
                <a:pPr marL="514350" indent="-514350">
                  <a:lnSpc>
                    <a:spcPct val="100000"/>
                  </a:lnSpc>
                  <a:buAutoNum type="arabicParenBoth"/>
                </a:pPr>
                <a:r>
                  <a:rPr lang="en-US" altLang="en-US" sz="2600"/>
                  <a:t>Instead of </a:t>
                </a:r>
                <a14:m>
                  <m:oMath xmlns:m="http://schemas.openxmlformats.org/officeDocument/2006/math">
                    <m:sSup>
                      <m:sSupPr>
                        <m:ctrlPr>
                          <a:rPr lang="en-US" altLang="en-US" sz="2600" i="1" smtClean="0">
                            <a:latin typeface="Cambria Math" panose="02040503050406030204" pitchFamily="18" charset="0"/>
                          </a:rPr>
                        </m:ctrlPr>
                      </m:sSupPr>
                      <m:e>
                        <m:r>
                          <a:rPr lang="en-US" altLang="en-US" sz="2600" b="0" i="1" smtClean="0">
                            <a:latin typeface="Cambria Math" panose="02040503050406030204" pitchFamily="18" charset="0"/>
                          </a:rPr>
                          <m:t>𝑛</m:t>
                        </m:r>
                      </m:e>
                      <m:sup>
                        <m:r>
                          <a:rPr lang="en-US" altLang="en-US" sz="2600" b="0" i="1" smtClean="0">
                            <a:latin typeface="Cambria Math" panose="02040503050406030204" pitchFamily="18" charset="0"/>
                          </a:rPr>
                          <m:t>2</m:t>
                        </m:r>
                      </m:sup>
                    </m:sSup>
                    <m:r>
                      <a:rPr lang="en-US" altLang="en-US" sz="2600" b="0" i="1" smtClean="0">
                        <a:latin typeface="Cambria Math" panose="02040503050406030204" pitchFamily="18" charset="0"/>
                      </a:rPr>
                      <m:t>+5</m:t>
                    </m:r>
                    <m:r>
                      <a:rPr lang="en-US" altLang="en-US" sz="2600" b="0" i="1" smtClean="0">
                        <a:latin typeface="Cambria Math" panose="02040503050406030204" pitchFamily="18" charset="0"/>
                      </a:rPr>
                      <m:t>𝑛</m:t>
                    </m:r>
                    <m:r>
                      <a:rPr lang="en-US" altLang="en-US" sz="2600" b="0" i="1" smtClean="0">
                        <a:latin typeface="Cambria Math" panose="02040503050406030204" pitchFamily="18" charset="0"/>
                      </a:rPr>
                      <m:t>∈</m:t>
                    </m:r>
                    <m:sSup>
                      <m:sSupPr>
                        <m:ctrlPr>
                          <a:rPr lang="en-US" altLang="en-US" sz="2600" i="1">
                            <a:latin typeface="Cambria Math" panose="02040503050406030204" pitchFamily="18" charset="0"/>
                          </a:rPr>
                        </m:ctrlPr>
                      </m:sSupPr>
                      <m:e>
                        <m:r>
                          <a:rPr lang="en-US" altLang="en-US" sz="2600" i="1">
                            <a:latin typeface="Cambria Math" panose="02040503050406030204" pitchFamily="18" charset="0"/>
                          </a:rPr>
                          <m:t>𝑛</m:t>
                        </m:r>
                      </m:e>
                      <m:sup>
                        <m:r>
                          <a:rPr lang="en-US" altLang="en-US" sz="2600" i="1">
                            <a:latin typeface="Cambria Math" panose="02040503050406030204" pitchFamily="18" charset="0"/>
                          </a:rPr>
                          <m:t>2</m:t>
                        </m:r>
                      </m:sup>
                    </m:sSup>
                    <m:r>
                      <a:rPr lang="en-US" altLang="en-US" sz="2600" b="0" i="1" smtClean="0">
                        <a:latin typeface="Cambria Math" panose="02040503050406030204" pitchFamily="18" charset="0"/>
                      </a:rPr>
                      <m:t>+</m:t>
                    </m:r>
                    <m:r>
                      <a:rPr lang="en-US" altLang="en-US" sz="2600" b="0" i="1" smtClean="0">
                        <a:latin typeface="Cambria Math" panose="02040503050406030204" pitchFamily="18" charset="0"/>
                      </a:rPr>
                      <m:t>𝑂</m:t>
                    </m:r>
                    <m:d>
                      <m:dPr>
                        <m:ctrlPr>
                          <a:rPr lang="en-US" altLang="en-US" sz="2600" b="0" i="1" smtClean="0">
                            <a:latin typeface="Cambria Math" panose="02040503050406030204" pitchFamily="18" charset="0"/>
                          </a:rPr>
                        </m:ctrlPr>
                      </m:dPr>
                      <m:e>
                        <m:r>
                          <a:rPr lang="en-US" altLang="en-US" sz="2600" b="0" i="1" smtClean="0">
                            <a:latin typeface="Cambria Math" panose="02040503050406030204" pitchFamily="18" charset="0"/>
                          </a:rPr>
                          <m:t>𝑛</m:t>
                        </m:r>
                      </m:e>
                    </m:d>
                    <m:r>
                      <a:rPr lang="en-US" altLang="en-US" sz="2600" b="0" i="1" smtClean="0">
                        <a:latin typeface="Cambria Math" panose="02040503050406030204" pitchFamily="18" charset="0"/>
                      </a:rPr>
                      <m:t>⊆</m:t>
                    </m:r>
                    <m:r>
                      <a:rPr lang="en-US" altLang="en-US" sz="2600" b="0" i="1" smtClean="0">
                        <a:latin typeface="Cambria Math" panose="02040503050406030204" pitchFamily="18" charset="0"/>
                      </a:rPr>
                      <m:t>𝑂</m:t>
                    </m:r>
                    <m:r>
                      <a:rPr lang="en-US" altLang="en-US" sz="2600" b="0" i="1" smtClean="0">
                        <a:latin typeface="Cambria Math" panose="02040503050406030204" pitchFamily="18" charset="0"/>
                      </a:rPr>
                      <m:t>(</m:t>
                    </m:r>
                    <m:sSup>
                      <m:sSupPr>
                        <m:ctrlPr>
                          <a:rPr lang="en-US" altLang="en-US" sz="2600" i="1">
                            <a:latin typeface="Cambria Math" panose="02040503050406030204" pitchFamily="18" charset="0"/>
                          </a:rPr>
                        </m:ctrlPr>
                      </m:sSupPr>
                      <m:e>
                        <m:r>
                          <a:rPr lang="en-US" altLang="en-US" sz="2600" i="1">
                            <a:latin typeface="Cambria Math" panose="02040503050406030204" pitchFamily="18" charset="0"/>
                          </a:rPr>
                          <m:t>𝑛</m:t>
                        </m:r>
                      </m:e>
                      <m:sup>
                        <m:r>
                          <a:rPr lang="en-US" altLang="en-US" sz="2600" i="1">
                            <a:latin typeface="Cambria Math" panose="02040503050406030204" pitchFamily="18" charset="0"/>
                          </a:rPr>
                          <m:t>2</m:t>
                        </m:r>
                      </m:sup>
                    </m:sSup>
                    <m:r>
                      <a:rPr lang="en-US" altLang="en-US" sz="2600" b="0" i="1" smtClean="0">
                        <a:latin typeface="Cambria Math" panose="02040503050406030204" pitchFamily="18" charset="0"/>
                      </a:rPr>
                      <m:t>)</m:t>
                    </m:r>
                  </m:oMath>
                </a14:m>
                <a:r>
                  <a:rPr lang="en-US" altLang="en-US" sz="2600"/>
                  <a:t>, we write </a:t>
                </a:r>
                <a14:m>
                  <m:oMath xmlns:m="http://schemas.openxmlformats.org/officeDocument/2006/math">
                    <m:sSup>
                      <m:sSupPr>
                        <m:ctrlPr>
                          <a:rPr lang="en-US" altLang="en-US" sz="2600" i="1">
                            <a:latin typeface="Cambria Math" panose="02040503050406030204" pitchFamily="18" charset="0"/>
                          </a:rPr>
                        </m:ctrlPr>
                      </m:sSupPr>
                      <m:e>
                        <m:r>
                          <a:rPr lang="en-US" altLang="en-US" sz="2600" i="1">
                            <a:latin typeface="Cambria Math" panose="02040503050406030204" pitchFamily="18" charset="0"/>
                          </a:rPr>
                          <m:t>𝑛</m:t>
                        </m:r>
                      </m:e>
                      <m:sup>
                        <m:r>
                          <a:rPr lang="en-US" altLang="en-US" sz="2600" i="1">
                            <a:latin typeface="Cambria Math" panose="02040503050406030204" pitchFamily="18" charset="0"/>
                          </a:rPr>
                          <m:t>2</m:t>
                        </m:r>
                      </m:sup>
                    </m:sSup>
                    <m:r>
                      <a:rPr lang="en-US" altLang="en-US" sz="2600" i="1">
                        <a:latin typeface="Cambria Math" panose="02040503050406030204" pitchFamily="18" charset="0"/>
                      </a:rPr>
                      <m:t>+5</m:t>
                    </m:r>
                    <m:r>
                      <a:rPr lang="en-US" altLang="en-US" sz="2600" i="1">
                        <a:latin typeface="Cambria Math" panose="02040503050406030204" pitchFamily="18" charset="0"/>
                      </a:rPr>
                      <m:t>𝑛</m:t>
                    </m:r>
                    <m:r>
                      <a:rPr lang="en-US" altLang="en-US" sz="2600" b="0" i="1" smtClean="0">
                        <a:latin typeface="Cambria Math" panose="02040503050406030204" pitchFamily="18" charset="0"/>
                      </a:rPr>
                      <m:t>=</m:t>
                    </m:r>
                    <m:sSup>
                      <m:sSupPr>
                        <m:ctrlPr>
                          <a:rPr lang="en-US" altLang="en-US" sz="2600" i="1">
                            <a:latin typeface="Cambria Math" panose="02040503050406030204" pitchFamily="18" charset="0"/>
                          </a:rPr>
                        </m:ctrlPr>
                      </m:sSupPr>
                      <m:e>
                        <m:r>
                          <a:rPr lang="en-US" altLang="en-US" sz="2600" i="1">
                            <a:latin typeface="Cambria Math" panose="02040503050406030204" pitchFamily="18" charset="0"/>
                          </a:rPr>
                          <m:t>𝑛</m:t>
                        </m:r>
                      </m:e>
                      <m:sup>
                        <m:r>
                          <a:rPr lang="en-US" altLang="en-US" sz="2600" i="1">
                            <a:latin typeface="Cambria Math" panose="02040503050406030204" pitchFamily="18" charset="0"/>
                          </a:rPr>
                          <m:t>2</m:t>
                        </m:r>
                      </m:sup>
                    </m:sSup>
                    <m:r>
                      <a:rPr lang="en-US" altLang="en-US" sz="2600" i="1">
                        <a:latin typeface="Cambria Math" panose="02040503050406030204" pitchFamily="18" charset="0"/>
                      </a:rPr>
                      <m:t>+</m:t>
                    </m:r>
                    <m:r>
                      <a:rPr lang="en-US" altLang="en-US" sz="2600" i="1">
                        <a:latin typeface="Cambria Math" panose="02040503050406030204" pitchFamily="18" charset="0"/>
                      </a:rPr>
                      <m:t>𝑂</m:t>
                    </m:r>
                    <m:r>
                      <a:rPr lang="en-US" altLang="en-US" sz="2600" b="0" i="1" smtClean="0">
                        <a:latin typeface="Cambria Math" panose="02040503050406030204" pitchFamily="18" charset="0"/>
                      </a:rPr>
                      <m:t>(</m:t>
                    </m:r>
                    <m:r>
                      <a:rPr lang="en-US" altLang="en-US" sz="2600" b="0" i="1" smtClean="0">
                        <a:latin typeface="Cambria Math" panose="02040503050406030204" pitchFamily="18" charset="0"/>
                      </a:rPr>
                      <m:t>𝑛</m:t>
                    </m:r>
                    <m:r>
                      <a:rPr lang="en-US" altLang="en-US" sz="2600" b="0" i="1" smtClean="0">
                        <a:latin typeface="Cambria Math" panose="02040503050406030204" pitchFamily="18" charset="0"/>
                      </a:rPr>
                      <m:t>)=</m:t>
                    </m:r>
                    <m:r>
                      <a:rPr lang="en-US" altLang="en-US" sz="2600" i="1">
                        <a:latin typeface="Cambria Math" panose="02040503050406030204" pitchFamily="18" charset="0"/>
                      </a:rPr>
                      <m:t>𝑂</m:t>
                    </m:r>
                    <m:r>
                      <a:rPr lang="en-US" altLang="en-US" sz="2600" i="1">
                        <a:latin typeface="Cambria Math" panose="02040503050406030204" pitchFamily="18" charset="0"/>
                      </a:rPr>
                      <m:t>(</m:t>
                    </m:r>
                    <m:sSup>
                      <m:sSupPr>
                        <m:ctrlPr>
                          <a:rPr lang="en-US" altLang="en-US" sz="2600" i="1">
                            <a:latin typeface="Cambria Math" panose="02040503050406030204" pitchFamily="18" charset="0"/>
                          </a:rPr>
                        </m:ctrlPr>
                      </m:sSupPr>
                      <m:e>
                        <m:r>
                          <a:rPr lang="en-US" altLang="en-US" sz="2600" i="1">
                            <a:latin typeface="Cambria Math" panose="02040503050406030204" pitchFamily="18" charset="0"/>
                          </a:rPr>
                          <m:t>𝑛</m:t>
                        </m:r>
                      </m:e>
                      <m:sup>
                        <m:r>
                          <a:rPr lang="en-US" altLang="en-US" sz="2600" i="1">
                            <a:latin typeface="Cambria Math" panose="02040503050406030204" pitchFamily="18" charset="0"/>
                          </a:rPr>
                          <m:t>2</m:t>
                        </m:r>
                      </m:sup>
                    </m:sSup>
                    <m:r>
                      <a:rPr lang="en-US" altLang="en-US" sz="2600" i="1">
                        <a:latin typeface="Cambria Math" panose="02040503050406030204" pitchFamily="18" charset="0"/>
                      </a:rPr>
                      <m:t>)</m:t>
                    </m:r>
                  </m:oMath>
                </a14:m>
                <a:r>
                  <a:rPr lang="en-US" altLang="en-US" sz="2600"/>
                  <a:t>.</a:t>
                </a:r>
              </a:p>
              <a:p>
                <a:pPr marL="514350" indent="-514350">
                  <a:lnSpc>
                    <a:spcPct val="100000"/>
                  </a:lnSpc>
                  <a:buAutoNum type="arabicParenBoth"/>
                </a:pPr>
                <a:r>
                  <a:rPr lang="en-US" altLang="en-US" sz="2600"/>
                  <a:t>Expressions containing </a:t>
                </a:r>
                <a14:m>
                  <m:oMath xmlns:m="http://schemas.openxmlformats.org/officeDocument/2006/math">
                    <m:r>
                      <a:rPr lang="en-US" altLang="en-US" sz="2600" i="1">
                        <a:latin typeface="Cambria Math" panose="02040503050406030204" pitchFamily="18" charset="0"/>
                      </a:rPr>
                      <m:t>𝑂</m:t>
                    </m:r>
                  </m:oMath>
                </a14:m>
                <a:r>
                  <a:rPr lang="en-US" altLang="en-US" sz="2600"/>
                  <a:t>-notation denote sets of functions. They are read from left to right only. </a:t>
                </a:r>
              </a:p>
              <a:p>
                <a:pPr marL="514350" indent="-514350">
                  <a:lnSpc>
                    <a:spcPct val="100000"/>
                  </a:lnSpc>
                  <a:buAutoNum type="arabicParenBoth"/>
                </a:pPr>
                <a:r>
                  <a:rPr lang="en-US" altLang="en-US" sz="2600"/>
                  <a:t>Thus, </a:t>
                </a:r>
                <a14:m>
                  <m:oMath xmlns:m="http://schemas.openxmlformats.org/officeDocument/2006/math">
                    <m:sSub>
                      <m:sSubPr>
                        <m:ctrlPr>
                          <a:rPr lang="en-US" altLang="en-US" sz="2600" i="1" smtClean="0">
                            <a:latin typeface="Cambria Math" panose="02040503050406030204" pitchFamily="18" charset="0"/>
                          </a:rPr>
                        </m:ctrlPr>
                      </m:sSubPr>
                      <m:e>
                        <m:r>
                          <a:rPr lang="en-US" altLang="en-US" sz="2600" b="0" i="1" smtClean="0">
                            <a:latin typeface="Cambria Math" panose="02040503050406030204" pitchFamily="18" charset="0"/>
                          </a:rPr>
                          <m:t>𝑆</m:t>
                        </m:r>
                      </m:e>
                      <m:sub>
                        <m:r>
                          <a:rPr lang="en-US" altLang="en-US" sz="2600" b="0" i="1" smtClean="0">
                            <a:latin typeface="Cambria Math" panose="02040503050406030204" pitchFamily="18" charset="0"/>
                          </a:rPr>
                          <m:t>1</m:t>
                        </m:r>
                      </m:sub>
                    </m:sSub>
                    <m:r>
                      <a:rPr lang="en-US" altLang="en-US" sz="2600" b="0" i="1" smtClean="0">
                        <a:latin typeface="Cambria Math" panose="02040503050406030204" pitchFamily="18" charset="0"/>
                      </a:rPr>
                      <m:t>=</m:t>
                    </m:r>
                    <m:sSub>
                      <m:sSubPr>
                        <m:ctrlPr>
                          <a:rPr lang="en-US" altLang="en-US" sz="2600" b="0" i="1" smtClean="0">
                            <a:latin typeface="Cambria Math" panose="02040503050406030204" pitchFamily="18" charset="0"/>
                          </a:rPr>
                        </m:ctrlPr>
                      </m:sSubPr>
                      <m:e>
                        <m:r>
                          <a:rPr lang="en-US" altLang="en-US" sz="2600" b="0" i="1" smtClean="0">
                            <a:latin typeface="Cambria Math" panose="02040503050406030204" pitchFamily="18" charset="0"/>
                          </a:rPr>
                          <m:t>𝑆</m:t>
                        </m:r>
                      </m:e>
                      <m:sub>
                        <m:r>
                          <a:rPr lang="en-US" altLang="en-US" sz="2600" b="0" i="1" smtClean="0">
                            <a:latin typeface="Cambria Math" panose="02040503050406030204" pitchFamily="18" charset="0"/>
                          </a:rPr>
                          <m:t>2</m:t>
                        </m:r>
                      </m:sub>
                    </m:sSub>
                    <m:r>
                      <a:rPr lang="en-US" altLang="en-US" sz="2600" b="0" i="1" smtClean="0">
                        <a:latin typeface="Cambria Math" panose="02040503050406030204" pitchFamily="18" charset="0"/>
                      </a:rPr>
                      <m:t>=…=</m:t>
                    </m:r>
                    <m:sSub>
                      <m:sSubPr>
                        <m:ctrlPr>
                          <a:rPr lang="en-US" altLang="en-US" sz="2600" b="0" i="1" smtClean="0">
                            <a:latin typeface="Cambria Math" panose="02040503050406030204" pitchFamily="18" charset="0"/>
                          </a:rPr>
                        </m:ctrlPr>
                      </m:sSubPr>
                      <m:e>
                        <m:r>
                          <a:rPr lang="en-US" altLang="en-US" sz="2600" b="0" i="1" smtClean="0">
                            <a:latin typeface="Cambria Math" panose="02040503050406030204" pitchFamily="18" charset="0"/>
                          </a:rPr>
                          <m:t>𝑆</m:t>
                        </m:r>
                      </m:e>
                      <m:sub>
                        <m:r>
                          <a:rPr lang="en-US" altLang="en-US" sz="2600" b="0" i="1" smtClean="0">
                            <a:latin typeface="Cambria Math" panose="02040503050406030204" pitchFamily="18" charset="0"/>
                          </a:rPr>
                          <m:t>𝑘</m:t>
                        </m:r>
                      </m:sub>
                    </m:sSub>
                  </m:oMath>
                </a14:m>
                <a:r>
                  <a:rPr lang="en-US" altLang="en-US" sz="2600"/>
                  <a:t> represents sequence of larger and larger sets of functions.</a:t>
                </a:r>
              </a:p>
            </p:txBody>
          </p:sp>
        </mc:Choice>
        <mc:Fallback>
          <p:sp>
            <p:nvSpPr>
              <p:cNvPr id="7" name="文本框 11">
                <a:extLst>
                  <a:ext uri="{FF2B5EF4-FFF2-40B4-BE49-F238E27FC236}">
                    <a16:creationId xmlns:a16="http://schemas.microsoft.com/office/drawing/2014/main" id="{28DA86C3-E0D9-B14D-B3C2-D9D56495522E}"/>
                  </a:ext>
                </a:extLst>
              </p:cNvPr>
              <p:cNvSpPr txBox="1">
                <a:spLocks noRot="1" noChangeAspect="1" noMove="1" noResize="1" noEditPoints="1" noAdjustHandles="1" noChangeArrowheads="1" noChangeShapeType="1" noTextEdit="1"/>
              </p:cNvSpPr>
              <p:nvPr/>
            </p:nvSpPr>
            <p:spPr>
              <a:xfrm>
                <a:off x="363025" y="3338945"/>
                <a:ext cx="11136491" cy="2893100"/>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325422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2.5.1 Further Asymptotic notations</a:t>
            </a:r>
          </a:p>
        </p:txBody>
      </p:sp>
      <mc:AlternateContent xmlns:mc="http://schemas.openxmlformats.org/markup-compatibility/2006">
        <mc:Choice xmlns:a14="http://schemas.microsoft.com/office/drawing/2010/main" Requires="a14">
          <p:sp>
            <p:nvSpPr>
              <p:cNvPr id="5" name="文本框 11">
                <a:extLst>
                  <a:ext uri="{FF2B5EF4-FFF2-40B4-BE49-F238E27FC236}">
                    <a16:creationId xmlns:a16="http://schemas.microsoft.com/office/drawing/2014/main" id="{8B697B16-72D2-8141-B6B9-90DE84235D7D}"/>
                  </a:ext>
                </a:extLst>
              </p:cNvPr>
              <p:cNvSpPr txBox="1"/>
              <p:nvPr/>
            </p:nvSpPr>
            <p:spPr>
              <a:xfrm>
                <a:off x="465651" y="797931"/>
                <a:ext cx="8872313" cy="1384995"/>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Fact: </a:t>
                </a:r>
                <a:r>
                  <a:rPr lang="en-US" altLang="zh-CN" sz="2800" kern="0">
                    <a:latin typeface="Times" pitchFamily="2" charset="0"/>
                    <a:cs typeface="Times New Roman" panose="02020603050405020304" pitchFamily="18" charset="0"/>
                  </a:rPr>
                  <a:t>Let</a:t>
                </a:r>
                <a:r>
                  <a:rPr lang="en-US" altLang="zh-CN" sz="2800" b="1" kern="0">
                    <a:solidFill>
                      <a:srgbClr val="70AD47">
                        <a:lumMod val="50000"/>
                      </a:srgbClr>
                    </a:solidFill>
                    <a:latin typeface="Comic Sans MS" panose="030F0702030302020204" pitchFamily="66" charset="0"/>
                    <a:cs typeface="Times New Roman" panose="02020603050405020304" pitchFamily="18" charset="0"/>
                  </a:rPr>
                  <a:t> </a:t>
                </a:r>
                <a14:m>
                  <m:oMath xmlns:m="http://schemas.openxmlformats.org/officeDocument/2006/math">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𝑠</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e>
                    </m:d>
                  </m:oMath>
                </a14:m>
                <a:r>
                  <a:rPr lang="en-US" altLang="zh-CN" sz="2800" kern="0">
                    <a:latin typeface="Times" pitchFamily="2" charset="0"/>
                    <a:ea typeface="等线" panose="02010600030101010101" pitchFamily="2" charset="-122"/>
                    <a:cs typeface="Times New Roman" panose="02020603050405020304" pitchFamily="18" charset="0"/>
                  </a:rPr>
                  <a:t> and </a:t>
                </a:r>
                <a14:m>
                  <m:oMath xmlns:m="http://schemas.openxmlformats.org/officeDocument/2006/math">
                    <m:r>
                      <a:rPr lang="en-US" altLang="en-US" sz="2800" b="0" i="1" smtClean="0">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i="1">
                        <a:latin typeface="Cambria Math" panose="02040503050406030204" pitchFamily="18" charset="0"/>
                      </a:rPr>
                      <m:t>=</m:t>
                    </m:r>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𝑟</m:t>
                        </m:r>
                        <m:r>
                          <a:rPr lang="en-US" altLang="en-US" sz="2800" i="1">
                            <a:latin typeface="Cambria Math" panose="02040503050406030204" pitchFamily="18" charset="0"/>
                          </a:rPr>
                          <m:t>(</m:t>
                        </m:r>
                        <m:r>
                          <a:rPr lang="en-US" altLang="en-US" sz="2800" i="1">
                            <a:latin typeface="Cambria Math" panose="02040503050406030204" pitchFamily="18" charset="0"/>
                          </a:rPr>
                          <m:t>𝑛</m:t>
                        </m:r>
                        <m:r>
                          <a:rPr lang="en-US" altLang="en-US" sz="2800" i="1">
                            <a:latin typeface="Cambria Math" panose="02040503050406030204" pitchFamily="18" charset="0"/>
                          </a:rPr>
                          <m:t>)</m:t>
                        </m:r>
                      </m:e>
                    </m:d>
                  </m:oMath>
                </a14:m>
                <a:r>
                  <a:rPr lang="en-US" altLang="zh-CN" sz="2800" kern="0">
                    <a:latin typeface="Times" pitchFamily="2" charset="0"/>
                    <a:ea typeface="等线" panose="02010600030101010101" pitchFamily="2" charset="-122"/>
                    <a:cs typeface="Times New Roman" panose="02020603050405020304" pitchFamily="18" charset="0"/>
                  </a:rPr>
                  <a:t>. Then</a:t>
                </a:r>
              </a:p>
              <a:p>
                <a:pPr>
                  <a:defRPr/>
                </a:pPr>
                <a:r>
                  <a:rPr lang="en-US" altLang="zh-CN" sz="2800" kern="0">
                    <a:latin typeface="Times" pitchFamily="2" charset="0"/>
                    <a:ea typeface="等线" panose="02010600030101010101" pitchFamily="2" charset="-122"/>
                    <a:cs typeface="Times New Roman" panose="02020603050405020304" pitchFamily="18" charset="0"/>
                  </a:rPr>
                  <a:t>(1) </a:t>
                </a:r>
                <a14:m>
                  <m:oMath xmlns:m="http://schemas.openxmlformats.org/officeDocument/2006/math">
                    <m:r>
                      <a:rPr lang="en-US" altLang="en-US" sz="2800" i="1">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b="0" i="1" smtClean="0">
                        <a:latin typeface="Cambria Math" panose="02040503050406030204" pitchFamily="18" charset="0"/>
                      </a:rPr>
                      <m:t>+</m:t>
                    </m:r>
                  </m:oMath>
                </a14:m>
                <a:r>
                  <a:rPr lang="en-US" altLang="en-US" sz="2800"/>
                  <a:t> </a:t>
                </a:r>
                <a14:m>
                  <m:oMath xmlns:m="http://schemas.openxmlformats.org/officeDocument/2006/math">
                    <m:r>
                      <a:rPr lang="en-US" altLang="en-US" sz="2800" i="1">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𝑠</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𝑟</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e>
                    </m:d>
                  </m:oMath>
                </a14:m>
                <a:endParaRPr lang="en-US" altLang="zh-CN" sz="2800" kern="0">
                  <a:latin typeface="Times" pitchFamily="2" charset="0"/>
                  <a:ea typeface="等线" panose="02010600030101010101" pitchFamily="2" charset="-122"/>
                  <a:cs typeface="Times New Roman" panose="02020603050405020304" pitchFamily="18" charset="0"/>
                </a:endParaRPr>
              </a:p>
              <a:p>
                <a:pPr>
                  <a:defRPr/>
                </a:pPr>
                <a:r>
                  <a:rPr lang="en-US" altLang="zh-CN" sz="2800" kern="0">
                    <a:latin typeface="Times" pitchFamily="2" charset="0"/>
                    <a:ea typeface="等线" panose="02010600030101010101" pitchFamily="2" charset="-122"/>
                    <a:cs typeface="Times New Roman" panose="02020603050405020304" pitchFamily="18" charset="0"/>
                  </a:rPr>
                  <a:t>(2) </a:t>
                </a:r>
                <a14:m>
                  <m:oMath xmlns:m="http://schemas.openxmlformats.org/officeDocument/2006/math">
                    <m:r>
                      <a:rPr lang="en-US" altLang="en-US" sz="2800" i="1">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i="1">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i="1">
                        <a:latin typeface="Cambria Math" panose="02040503050406030204" pitchFamily="18" charset="0"/>
                      </a:rPr>
                      <m:t>=</m:t>
                    </m:r>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𝑠</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i="1">
                            <a:latin typeface="Cambria Math" panose="02040503050406030204" pitchFamily="18" charset="0"/>
                          </a:rPr>
                          <m:t>𝑟</m:t>
                        </m:r>
                        <m:r>
                          <a:rPr lang="en-US" altLang="en-US" sz="2800" i="1">
                            <a:latin typeface="Cambria Math" panose="02040503050406030204" pitchFamily="18" charset="0"/>
                          </a:rPr>
                          <m:t>(</m:t>
                        </m:r>
                        <m:r>
                          <a:rPr lang="en-US" altLang="en-US" sz="2800" i="1">
                            <a:latin typeface="Cambria Math" panose="02040503050406030204" pitchFamily="18" charset="0"/>
                          </a:rPr>
                          <m:t>𝑛</m:t>
                        </m:r>
                        <m:r>
                          <a:rPr lang="en-US" altLang="en-US" sz="2800" i="1">
                            <a:latin typeface="Cambria Math" panose="02040503050406030204" pitchFamily="18" charset="0"/>
                          </a:rPr>
                          <m:t>)</m:t>
                        </m:r>
                      </m:e>
                    </m:d>
                  </m:oMath>
                </a14:m>
                <a:r>
                  <a:rPr lang="en-US" altLang="zh-CN" sz="2800" kern="0">
                    <a:latin typeface="Times" pitchFamily="2" charset="0"/>
                    <a:ea typeface="等线" panose="02010600030101010101" pitchFamily="2" charset="-122"/>
                    <a:cs typeface="Times New Roman" panose="02020603050405020304" pitchFamily="18" charset="0"/>
                  </a:rPr>
                  <a:t>.</a:t>
                </a:r>
              </a:p>
            </p:txBody>
          </p:sp>
        </mc:Choice>
        <mc:Fallback>
          <p:sp>
            <p:nvSpPr>
              <p:cNvPr id="5" name="文本框 11">
                <a:extLst>
                  <a:ext uri="{FF2B5EF4-FFF2-40B4-BE49-F238E27FC236}">
                    <a16:creationId xmlns:a16="http://schemas.microsoft.com/office/drawing/2014/main" id="{8B697B16-72D2-8141-B6B9-90DE84235D7D}"/>
                  </a:ext>
                </a:extLst>
              </p:cNvPr>
              <p:cNvSpPr txBox="1">
                <a:spLocks noRot="1" noChangeAspect="1" noMove="1" noResize="1" noEditPoints="1" noAdjustHandles="1" noChangeArrowheads="1" noChangeShapeType="1" noTextEdit="1"/>
              </p:cNvSpPr>
              <p:nvPr/>
            </p:nvSpPr>
            <p:spPr>
              <a:xfrm>
                <a:off x="465651" y="797931"/>
                <a:ext cx="8872313" cy="1384995"/>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文本框 11">
                <a:extLst>
                  <a:ext uri="{FF2B5EF4-FFF2-40B4-BE49-F238E27FC236}">
                    <a16:creationId xmlns:a16="http://schemas.microsoft.com/office/drawing/2014/main" id="{047839E5-165E-EE41-8F7D-2D8CB2E4AA5E}"/>
                  </a:ext>
                </a:extLst>
              </p:cNvPr>
              <p:cNvSpPr txBox="1"/>
              <p:nvPr/>
            </p:nvSpPr>
            <p:spPr>
              <a:xfrm>
                <a:off x="465651" y="2758653"/>
                <a:ext cx="10551395" cy="523220"/>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A function </a:t>
                </a:r>
                <a14:m>
                  <m:oMath xmlns:m="http://schemas.openxmlformats.org/officeDocument/2006/math">
                    <m:r>
                      <a:rPr lang="en-US" altLang="en-US" sz="2800" i="1">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oMath>
                </a14:m>
                <a:r>
                  <a:rPr lang="en-US" altLang="zh-CN" sz="2800">
                    <a:latin typeface="Times" pitchFamily="2" charset="0"/>
                    <a:cs typeface="Times New Roman" panose="02020603050405020304" pitchFamily="18" charset="0"/>
                  </a:rPr>
                  <a:t> is </a:t>
                </a:r>
                <a:r>
                  <a:rPr lang="en-US" altLang="zh-CN" sz="2800" b="1">
                    <a:solidFill>
                      <a:srgbClr val="FF0000"/>
                    </a:solidFill>
                    <a:latin typeface="Times" pitchFamily="2" charset="0"/>
                    <a:cs typeface="Times New Roman" panose="02020603050405020304" pitchFamily="18" charset="0"/>
                  </a:rPr>
                  <a:t>monotonically increasing </a:t>
                </a:r>
                <a:r>
                  <a:rPr lang="en-US" altLang="zh-CN" sz="2800">
                    <a:latin typeface="Times" pitchFamily="2" charset="0"/>
                    <a:cs typeface="Times New Roman" panose="02020603050405020304" pitchFamily="18" charset="0"/>
                  </a:rPr>
                  <a:t>if </a:t>
                </a:r>
                <a14:m>
                  <m:oMath xmlns:m="http://schemas.openxmlformats.org/officeDocument/2006/math">
                    <m:r>
                      <a:rPr lang="en-US" altLang="en-US" sz="2800" i="1">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b="0" i="1" smtClean="0">
                            <a:latin typeface="Cambria Math" panose="02040503050406030204" pitchFamily="18" charset="0"/>
                          </a:rPr>
                          <m:t>𝑚</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𝑛</m:t>
                        </m:r>
                      </m:e>
                    </m:d>
                    <m:r>
                      <a:rPr lang="en-US" altLang="en-US" sz="2800" b="0" i="1" smtClean="0">
                        <a:latin typeface="Cambria Math" panose="02040503050406030204" pitchFamily="18" charset="0"/>
                      </a:rPr>
                      <m:t>, </m:t>
                    </m:r>
                    <m:r>
                      <a:rPr lang="en-US" altLang="en-US" sz="2800" b="0" i="1" smtClean="0">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𝑚</m:t>
                    </m:r>
                    <m:r>
                      <a:rPr lang="en-US" altLang="en-US" sz="2800" b="0" i="1" smtClean="0">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𝑛</m:t>
                    </m:r>
                  </m:oMath>
                </a14:m>
                <a:r>
                  <a:rPr lang="en-US" altLang="zh-CN" sz="2800">
                    <a:latin typeface="Times" pitchFamily="2" charset="0"/>
                    <a:cs typeface="Times New Roman" panose="02020603050405020304" pitchFamily="18" charset="0"/>
                  </a:rPr>
                  <a:t>.  </a:t>
                </a:r>
              </a:p>
            </p:txBody>
          </p:sp>
        </mc:Choice>
        <mc:Fallback>
          <p:sp>
            <p:nvSpPr>
              <p:cNvPr id="8" name="文本框 11">
                <a:extLst>
                  <a:ext uri="{FF2B5EF4-FFF2-40B4-BE49-F238E27FC236}">
                    <a16:creationId xmlns:a16="http://schemas.microsoft.com/office/drawing/2014/main" id="{047839E5-165E-EE41-8F7D-2D8CB2E4AA5E}"/>
                  </a:ext>
                </a:extLst>
              </p:cNvPr>
              <p:cNvSpPr txBox="1">
                <a:spLocks noRot="1" noChangeAspect="1" noMove="1" noResize="1" noEditPoints="1" noAdjustHandles="1" noChangeArrowheads="1" noChangeShapeType="1" noTextEdit="1"/>
              </p:cNvSpPr>
              <p:nvPr/>
            </p:nvSpPr>
            <p:spPr>
              <a:xfrm>
                <a:off x="465651" y="2758653"/>
                <a:ext cx="10551395" cy="523220"/>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文本框 11">
                <a:extLst>
                  <a:ext uri="{FF2B5EF4-FFF2-40B4-BE49-F238E27FC236}">
                    <a16:creationId xmlns:a16="http://schemas.microsoft.com/office/drawing/2014/main" id="{9F7411E6-08FD-9F45-99E6-CD3586497641}"/>
                  </a:ext>
                </a:extLst>
              </p:cNvPr>
              <p:cNvSpPr txBox="1"/>
              <p:nvPr/>
            </p:nvSpPr>
            <p:spPr>
              <a:xfrm>
                <a:off x="465652" y="3857600"/>
                <a:ext cx="10551394" cy="99097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r>
                  <a:rPr lang="en-US" altLang="zh-CN" sz="2800">
                    <a:latin typeface="Times" pitchFamily="2" charset="0"/>
                    <a:cs typeface="Times New Roman" panose="02020603050405020304" pitchFamily="18" charset="0"/>
                  </a:rPr>
                  <a:t>Proposition: Let </a:t>
                </a: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𝑐</m:t>
                    </m:r>
                    <m:r>
                      <a:rPr lang="en-US" altLang="zh-CN" sz="2800" b="0" i="1" smtClean="0">
                        <a:latin typeface="Cambria Math" panose="02040503050406030204" pitchFamily="18" charset="0"/>
                        <a:cs typeface="Times New Roman" panose="02020603050405020304" pitchFamily="18" charset="0"/>
                      </a:rPr>
                      <m:t>&gt;0, </m:t>
                    </m:r>
                    <m:r>
                      <a:rPr lang="en-US" altLang="zh-CN" sz="2800" b="0" i="1" smtClean="0">
                        <a:latin typeface="Cambria Math" panose="02040503050406030204" pitchFamily="18" charset="0"/>
                        <a:cs typeface="Times New Roman" panose="02020603050405020304" pitchFamily="18" charset="0"/>
                      </a:rPr>
                      <m:t>𝑎</m:t>
                    </m:r>
                    <m:r>
                      <a:rPr lang="en-US" altLang="zh-CN" sz="2800" b="0" i="1" smtClean="0">
                        <a:latin typeface="Cambria Math" panose="02040503050406030204" pitchFamily="18" charset="0"/>
                        <a:cs typeface="Times New Roman" panose="02020603050405020304" pitchFamily="18" charset="0"/>
                      </a:rPr>
                      <m:t>&gt;1</m:t>
                    </m:r>
                  </m:oMath>
                </a14:m>
                <a:r>
                  <a:rPr lang="en-US" altLang="zh-CN" sz="2800">
                    <a:latin typeface="Times" pitchFamily="2" charset="0"/>
                    <a:cs typeface="Times New Roman" panose="02020603050405020304" pitchFamily="18" charset="0"/>
                  </a:rPr>
                  <a:t> be constant and </a:t>
                </a:r>
                <a14:m>
                  <m:oMath xmlns:m="http://schemas.openxmlformats.org/officeDocument/2006/math">
                    <m:r>
                      <a:rPr lang="en-US" altLang="en-US" sz="2800" i="1">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oMath>
                </a14:m>
                <a:r>
                  <a:rPr lang="en-US" altLang="zh-CN" sz="2800">
                    <a:latin typeface="Times" pitchFamily="2" charset="0"/>
                    <a:cs typeface="Times New Roman" panose="02020603050405020304" pitchFamily="18" charset="0"/>
                  </a:rPr>
                  <a:t> be a monotonically increasing function. Then </a:t>
                </a:r>
                <a14:m>
                  <m:oMath xmlns:m="http://schemas.openxmlformats.org/officeDocument/2006/math">
                    <m:sSup>
                      <m:sSupPr>
                        <m:ctrlPr>
                          <a:rPr lang="en-US" altLang="zh-CN" sz="2800" i="1" smtClean="0">
                            <a:latin typeface="Cambria Math" panose="02040503050406030204" pitchFamily="18" charset="0"/>
                            <a:cs typeface="Times New Roman" panose="02020603050405020304" pitchFamily="18" charset="0"/>
                          </a:rPr>
                        </m:ctrlPr>
                      </m:sSupPr>
                      <m:e>
                        <m:r>
                          <a:rPr lang="en-US" altLang="en-US" sz="2800" i="1">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e>
                      <m:sup>
                        <m:r>
                          <a:rPr lang="en-US" altLang="zh-CN" sz="2800" b="0" i="1" smtClean="0">
                            <a:latin typeface="Cambria Math" panose="02040503050406030204" pitchFamily="18" charset="0"/>
                            <a:cs typeface="Times New Roman" panose="02020603050405020304" pitchFamily="18" charset="0"/>
                          </a:rPr>
                          <m:t>𝑐</m:t>
                        </m:r>
                      </m:sup>
                    </m:sSup>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𝑂</m:t>
                    </m:r>
                    <m:r>
                      <a:rPr lang="en-US" altLang="zh-CN" sz="2800" b="0" i="1" smtClean="0">
                        <a:latin typeface="Cambria Math" panose="02040503050406030204" pitchFamily="18" charset="0"/>
                        <a:cs typeface="Times New Roman" panose="02020603050405020304" pitchFamily="18" charset="0"/>
                      </a:rPr>
                      <m:t>(</m:t>
                    </m:r>
                    <m:sSup>
                      <m:sSupPr>
                        <m:ctrlPr>
                          <a:rPr lang="en-US" altLang="zh-CN" sz="2800" b="0" i="1" smtClean="0">
                            <a:latin typeface="Cambria Math" panose="02040503050406030204" pitchFamily="18" charset="0"/>
                            <a:cs typeface="Times New Roman" panose="02020603050405020304" pitchFamily="18" charset="0"/>
                          </a:rPr>
                        </m:ctrlPr>
                      </m:sSupPr>
                      <m:e>
                        <m:r>
                          <a:rPr lang="en-US" altLang="zh-CN" sz="2800" b="0" i="1" smtClean="0">
                            <a:latin typeface="Cambria Math" panose="02040503050406030204" pitchFamily="18" charset="0"/>
                            <a:cs typeface="Times New Roman" panose="02020603050405020304" pitchFamily="18" charset="0"/>
                          </a:rPr>
                          <m:t>𝑎</m:t>
                        </m:r>
                      </m:e>
                      <m:sup>
                        <m:r>
                          <a:rPr lang="en-US" altLang="zh-CN" sz="2800" b="0" i="1" smtClean="0">
                            <a:latin typeface="Cambria Math" panose="02040503050406030204" pitchFamily="18" charset="0"/>
                            <a:cs typeface="Times New Roman" panose="02020603050405020304" pitchFamily="18" charset="0"/>
                          </a:rPr>
                          <m:t>𝑓</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𝑛</m:t>
                        </m:r>
                        <m:r>
                          <a:rPr lang="en-US" altLang="zh-CN" sz="2800" b="0" i="1" smtClean="0">
                            <a:latin typeface="Cambria Math" panose="02040503050406030204" pitchFamily="18" charset="0"/>
                            <a:cs typeface="Times New Roman" panose="02020603050405020304" pitchFamily="18" charset="0"/>
                          </a:rPr>
                          <m:t>)</m:t>
                        </m:r>
                      </m:sup>
                    </m:sSup>
                    <m:r>
                      <a:rPr lang="en-US" altLang="zh-CN" sz="2800" b="0" i="1" smtClean="0">
                        <a:latin typeface="Cambria Math" panose="02040503050406030204" pitchFamily="18" charset="0"/>
                        <a:cs typeface="Times New Roman" panose="02020603050405020304" pitchFamily="18" charset="0"/>
                      </a:rPr>
                      <m:t>)</m:t>
                    </m:r>
                  </m:oMath>
                </a14:m>
                <a:r>
                  <a:rPr lang="en-US" altLang="zh-CN" sz="2800">
                    <a:latin typeface="Times" pitchFamily="2" charset="0"/>
                    <a:cs typeface="Times New Roman" panose="02020603050405020304" pitchFamily="18" charset="0"/>
                  </a:rPr>
                  <a:t>.</a:t>
                </a:r>
              </a:p>
            </p:txBody>
          </p:sp>
        </mc:Choice>
        <mc:Fallback>
          <p:sp>
            <p:nvSpPr>
              <p:cNvPr id="10" name="文本框 11">
                <a:extLst>
                  <a:ext uri="{FF2B5EF4-FFF2-40B4-BE49-F238E27FC236}">
                    <a16:creationId xmlns:a16="http://schemas.microsoft.com/office/drawing/2014/main" id="{9F7411E6-08FD-9F45-99E6-CD3586497641}"/>
                  </a:ext>
                </a:extLst>
              </p:cNvPr>
              <p:cNvSpPr txBox="1">
                <a:spLocks noRot="1" noChangeAspect="1" noMove="1" noResize="1" noEditPoints="1" noAdjustHandles="1" noChangeArrowheads="1" noChangeShapeType="1" noTextEdit="1"/>
              </p:cNvSpPr>
              <p:nvPr/>
            </p:nvSpPr>
            <p:spPr>
              <a:xfrm>
                <a:off x="465652" y="3857600"/>
                <a:ext cx="10551394" cy="990977"/>
              </a:xfrm>
              <a:prstGeom prst="rect">
                <a:avLst/>
              </a:prstGeom>
              <a:blipFill>
                <a:blip r:embed="rId5"/>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A2F9DD95-DC6B-534A-B0D3-3F1839E9BE98}"/>
                  </a:ext>
                </a:extLst>
              </p:cNvPr>
              <p:cNvSpPr txBox="1">
                <a:spLocks/>
              </p:cNvSpPr>
              <p:nvPr/>
            </p:nvSpPr>
            <p:spPr>
              <a:xfrm>
                <a:off x="465651" y="5266070"/>
                <a:ext cx="10832178" cy="12316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ea typeface="Cambria Math" panose="02040503050406030204" pitchFamily="18" charset="0"/>
                  </a:rPr>
                  <a:t>Example: (1) </a:t>
                </a:r>
                <a14:m>
                  <m:oMath xmlns:m="http://schemas.openxmlformats.org/officeDocument/2006/math">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𝑛</m:t>
                        </m:r>
                      </m:e>
                    </m:d>
                    <m:r>
                      <a:rPr lang="en-US" altLang="en-US" b="0" i="1" smtClean="0">
                        <a:latin typeface="Cambria Math" panose="02040503050406030204" pitchFamily="18" charset="0"/>
                      </a:rPr>
                      <m:t>=</m:t>
                    </m:r>
                    <m:func>
                      <m:funcPr>
                        <m:ctrlPr>
                          <a:rPr lang="en-US" altLang="en-US" b="0" i="1" smtClean="0">
                            <a:latin typeface="Cambria Math" panose="02040503050406030204" pitchFamily="18" charset="0"/>
                          </a:rPr>
                        </m:ctrlPr>
                      </m:funcPr>
                      <m:fName>
                        <m:r>
                          <m:rPr>
                            <m:sty m:val="p"/>
                          </m:rPr>
                          <a:rPr lang="en-US" altLang="en-US" b="0" i="0" smtClean="0">
                            <a:latin typeface="Cambria Math" panose="02040503050406030204" pitchFamily="18" charset="0"/>
                          </a:rPr>
                          <m:t>log</m:t>
                        </m:r>
                      </m:fName>
                      <m:e>
                        <m:r>
                          <a:rPr lang="en-US" altLang="en-US" b="0" i="1" smtClean="0">
                            <a:latin typeface="Cambria Math" panose="02040503050406030204" pitchFamily="18" charset="0"/>
                          </a:rPr>
                          <m:t>𝑛</m:t>
                        </m:r>
                      </m:e>
                    </m:func>
                  </m:oMath>
                </a14:m>
                <a:r>
                  <a:rPr lang="en-US" altLang="en-US"/>
                  <a:t>. Then </a:t>
                </a:r>
                <a14:m>
                  <m:oMath xmlns:m="http://schemas.openxmlformats.org/officeDocument/2006/math">
                    <m:sSup>
                      <m:sSupPr>
                        <m:ctrlPr>
                          <a:rPr lang="en-US" altLang="en-US" i="1" smtClean="0">
                            <a:latin typeface="Cambria Math" panose="02040503050406030204" pitchFamily="18" charset="0"/>
                          </a:rPr>
                        </m:ctrlPr>
                      </m:sSupPr>
                      <m:e>
                        <m:r>
                          <a:rPr lang="en-US" altLang="en-US" b="0" i="1" smtClean="0">
                            <a:latin typeface="Cambria Math" panose="02040503050406030204" pitchFamily="18" charset="0"/>
                          </a:rPr>
                          <m:t>(</m:t>
                        </m:r>
                        <m:func>
                          <m:funcPr>
                            <m:ctrlPr>
                              <a:rPr lang="en-US" altLang="en-US" i="1">
                                <a:latin typeface="Cambria Math" panose="02040503050406030204" pitchFamily="18" charset="0"/>
                              </a:rPr>
                            </m:ctrlPr>
                          </m:funcPr>
                          <m:fName>
                            <m:r>
                              <m:rPr>
                                <m:sty m:val="p"/>
                              </m:rPr>
                              <a:rPr lang="en-US" altLang="en-US">
                                <a:latin typeface="Cambria Math" panose="02040503050406030204" pitchFamily="18" charset="0"/>
                              </a:rPr>
                              <m:t>log</m:t>
                            </m:r>
                          </m:fName>
                          <m:e>
                            <m:r>
                              <a:rPr lang="en-US" altLang="en-US" i="1">
                                <a:latin typeface="Cambria Math" panose="02040503050406030204" pitchFamily="18" charset="0"/>
                              </a:rPr>
                              <m:t>𝑛</m:t>
                            </m:r>
                          </m:e>
                        </m:func>
                        <m:r>
                          <a:rPr lang="en-US" altLang="en-US" b="0" i="1" smtClean="0">
                            <a:latin typeface="Cambria Math" panose="02040503050406030204" pitchFamily="18" charset="0"/>
                          </a:rPr>
                          <m:t>)</m:t>
                        </m:r>
                      </m:e>
                      <m:sup>
                        <m:r>
                          <a:rPr lang="en-US" altLang="en-US" b="0" i="1" smtClean="0">
                            <a:latin typeface="Cambria Math" panose="02040503050406030204" pitchFamily="18" charset="0"/>
                          </a:rPr>
                          <m:t>𝑐</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𝑂</m:t>
                    </m:r>
                    <m:d>
                      <m:dPr>
                        <m:ctrlPr>
                          <a:rPr lang="en-US" altLang="en-US" b="0" i="1" smtClean="0">
                            <a:latin typeface="Cambria Math" panose="02040503050406030204" pitchFamily="18" charset="0"/>
                          </a:rPr>
                        </m:ctrlPr>
                      </m:dPr>
                      <m:e>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𝑎</m:t>
                            </m:r>
                          </m:e>
                          <m:sup>
                            <m:func>
                              <m:funcPr>
                                <m:ctrlPr>
                                  <a:rPr lang="en-US" altLang="en-US" i="1">
                                    <a:latin typeface="Cambria Math" panose="02040503050406030204" pitchFamily="18" charset="0"/>
                                  </a:rPr>
                                </m:ctrlPr>
                              </m:funcPr>
                              <m:fName>
                                <m:r>
                                  <m:rPr>
                                    <m:sty m:val="p"/>
                                  </m:rPr>
                                  <a:rPr lang="en-US" altLang="en-US">
                                    <a:latin typeface="Cambria Math" panose="02040503050406030204" pitchFamily="18" charset="0"/>
                                  </a:rPr>
                                  <m:t>log</m:t>
                                </m:r>
                              </m:fName>
                              <m:e>
                                <m:r>
                                  <a:rPr lang="en-US" altLang="en-US" i="1">
                                    <a:latin typeface="Cambria Math" panose="02040503050406030204" pitchFamily="18" charset="0"/>
                                  </a:rPr>
                                  <m:t>𝑛</m:t>
                                </m:r>
                              </m:e>
                            </m:func>
                          </m:sup>
                        </m:sSup>
                      </m:e>
                    </m:d>
                    <m:r>
                      <a:rPr lang="en-US" altLang="en-US" b="0" i="1" smtClean="0">
                        <a:latin typeface="Cambria Math" panose="02040503050406030204" pitchFamily="18" charset="0"/>
                      </a:rPr>
                      <m:t>=</m:t>
                    </m:r>
                    <m:r>
                      <a:rPr lang="en-US" altLang="en-US" b="0" i="1" smtClean="0">
                        <a:latin typeface="Cambria Math" panose="02040503050406030204" pitchFamily="18" charset="0"/>
                      </a:rPr>
                      <m:t>𝑂</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𝑛</m:t>
                        </m:r>
                      </m:e>
                      <m:sup>
                        <m:func>
                          <m:funcPr>
                            <m:ctrlPr>
                              <a:rPr lang="en-US" altLang="en-US" i="1" smtClean="0">
                                <a:latin typeface="Cambria Math" panose="02040503050406030204" pitchFamily="18" charset="0"/>
                              </a:rPr>
                            </m:ctrlPr>
                          </m:funcPr>
                          <m:fName>
                            <m:r>
                              <m:rPr>
                                <m:sty m:val="p"/>
                              </m:rPr>
                              <a:rPr lang="en-US" altLang="en-US">
                                <a:latin typeface="Cambria Math" panose="02040503050406030204" pitchFamily="18" charset="0"/>
                              </a:rPr>
                              <m:t>log</m:t>
                            </m:r>
                          </m:fName>
                          <m:e>
                            <m:r>
                              <a:rPr lang="en-US" altLang="en-US" b="0" i="1" smtClean="0">
                                <a:latin typeface="Cambria Math" panose="02040503050406030204" pitchFamily="18" charset="0"/>
                              </a:rPr>
                              <m:t>𝑎</m:t>
                            </m:r>
                          </m:e>
                        </m:func>
                      </m:sup>
                    </m:sSup>
                    <m:r>
                      <a:rPr lang="en-US" altLang="en-US" b="0" i="1" smtClean="0">
                        <a:latin typeface="Cambria Math" panose="02040503050406030204" pitchFamily="18" charset="0"/>
                      </a:rPr>
                      <m:t>)</m:t>
                    </m:r>
                  </m:oMath>
                </a14:m>
                <a:endParaRPr lang="en-US" altLang="en-US"/>
              </a:p>
              <a:p>
                <a:pPr marL="0" indent="0">
                  <a:lnSpc>
                    <a:spcPct val="100000"/>
                  </a:lnSpc>
                  <a:buNone/>
                </a:pPr>
                <a:r>
                  <a:rPr lang="en-US" altLang="en-US"/>
                  <a:t>                (2) </a:t>
                </a:r>
                <a14:m>
                  <m:oMath xmlns:m="http://schemas.openxmlformats.org/officeDocument/2006/math">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𝑛</m:t>
                        </m:r>
                      </m:e>
                    </m:d>
                    <m:r>
                      <a:rPr lang="en-US" altLang="en-US" i="1">
                        <a:latin typeface="Cambria Math" panose="02040503050406030204" pitchFamily="18" charset="0"/>
                      </a:rPr>
                      <m:t>=</m:t>
                    </m:r>
                    <m:r>
                      <a:rPr lang="en-US" altLang="en-US" b="0" i="1" smtClean="0">
                        <a:latin typeface="Cambria Math" panose="02040503050406030204" pitchFamily="18" charset="0"/>
                      </a:rPr>
                      <m:t>𝑛</m:t>
                    </m:r>
                  </m:oMath>
                </a14:m>
                <a:r>
                  <a:rPr lang="en-US" altLang="en-US"/>
                  <a:t>. Then </a:t>
                </a:r>
                <a14:m>
                  <m:oMath xmlns:m="http://schemas.openxmlformats.org/officeDocument/2006/math">
                    <m:sSup>
                      <m:sSupPr>
                        <m:ctrlPr>
                          <a:rPr lang="en-US" altLang="en-US" i="1" smtClean="0">
                            <a:latin typeface="Cambria Math" panose="02040503050406030204" pitchFamily="18" charset="0"/>
                          </a:rPr>
                        </m:ctrlPr>
                      </m:sSupPr>
                      <m:e>
                        <m:r>
                          <a:rPr lang="en-US" altLang="en-US" b="0" i="1" smtClean="0">
                            <a:latin typeface="Cambria Math" panose="02040503050406030204" pitchFamily="18" charset="0"/>
                          </a:rPr>
                          <m:t>𝑛</m:t>
                        </m:r>
                      </m:e>
                      <m:sup>
                        <m:r>
                          <a:rPr lang="en-US" altLang="en-US" b="0" i="1" smtClean="0">
                            <a:latin typeface="Cambria Math" panose="02040503050406030204" pitchFamily="18" charset="0"/>
                          </a:rPr>
                          <m:t>𝑐</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𝑂</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𝑎</m:t>
                        </m:r>
                      </m:e>
                      <m:sup>
                        <m:r>
                          <a:rPr lang="en-US" altLang="en-US" b="0" i="1" smtClean="0">
                            <a:latin typeface="Cambria Math" panose="02040503050406030204" pitchFamily="18" charset="0"/>
                          </a:rPr>
                          <m:t>𝑛</m:t>
                        </m:r>
                      </m:sup>
                    </m:sSup>
                    <m:r>
                      <a:rPr lang="en-US" altLang="en-US" b="0" i="1" smtClean="0">
                        <a:latin typeface="Cambria Math" panose="02040503050406030204" pitchFamily="18" charset="0"/>
                      </a:rPr>
                      <m:t>)</m:t>
                    </m:r>
                  </m:oMath>
                </a14:m>
                <a:r>
                  <a:rPr lang="en-US" altLang="en-US"/>
                  <a:t>, </a:t>
                </a:r>
                <a14:m>
                  <m:oMath xmlns:m="http://schemas.openxmlformats.org/officeDocument/2006/math">
                    <m:r>
                      <a:rPr lang="en-US" altLang="en-US" b="0" i="1" dirty="0" smtClean="0">
                        <a:latin typeface="Cambria Math" panose="02040503050406030204" pitchFamily="18" charset="0"/>
                      </a:rPr>
                      <m:t>𝑎</m:t>
                    </m:r>
                    <m:r>
                      <a:rPr lang="en-US" altLang="en-US" b="0" i="1" dirty="0" smtClean="0">
                        <a:latin typeface="Cambria Math" panose="02040503050406030204" pitchFamily="18" charset="0"/>
                      </a:rPr>
                      <m:t>&gt;1</m:t>
                    </m:r>
                  </m:oMath>
                </a14:m>
                <a:r>
                  <a:rPr lang="en-US" altLang="en-US"/>
                  <a:t>.</a:t>
                </a:r>
              </a:p>
            </p:txBody>
          </p:sp>
        </mc:Choice>
        <mc:Fallback>
          <p:sp>
            <p:nvSpPr>
              <p:cNvPr id="7" name="Content Placeholder 2">
                <a:extLst>
                  <a:ext uri="{FF2B5EF4-FFF2-40B4-BE49-F238E27FC236}">
                    <a16:creationId xmlns:a16="http://schemas.microsoft.com/office/drawing/2014/main" id="{A2F9DD95-DC6B-534A-B0D3-3F1839E9BE98}"/>
                  </a:ext>
                </a:extLst>
              </p:cNvPr>
              <p:cNvSpPr txBox="1">
                <a:spLocks noRot="1" noChangeAspect="1" noMove="1" noResize="1" noEditPoints="1" noAdjustHandles="1" noChangeArrowheads="1" noChangeShapeType="1" noTextEdit="1"/>
              </p:cNvSpPr>
              <p:nvPr/>
            </p:nvSpPr>
            <p:spPr>
              <a:xfrm>
                <a:off x="465651" y="5266070"/>
                <a:ext cx="10832178" cy="1231612"/>
              </a:xfrm>
              <a:prstGeom prst="rect">
                <a:avLst/>
              </a:prstGeom>
              <a:blipFill>
                <a:blip r:embed="rId6"/>
                <a:stretch>
                  <a:fillRect l="-1125" t="-3465" b="-5446"/>
                </a:stretch>
              </a:blipFill>
            </p:spPr>
            <p:txBody>
              <a:bodyPr/>
              <a:lstStyle/>
              <a:p>
                <a:r>
                  <a:rPr lang="en-US">
                    <a:noFill/>
                  </a:rPr>
                  <a:t> </a:t>
                </a:r>
              </a:p>
            </p:txBody>
          </p:sp>
        </mc:Fallback>
      </mc:AlternateContent>
    </p:spTree>
    <p:extLst>
      <p:ext uri="{BB962C8B-B14F-4D97-AF65-F5344CB8AC3E}">
        <p14:creationId xmlns:p14="http://schemas.microsoft.com/office/powerpoint/2010/main" val="283697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2.5 Further Asymptotic notations</a:t>
            </a:r>
          </a:p>
        </p:txBody>
      </p:sp>
      <mc:AlternateContent xmlns:mc="http://schemas.openxmlformats.org/markup-compatibility/2006">
        <mc:Choice xmlns:a14="http://schemas.microsoft.com/office/drawing/2010/main" Requires="a14">
          <p:sp>
            <p:nvSpPr>
              <p:cNvPr id="4" name="文本框 11">
                <a:extLst>
                  <a:ext uri="{FF2B5EF4-FFF2-40B4-BE49-F238E27FC236}">
                    <a16:creationId xmlns:a16="http://schemas.microsoft.com/office/drawing/2014/main" id="{7ED23CC6-3171-214D-A1D5-B0B8FDAA6B36}"/>
                  </a:ext>
                </a:extLst>
              </p:cNvPr>
              <p:cNvSpPr txBox="1"/>
              <p:nvPr/>
            </p:nvSpPr>
            <p:spPr>
              <a:xfrm>
                <a:off x="501445" y="3349806"/>
                <a:ext cx="10574594" cy="1128579"/>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30000"/>
                  </a:lnSpc>
                </a:pPr>
                <a:r>
                  <a:rPr lang="en-US" altLang="en-US" sz="2700" b="1">
                    <a:latin typeface="Cambria Math" panose="02040503050406030204" pitchFamily="18" charset="0"/>
                  </a:rPr>
                  <a:t>Small-oh</a:t>
                </a:r>
                <a:r>
                  <a:rPr lang="en-US" altLang="en-US" sz="2700">
                    <a:latin typeface="Cambria Math" panose="02040503050406030204" pitchFamily="18" charset="0"/>
                  </a:rPr>
                  <a:t>: denote an upper bound that is not asymptotically tight </a:t>
                </a:r>
                <a14:m>
                  <m:oMath xmlns:m="http://schemas.openxmlformats.org/officeDocument/2006/math">
                    <m:r>
                      <a:rPr lang="en-US" altLang="en-US" sz="2700" i="1">
                        <a:latin typeface="Cambria Math" panose="02040503050406030204" pitchFamily="18" charset="0"/>
                      </a:rPr>
                      <m:t>𝑓</m:t>
                    </m:r>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r>
                      <a:rPr lang="en-US" altLang="en-US" sz="2700" b="0" i="1" smtClean="0">
                        <a:latin typeface="Cambria Math" panose="02040503050406030204" pitchFamily="18" charset="0"/>
                      </a:rPr>
                      <m:t>=</m:t>
                    </m:r>
                    <m:r>
                      <a:rPr lang="en-US" altLang="en-US" sz="2700" b="0" i="1" smtClean="0">
                        <a:latin typeface="Cambria Math" panose="02040503050406030204" pitchFamily="18" charset="0"/>
                      </a:rPr>
                      <m:t>𝑜</m:t>
                    </m:r>
                    <m:r>
                      <a:rPr lang="en-US" altLang="en-US" sz="2700" b="0" i="1" smtClean="0">
                        <a:latin typeface="Cambria Math" panose="02040503050406030204" pitchFamily="18" charset="0"/>
                      </a:rPr>
                      <m:t>(</m:t>
                    </m:r>
                    <m:r>
                      <a:rPr lang="en-US" altLang="en-US" sz="2700" i="1">
                        <a:latin typeface="Cambria Math" panose="02040503050406030204" pitchFamily="18" charset="0"/>
                      </a:rPr>
                      <m:t>𝑔</m:t>
                    </m:r>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r>
                      <a:rPr lang="en-US" altLang="en-US" sz="2700" b="0" i="1" smtClean="0">
                        <a:latin typeface="Cambria Math" panose="02040503050406030204" pitchFamily="18" charset="0"/>
                      </a:rPr>
                      <m:t>)</m:t>
                    </m:r>
                  </m:oMath>
                </a14:m>
                <a:r>
                  <a:rPr lang="en-US" altLang="en-US" sz="2700">
                    <a:latin typeface="Cambria Math" panose="02040503050406030204" pitchFamily="18" charset="0"/>
                  </a:rPr>
                  <a:t> if </a:t>
                </a:r>
                <a14:m>
                  <m:oMath xmlns:m="http://schemas.openxmlformats.org/officeDocument/2006/math">
                    <m:r>
                      <m:rPr>
                        <m:sty m:val="p"/>
                      </m:rPr>
                      <a:rPr lang="en-US" altLang="en-US" sz="2700" i="0" dirty="0" smtClean="0">
                        <a:latin typeface="Cambria Math" panose="02040503050406030204" pitchFamily="18" charset="0"/>
                      </a:rPr>
                      <m:t>f</m:t>
                    </m:r>
                    <m:r>
                      <m:rPr>
                        <m:sty m:val="p"/>
                      </m:rPr>
                      <a:rPr lang="en-US" altLang="en-US" sz="2700" b="0" i="0" dirty="0" smtClean="0">
                        <a:latin typeface="Cambria Math" panose="02040503050406030204" pitchFamily="18" charset="0"/>
                      </a:rPr>
                      <m:t>or</m:t>
                    </m:r>
                    <m:r>
                      <a:rPr lang="en-US" altLang="en-US" sz="2700" b="0" i="0" dirty="0" smtClean="0">
                        <a:latin typeface="Cambria Math" panose="02040503050406030204" pitchFamily="18" charset="0"/>
                      </a:rPr>
                      <m:t> </m:t>
                    </m:r>
                    <m:r>
                      <a:rPr lang="en-US" altLang="en-US" sz="2700" b="1" i="0" dirty="0" smtClean="0">
                        <a:solidFill>
                          <a:srgbClr val="FF0000"/>
                        </a:solidFill>
                        <a:latin typeface="Cambria Math" panose="02040503050406030204" pitchFamily="18" charset="0"/>
                      </a:rPr>
                      <m:t>𝐚𝐧𝐲</m:t>
                    </m:r>
                    <m:r>
                      <a:rPr lang="en-US" altLang="en-US" sz="2700" b="0" i="0" dirty="0" smtClean="0">
                        <a:latin typeface="Cambria Math" panose="02040503050406030204" pitchFamily="18" charset="0"/>
                      </a:rPr>
                      <m:t> </m:t>
                    </m:r>
                    <m:r>
                      <a:rPr lang="en-US" altLang="en-US" sz="2700" i="1">
                        <a:latin typeface="Cambria Math" panose="02040503050406030204" pitchFamily="18" charset="0"/>
                        <a:ea typeface="Cambria Math" panose="02040503050406030204" pitchFamily="18" charset="0"/>
                      </a:rPr>
                      <m:t>𝑐</m:t>
                    </m:r>
                    <m:r>
                      <a:rPr lang="en-US" altLang="en-US" sz="2700" i="1">
                        <a:latin typeface="Cambria Math" panose="02040503050406030204" pitchFamily="18" charset="0"/>
                        <a:ea typeface="Cambria Math" panose="02040503050406030204" pitchFamily="18" charset="0"/>
                      </a:rPr>
                      <m:t>&gt;0 </m:t>
                    </m:r>
                    <m:r>
                      <m:rPr>
                        <m:sty m:val="p"/>
                      </m:rPr>
                      <a:rPr lang="en-US" altLang="en-US" sz="2700" i="0">
                        <a:latin typeface="Cambria Math" panose="02040503050406030204" pitchFamily="18" charset="0"/>
                        <a:ea typeface="Cambria Math" panose="02040503050406030204" pitchFamily="18" charset="0"/>
                      </a:rPr>
                      <m:t>and</m:t>
                    </m:r>
                    <m:r>
                      <a:rPr lang="en-US" altLang="en-US" sz="2700" i="1">
                        <a:latin typeface="Cambria Math" panose="02040503050406030204" pitchFamily="18" charset="0"/>
                        <a:ea typeface="Cambria Math" panose="02040503050406030204" pitchFamily="18" charset="0"/>
                      </a:rPr>
                      <m:t> ∃</m:t>
                    </m:r>
                    <m:sSub>
                      <m:sSubPr>
                        <m:ctrlPr>
                          <a:rPr lang="en-US" altLang="en-US" sz="2700" i="1">
                            <a:latin typeface="Cambria Math" panose="02040503050406030204" pitchFamily="18" charset="0"/>
                            <a:ea typeface="Cambria Math" panose="02040503050406030204" pitchFamily="18" charset="0"/>
                          </a:rPr>
                        </m:ctrlPr>
                      </m:sSubPr>
                      <m:e>
                        <m:r>
                          <a:rPr lang="en-US" altLang="en-US" sz="2700" i="1">
                            <a:latin typeface="Cambria Math" panose="02040503050406030204" pitchFamily="18" charset="0"/>
                            <a:ea typeface="Cambria Math" panose="02040503050406030204" pitchFamily="18" charset="0"/>
                          </a:rPr>
                          <m:t>𝑛</m:t>
                        </m:r>
                      </m:e>
                      <m:sub>
                        <m:r>
                          <a:rPr lang="en-US" altLang="en-US" sz="2700" i="1">
                            <a:latin typeface="Cambria Math" panose="02040503050406030204" pitchFamily="18" charset="0"/>
                            <a:ea typeface="Cambria Math" panose="02040503050406030204" pitchFamily="18" charset="0"/>
                          </a:rPr>
                          <m:t>0</m:t>
                        </m:r>
                      </m:sub>
                    </m:sSub>
                    <m:r>
                      <a:rPr lang="en-US" altLang="en-US" sz="2700" i="1">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ℕ</m:t>
                    </m:r>
                    <m:r>
                      <a:rPr lang="en-US" altLang="en-US" sz="2700" i="1">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𝑓</m:t>
                    </m:r>
                    <m:d>
                      <m:dPr>
                        <m:ctrlPr>
                          <a:rPr lang="en-US" altLang="en-US" sz="2700" i="1">
                            <a:latin typeface="Cambria Math" panose="02040503050406030204" pitchFamily="18" charset="0"/>
                            <a:ea typeface="Cambria Math" panose="02040503050406030204" pitchFamily="18" charset="0"/>
                          </a:rPr>
                        </m:ctrlPr>
                      </m:dPr>
                      <m:e>
                        <m:r>
                          <a:rPr lang="en-US" altLang="en-US" sz="2700" i="1">
                            <a:latin typeface="Cambria Math" panose="02040503050406030204" pitchFamily="18" charset="0"/>
                            <a:ea typeface="Cambria Math" panose="02040503050406030204" pitchFamily="18" charset="0"/>
                          </a:rPr>
                          <m:t>𝑛</m:t>
                        </m:r>
                      </m:e>
                    </m:d>
                    <m:r>
                      <a:rPr lang="en-US" altLang="en-US" sz="2700" b="0" i="1" smtClean="0">
                        <a:solidFill>
                          <a:srgbClr val="FF0000"/>
                        </a:solidFill>
                        <a:latin typeface="Cambria Math" panose="02040503050406030204" pitchFamily="18" charset="0"/>
                        <a:ea typeface="Cambria Math" panose="02040503050406030204" pitchFamily="18" charset="0"/>
                      </a:rPr>
                      <m:t>&lt;</m:t>
                    </m:r>
                    <m:r>
                      <a:rPr lang="en-US" altLang="en-US" sz="2700" i="1">
                        <a:latin typeface="Cambria Math" panose="02040503050406030204" pitchFamily="18" charset="0"/>
                        <a:ea typeface="Cambria Math" panose="02040503050406030204" pitchFamily="18" charset="0"/>
                      </a:rPr>
                      <m:t>𝑐𝑔</m:t>
                    </m:r>
                    <m:d>
                      <m:dPr>
                        <m:ctrlPr>
                          <a:rPr lang="en-US" altLang="en-US" sz="2700" i="1">
                            <a:latin typeface="Cambria Math" panose="02040503050406030204" pitchFamily="18" charset="0"/>
                            <a:ea typeface="Cambria Math" panose="02040503050406030204" pitchFamily="18" charset="0"/>
                          </a:rPr>
                        </m:ctrlPr>
                      </m:dPr>
                      <m:e>
                        <m:r>
                          <a:rPr lang="en-US" altLang="en-US" sz="2700" i="1">
                            <a:latin typeface="Cambria Math" panose="02040503050406030204" pitchFamily="18" charset="0"/>
                            <a:ea typeface="Cambria Math" panose="02040503050406030204" pitchFamily="18" charset="0"/>
                          </a:rPr>
                          <m:t>𝑛</m:t>
                        </m:r>
                      </m:e>
                    </m:d>
                    <m:r>
                      <a:rPr lang="en-US" altLang="en-US" sz="2700" i="1">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rPr>
                      <m:t>𝑛</m:t>
                    </m:r>
                    <m:r>
                      <a:rPr lang="en-US" altLang="en-US" sz="2700" i="1">
                        <a:latin typeface="Cambria Math" panose="02040503050406030204" pitchFamily="18" charset="0"/>
                      </a:rPr>
                      <m:t>≥</m:t>
                    </m:r>
                    <m:sSub>
                      <m:sSubPr>
                        <m:ctrlPr>
                          <a:rPr lang="en-US" altLang="en-US" sz="2700" i="1">
                            <a:latin typeface="Cambria Math" panose="02040503050406030204" pitchFamily="18" charset="0"/>
                          </a:rPr>
                        </m:ctrlPr>
                      </m:sSubPr>
                      <m:e>
                        <m:r>
                          <a:rPr lang="en-US" altLang="en-US" sz="2700" i="1">
                            <a:latin typeface="Cambria Math" panose="02040503050406030204" pitchFamily="18" charset="0"/>
                          </a:rPr>
                          <m:t>𝑛</m:t>
                        </m:r>
                      </m:e>
                      <m:sub>
                        <m:r>
                          <a:rPr lang="en-US" altLang="en-US" sz="2700" i="1">
                            <a:latin typeface="Cambria Math" panose="02040503050406030204" pitchFamily="18" charset="0"/>
                          </a:rPr>
                          <m:t>0</m:t>
                        </m:r>
                      </m:sub>
                    </m:sSub>
                  </m:oMath>
                </a14:m>
                <a:r>
                  <a:rPr lang="en-US" altLang="en-US" sz="2700">
                    <a:latin typeface="Cambria Math" panose="02040503050406030204" pitchFamily="18" charset="0"/>
                  </a:rPr>
                  <a:t>.</a:t>
                </a:r>
              </a:p>
            </p:txBody>
          </p:sp>
        </mc:Choice>
        <mc:Fallback>
          <p:sp>
            <p:nvSpPr>
              <p:cNvPr id="4" name="文本框 11">
                <a:extLst>
                  <a:ext uri="{FF2B5EF4-FFF2-40B4-BE49-F238E27FC236}">
                    <a16:creationId xmlns:a16="http://schemas.microsoft.com/office/drawing/2014/main" id="{7ED23CC6-3171-214D-A1D5-B0B8FDAA6B36}"/>
                  </a:ext>
                </a:extLst>
              </p:cNvPr>
              <p:cNvSpPr txBox="1">
                <a:spLocks noRot="1" noChangeAspect="1" noMove="1" noResize="1" noEditPoints="1" noAdjustHandles="1" noChangeArrowheads="1" noChangeShapeType="1" noTextEdit="1"/>
              </p:cNvSpPr>
              <p:nvPr/>
            </p:nvSpPr>
            <p:spPr>
              <a:xfrm>
                <a:off x="501445" y="3349806"/>
                <a:ext cx="10574594" cy="1128579"/>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文本框 11">
                <a:extLst>
                  <a:ext uri="{FF2B5EF4-FFF2-40B4-BE49-F238E27FC236}">
                    <a16:creationId xmlns:a16="http://schemas.microsoft.com/office/drawing/2014/main" id="{952390B2-54B1-084B-929A-48EEB235C8D9}"/>
                  </a:ext>
                </a:extLst>
              </p:cNvPr>
              <p:cNvSpPr txBox="1"/>
              <p:nvPr/>
            </p:nvSpPr>
            <p:spPr>
              <a:xfrm>
                <a:off x="457636" y="735479"/>
                <a:ext cx="10618403" cy="659861"/>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rtlCol="0">
                <a:spAutoFit/>
              </a:bodyPr>
              <a:lstStyle/>
              <a:p>
                <a:pPr>
                  <a:lnSpc>
                    <a:spcPct val="130000"/>
                  </a:lnSpc>
                </a:pPr>
                <a:r>
                  <a:rPr lang="en-US" altLang="en-US" sz="2700" b="1">
                    <a:latin typeface="Cambria Math" panose="02040503050406030204" pitchFamily="18" charset="0"/>
                  </a:rPr>
                  <a:t>Big-oh: </a:t>
                </a:r>
                <a14:m>
                  <m:oMath xmlns:m="http://schemas.openxmlformats.org/officeDocument/2006/math">
                    <m:r>
                      <a:rPr lang="en-US" altLang="en-US" sz="2700" i="1">
                        <a:latin typeface="Cambria Math" panose="02040503050406030204" pitchFamily="18" charset="0"/>
                      </a:rPr>
                      <m:t>𝑂</m:t>
                    </m:r>
                    <m:d>
                      <m:dPr>
                        <m:ctrlPr>
                          <a:rPr lang="en-US" altLang="en-US" sz="2700" i="1">
                            <a:latin typeface="Cambria Math" panose="02040503050406030204" pitchFamily="18" charset="0"/>
                          </a:rPr>
                        </m:ctrlPr>
                      </m:dPr>
                      <m:e>
                        <m:r>
                          <a:rPr lang="en-US" altLang="en-US" sz="2700" b="0" i="1" smtClean="0">
                            <a:latin typeface="Cambria Math" panose="02040503050406030204" pitchFamily="18" charset="0"/>
                          </a:rPr>
                          <m:t>𝑔</m:t>
                        </m:r>
                        <m:d>
                          <m:dPr>
                            <m:ctrlPr>
                              <a:rPr lang="en-US" altLang="en-US" sz="2700" i="1">
                                <a:latin typeface="Cambria Math" panose="02040503050406030204" pitchFamily="18" charset="0"/>
                              </a:rPr>
                            </m:ctrlPr>
                          </m:dPr>
                          <m:e>
                            <m:r>
                              <a:rPr lang="en-US" altLang="en-US" sz="2700" i="1">
                                <a:latin typeface="Cambria Math" panose="02040503050406030204" pitchFamily="18" charset="0"/>
                              </a:rPr>
                              <m:t>𝑛</m:t>
                            </m:r>
                          </m:e>
                        </m:d>
                      </m:e>
                    </m:d>
                    <m:r>
                      <a:rPr lang="en-US" altLang="en-US" sz="2700" i="1">
                        <a:latin typeface="Cambria Math" panose="02040503050406030204" pitchFamily="18" charset="0"/>
                      </a:rPr>
                      <m:t>={</m:t>
                    </m:r>
                    <m:r>
                      <a:rPr lang="en-US" altLang="en-US" sz="2700" b="0" i="1" smtClean="0">
                        <a:latin typeface="Cambria Math" panose="02040503050406030204" pitchFamily="18" charset="0"/>
                      </a:rPr>
                      <m:t>𝑓</m:t>
                    </m:r>
                    <m:r>
                      <a:rPr lang="en-US" altLang="en-US" sz="2700" i="1">
                        <a:latin typeface="Cambria Math" panose="02040503050406030204" pitchFamily="18" charset="0"/>
                      </a:rPr>
                      <m:t>(</m:t>
                    </m:r>
                    <m:r>
                      <a:rPr lang="en-US" altLang="en-US" sz="2700" i="1">
                        <a:latin typeface="Cambria Math" panose="02040503050406030204" pitchFamily="18" charset="0"/>
                      </a:rPr>
                      <m:t>𝑛</m:t>
                    </m:r>
                    <m:r>
                      <a:rPr lang="en-US" altLang="en-US" sz="2700" i="1">
                        <a:latin typeface="Cambria Math" panose="02040503050406030204" pitchFamily="18" charset="0"/>
                      </a:rPr>
                      <m:t>)|</m:t>
                    </m:r>
                    <m:r>
                      <a:rPr lang="en-US" altLang="en-US" sz="2700" b="1" i="1" smtClean="0">
                        <a:solidFill>
                          <a:srgbClr val="FF0000"/>
                        </a:solidFill>
                        <a:latin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𝑐</m:t>
                    </m:r>
                    <m:r>
                      <a:rPr lang="en-US" altLang="en-US" sz="2700" i="1">
                        <a:latin typeface="Cambria Math" panose="02040503050406030204" pitchFamily="18" charset="0"/>
                        <a:ea typeface="Cambria Math" panose="02040503050406030204" pitchFamily="18" charset="0"/>
                      </a:rPr>
                      <m:t>&gt;0 </m:t>
                    </m:r>
                    <m:r>
                      <m:rPr>
                        <m:sty m:val="p"/>
                      </m:rPr>
                      <a:rPr lang="en-US" altLang="en-US" sz="2700" i="0">
                        <a:latin typeface="Cambria Math" panose="02040503050406030204" pitchFamily="18" charset="0"/>
                        <a:ea typeface="Cambria Math" panose="02040503050406030204" pitchFamily="18" charset="0"/>
                      </a:rPr>
                      <m:t>and</m:t>
                    </m:r>
                    <m:r>
                      <a:rPr lang="en-US" altLang="en-US" sz="2700" i="1">
                        <a:latin typeface="Cambria Math" panose="02040503050406030204" pitchFamily="18" charset="0"/>
                        <a:ea typeface="Cambria Math" panose="02040503050406030204" pitchFamily="18" charset="0"/>
                      </a:rPr>
                      <m:t> ∃</m:t>
                    </m:r>
                    <m:sSub>
                      <m:sSubPr>
                        <m:ctrlPr>
                          <a:rPr lang="en-US" altLang="en-US" sz="2700" i="1">
                            <a:latin typeface="Cambria Math" panose="02040503050406030204" pitchFamily="18" charset="0"/>
                            <a:ea typeface="Cambria Math" panose="02040503050406030204" pitchFamily="18" charset="0"/>
                          </a:rPr>
                        </m:ctrlPr>
                      </m:sSubPr>
                      <m:e>
                        <m:r>
                          <a:rPr lang="en-US" altLang="en-US" sz="2700" i="1">
                            <a:latin typeface="Cambria Math" panose="02040503050406030204" pitchFamily="18" charset="0"/>
                            <a:ea typeface="Cambria Math" panose="02040503050406030204" pitchFamily="18" charset="0"/>
                          </a:rPr>
                          <m:t>𝑛</m:t>
                        </m:r>
                      </m:e>
                      <m:sub>
                        <m:r>
                          <a:rPr lang="en-US" altLang="en-US" sz="2700" i="1">
                            <a:latin typeface="Cambria Math" panose="02040503050406030204" pitchFamily="18" charset="0"/>
                            <a:ea typeface="Cambria Math" panose="02040503050406030204" pitchFamily="18" charset="0"/>
                          </a:rPr>
                          <m:t>0</m:t>
                        </m:r>
                      </m:sub>
                    </m:sSub>
                    <m:r>
                      <a:rPr lang="en-US" altLang="en-US" sz="2700" i="1">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ℕ</m:t>
                    </m:r>
                    <m:r>
                      <a:rPr lang="en-US" altLang="en-US" sz="2700" i="1">
                        <a:latin typeface="Cambria Math" panose="02040503050406030204" pitchFamily="18" charset="0"/>
                        <a:ea typeface="Cambria Math" panose="02040503050406030204" pitchFamily="18" charset="0"/>
                      </a:rPr>
                      <m:t>:</m:t>
                    </m:r>
                    <m:r>
                      <a:rPr lang="en-US" altLang="en-US" sz="2700" b="0" i="1" smtClean="0">
                        <a:latin typeface="Cambria Math" panose="02040503050406030204" pitchFamily="18" charset="0"/>
                        <a:ea typeface="Cambria Math" panose="02040503050406030204" pitchFamily="18" charset="0"/>
                      </a:rPr>
                      <m:t>𝑓</m:t>
                    </m:r>
                    <m:d>
                      <m:dPr>
                        <m:ctrlPr>
                          <a:rPr lang="en-US" altLang="en-US" sz="2700" i="1">
                            <a:latin typeface="Cambria Math" panose="02040503050406030204" pitchFamily="18" charset="0"/>
                            <a:ea typeface="Cambria Math" panose="02040503050406030204" pitchFamily="18" charset="0"/>
                          </a:rPr>
                        </m:ctrlPr>
                      </m:dPr>
                      <m:e>
                        <m:r>
                          <a:rPr lang="en-US" altLang="en-US" sz="2700" i="1">
                            <a:latin typeface="Cambria Math" panose="02040503050406030204" pitchFamily="18" charset="0"/>
                            <a:ea typeface="Cambria Math" panose="02040503050406030204" pitchFamily="18" charset="0"/>
                          </a:rPr>
                          <m:t>𝑛</m:t>
                        </m:r>
                      </m:e>
                    </m:d>
                    <m:r>
                      <a:rPr lang="en-US" altLang="en-US" sz="2700" b="1" i="1">
                        <a:solidFill>
                          <a:srgbClr val="FF0000"/>
                        </a:solidFill>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ea typeface="Cambria Math" panose="02040503050406030204" pitchFamily="18" charset="0"/>
                      </a:rPr>
                      <m:t>𝑐</m:t>
                    </m:r>
                    <m:r>
                      <a:rPr lang="en-US" altLang="en-US" sz="2700" b="0" i="1" smtClean="0">
                        <a:latin typeface="Cambria Math" panose="02040503050406030204" pitchFamily="18" charset="0"/>
                        <a:ea typeface="Cambria Math" panose="02040503050406030204" pitchFamily="18" charset="0"/>
                      </a:rPr>
                      <m:t>𝑔</m:t>
                    </m:r>
                    <m:d>
                      <m:dPr>
                        <m:ctrlPr>
                          <a:rPr lang="en-US" altLang="en-US" sz="2700" i="1">
                            <a:latin typeface="Cambria Math" panose="02040503050406030204" pitchFamily="18" charset="0"/>
                            <a:ea typeface="Cambria Math" panose="02040503050406030204" pitchFamily="18" charset="0"/>
                          </a:rPr>
                        </m:ctrlPr>
                      </m:dPr>
                      <m:e>
                        <m:r>
                          <a:rPr lang="en-US" altLang="en-US" sz="2700" i="1">
                            <a:latin typeface="Cambria Math" panose="02040503050406030204" pitchFamily="18" charset="0"/>
                            <a:ea typeface="Cambria Math" panose="02040503050406030204" pitchFamily="18" charset="0"/>
                          </a:rPr>
                          <m:t>𝑛</m:t>
                        </m:r>
                      </m:e>
                    </m:d>
                    <m:r>
                      <a:rPr lang="en-US" altLang="en-US" sz="2700" i="1">
                        <a:latin typeface="Cambria Math" panose="02040503050406030204" pitchFamily="18" charset="0"/>
                        <a:ea typeface="Cambria Math" panose="02040503050406030204" pitchFamily="18" charset="0"/>
                      </a:rPr>
                      <m:t>,∀</m:t>
                    </m:r>
                    <m:r>
                      <a:rPr lang="en-US" altLang="en-US" sz="2700" i="1">
                        <a:latin typeface="Cambria Math" panose="02040503050406030204" pitchFamily="18" charset="0"/>
                      </a:rPr>
                      <m:t>𝑛</m:t>
                    </m:r>
                    <m:r>
                      <a:rPr lang="en-US" altLang="en-US" sz="2700" i="1">
                        <a:latin typeface="Cambria Math" panose="02040503050406030204" pitchFamily="18" charset="0"/>
                      </a:rPr>
                      <m:t>≥</m:t>
                    </m:r>
                    <m:sSub>
                      <m:sSubPr>
                        <m:ctrlPr>
                          <a:rPr lang="en-US" altLang="en-US" sz="2700" i="1">
                            <a:latin typeface="Cambria Math" panose="02040503050406030204" pitchFamily="18" charset="0"/>
                          </a:rPr>
                        </m:ctrlPr>
                      </m:sSubPr>
                      <m:e>
                        <m:r>
                          <a:rPr lang="en-US" altLang="en-US" sz="2700" i="1">
                            <a:latin typeface="Cambria Math" panose="02040503050406030204" pitchFamily="18" charset="0"/>
                          </a:rPr>
                          <m:t>𝑛</m:t>
                        </m:r>
                      </m:e>
                      <m:sub>
                        <m:r>
                          <a:rPr lang="en-US" altLang="en-US" sz="2700" i="1">
                            <a:latin typeface="Cambria Math" panose="02040503050406030204" pitchFamily="18" charset="0"/>
                          </a:rPr>
                          <m:t>0</m:t>
                        </m:r>
                      </m:sub>
                    </m:sSub>
                    <m:r>
                      <a:rPr lang="en-US" altLang="en-US" sz="2700" i="1">
                        <a:latin typeface="Cambria Math" panose="02040503050406030204" pitchFamily="18" charset="0"/>
                      </a:rPr>
                      <m:t>}</m:t>
                    </m:r>
                  </m:oMath>
                </a14:m>
                <a:r>
                  <a:rPr lang="en-US" altLang="en-US" sz="2700"/>
                  <a:t>.</a:t>
                </a:r>
              </a:p>
            </p:txBody>
          </p:sp>
        </mc:Choice>
        <mc:Fallback>
          <p:sp>
            <p:nvSpPr>
              <p:cNvPr id="5" name="文本框 11">
                <a:extLst>
                  <a:ext uri="{FF2B5EF4-FFF2-40B4-BE49-F238E27FC236}">
                    <a16:creationId xmlns:a16="http://schemas.microsoft.com/office/drawing/2014/main" id="{952390B2-54B1-084B-929A-48EEB235C8D9}"/>
                  </a:ext>
                </a:extLst>
              </p:cNvPr>
              <p:cNvSpPr txBox="1">
                <a:spLocks noRot="1" noChangeAspect="1" noMove="1" noResize="1" noEditPoints="1" noAdjustHandles="1" noChangeArrowheads="1" noChangeShapeType="1" noTextEdit="1"/>
              </p:cNvSpPr>
              <p:nvPr/>
            </p:nvSpPr>
            <p:spPr>
              <a:xfrm>
                <a:off x="457636" y="735479"/>
                <a:ext cx="10618403" cy="659861"/>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22DC84B-7C19-0744-9E24-C285AFFEB20B}"/>
                  </a:ext>
                </a:extLst>
              </p:cNvPr>
              <p:cNvSpPr txBox="1"/>
              <p:nvPr/>
            </p:nvSpPr>
            <p:spPr>
              <a:xfrm>
                <a:off x="501445" y="1586940"/>
                <a:ext cx="10367680" cy="1743106"/>
              </a:xfrm>
              <a:prstGeom prst="rect">
                <a:avLst/>
              </a:prstGeom>
              <a:noFill/>
            </p:spPr>
            <p:txBody>
              <a:bodyPr wrap="square" rtlCol="0">
                <a:spAutoFit/>
              </a:bodyPr>
              <a:lstStyle/>
              <a:p>
                <a:r>
                  <a:rPr lang="en-US" sz="2600"/>
                  <a:t>The asymptotic upper bound provided by </a:t>
                </a:r>
                <a:r>
                  <a:rPr lang="en-US" sz="2600" i="1"/>
                  <a:t>O</a:t>
                </a:r>
                <a:r>
                  <a:rPr lang="en-US" sz="2600"/>
                  <a:t>-notation may or may not be asymptotically tight.</a:t>
                </a:r>
              </a:p>
              <a:p>
                <a:r>
                  <a:rPr lang="en-US" sz="2600"/>
                  <a:t>Example: The bound </a:t>
                </a:r>
                <a14:m>
                  <m:oMath xmlns:m="http://schemas.openxmlformats.org/officeDocument/2006/math">
                    <m:r>
                      <a:rPr lang="en-US" altLang="en-US" sz="2400" b="0" i="0" smtClean="0">
                        <a:latin typeface="Cambria Math" panose="02040503050406030204" pitchFamily="18" charset="0"/>
                      </a:rPr>
                      <m:t>2</m:t>
                    </m:r>
                    <m:sSup>
                      <m:sSupPr>
                        <m:ctrlPr>
                          <a:rPr lang="en-US" altLang="en-US" sz="2400" i="1">
                            <a:latin typeface="Cambria Math" panose="02040503050406030204" pitchFamily="18" charset="0"/>
                          </a:rPr>
                        </m:ctrlPr>
                      </m:sSupPr>
                      <m:e>
                        <m:r>
                          <a:rPr lang="en-US" altLang="en-US" sz="2400" i="1">
                            <a:latin typeface="Cambria Math" panose="02040503050406030204" pitchFamily="18" charset="0"/>
                          </a:rPr>
                          <m:t>𝑛</m:t>
                        </m:r>
                      </m:e>
                      <m:sup>
                        <m:r>
                          <a:rPr lang="en-US" altLang="en-US" sz="2400" i="1">
                            <a:latin typeface="Cambria Math" panose="02040503050406030204" pitchFamily="18" charset="0"/>
                          </a:rPr>
                          <m:t>2</m:t>
                        </m:r>
                      </m:sup>
                    </m:sSup>
                    <m:r>
                      <a:rPr lang="en-US" altLang="en-US" sz="2400" b="0" i="1" smtClean="0">
                        <a:latin typeface="Cambria Math" panose="02040503050406030204" pitchFamily="18" charset="0"/>
                      </a:rPr>
                      <m:t>=</m:t>
                    </m:r>
                    <m:r>
                      <a:rPr lang="en-US" altLang="en-US" sz="2400" i="1">
                        <a:latin typeface="Cambria Math" panose="02040503050406030204" pitchFamily="18" charset="0"/>
                      </a:rPr>
                      <m:t>𝑂</m:t>
                    </m:r>
                    <m:d>
                      <m:dPr>
                        <m:ctrlPr>
                          <a:rPr lang="en-US" altLang="en-US" sz="2400" i="1">
                            <a:latin typeface="Cambria Math" panose="02040503050406030204" pitchFamily="18" charset="0"/>
                          </a:rPr>
                        </m:ctrlPr>
                      </m:dPr>
                      <m:e>
                        <m:sSup>
                          <m:sSupPr>
                            <m:ctrlPr>
                              <a:rPr lang="en-US" altLang="en-US" sz="2400" i="1">
                                <a:latin typeface="Cambria Math" panose="02040503050406030204" pitchFamily="18" charset="0"/>
                              </a:rPr>
                            </m:ctrlPr>
                          </m:sSupPr>
                          <m:e>
                            <m:r>
                              <a:rPr lang="en-US" altLang="en-US" sz="2400" i="1">
                                <a:latin typeface="Cambria Math" panose="02040503050406030204" pitchFamily="18" charset="0"/>
                              </a:rPr>
                              <m:t>𝑛</m:t>
                            </m:r>
                          </m:e>
                          <m:sup>
                            <m:r>
                              <a:rPr lang="en-US" altLang="en-US" sz="2400" i="1">
                                <a:latin typeface="Cambria Math" panose="02040503050406030204" pitchFamily="18" charset="0"/>
                              </a:rPr>
                              <m:t>2</m:t>
                            </m:r>
                          </m:sup>
                        </m:sSup>
                      </m:e>
                    </m:d>
                  </m:oMath>
                </a14:m>
                <a:r>
                  <a:rPr lang="en-US" sz="2600"/>
                  <a:t> is asymptotically tight, but the bound </a:t>
                </a:r>
                <a14:m>
                  <m:oMath xmlns:m="http://schemas.openxmlformats.org/officeDocument/2006/math">
                    <m:r>
                      <a:rPr lang="en-US" altLang="en-US" sz="2800" b="0" i="0" smtClean="0">
                        <a:latin typeface="Cambria Math" panose="02040503050406030204" pitchFamily="18" charset="0"/>
                      </a:rPr>
                      <m:t>2</m:t>
                    </m:r>
                    <m:r>
                      <a:rPr lang="en-US" altLang="en-US" sz="2800" b="0" i="1" smtClean="0">
                        <a:latin typeface="Cambria Math" panose="02040503050406030204" pitchFamily="18" charset="0"/>
                      </a:rPr>
                      <m:t>𝑛</m:t>
                    </m:r>
                    <m:r>
                      <a:rPr lang="en-US" altLang="en-US" sz="2800" b="0" i="0" smtClean="0">
                        <a:latin typeface="Cambria Math" panose="02040503050406030204" pitchFamily="18" charset="0"/>
                      </a:rPr>
                      <m:t>=</m:t>
                    </m:r>
                    <m:r>
                      <a:rPr lang="en-US" altLang="en-US" sz="2800" i="1">
                        <a:latin typeface="Cambria Math" panose="02040503050406030204" pitchFamily="18" charset="0"/>
                      </a:rPr>
                      <m:t>𝑂</m:t>
                    </m:r>
                    <m:d>
                      <m:dPr>
                        <m:ctrlPr>
                          <a:rPr lang="en-US" altLang="en-US" sz="2800" i="1">
                            <a:latin typeface="Cambria Math" panose="02040503050406030204" pitchFamily="18" charset="0"/>
                          </a:rPr>
                        </m:ctrlPr>
                      </m:dPr>
                      <m:e>
                        <m:sSup>
                          <m:sSupPr>
                            <m:ctrlPr>
                              <a:rPr lang="en-US" altLang="en-US" sz="2800" i="1">
                                <a:latin typeface="Cambria Math" panose="02040503050406030204" pitchFamily="18" charset="0"/>
                              </a:rPr>
                            </m:ctrlPr>
                          </m:sSupPr>
                          <m:e>
                            <m:r>
                              <a:rPr lang="en-US" altLang="en-US" sz="2800" i="1">
                                <a:latin typeface="Cambria Math" panose="02040503050406030204" pitchFamily="18" charset="0"/>
                              </a:rPr>
                              <m:t>𝑛</m:t>
                            </m:r>
                          </m:e>
                          <m:sup>
                            <m:r>
                              <a:rPr lang="en-US" altLang="en-US" sz="2800" i="1">
                                <a:latin typeface="Cambria Math" panose="02040503050406030204" pitchFamily="18" charset="0"/>
                              </a:rPr>
                              <m:t>2</m:t>
                            </m:r>
                          </m:sup>
                        </m:sSup>
                      </m:e>
                    </m:d>
                    <m:r>
                      <a:rPr lang="en-US" altLang="en-US" sz="2800" i="1">
                        <a:latin typeface="Cambria Math" panose="02040503050406030204" pitchFamily="18" charset="0"/>
                      </a:rPr>
                      <m:t> </m:t>
                    </m:r>
                  </m:oMath>
                </a14:m>
                <a:r>
                  <a:rPr lang="en-US" sz="2600"/>
                  <a:t>is not.</a:t>
                </a:r>
              </a:p>
            </p:txBody>
          </p:sp>
        </mc:Choice>
        <mc:Fallback>
          <p:sp>
            <p:nvSpPr>
              <p:cNvPr id="3" name="TextBox 2">
                <a:extLst>
                  <a:ext uri="{FF2B5EF4-FFF2-40B4-BE49-F238E27FC236}">
                    <a16:creationId xmlns:a16="http://schemas.microsoft.com/office/drawing/2014/main" id="{D22DC84B-7C19-0744-9E24-C285AFFEB20B}"/>
                  </a:ext>
                </a:extLst>
              </p:cNvPr>
              <p:cNvSpPr txBox="1">
                <a:spLocks noRot="1" noChangeAspect="1" noMove="1" noResize="1" noEditPoints="1" noAdjustHandles="1" noChangeArrowheads="1" noChangeShapeType="1" noTextEdit="1"/>
              </p:cNvSpPr>
              <p:nvPr/>
            </p:nvSpPr>
            <p:spPr>
              <a:xfrm>
                <a:off x="501445" y="1586940"/>
                <a:ext cx="10367680" cy="1743106"/>
              </a:xfrm>
              <a:prstGeom prst="rect">
                <a:avLst/>
              </a:prstGeom>
              <a:blipFill>
                <a:blip r:embed="rId5"/>
                <a:stretch>
                  <a:fillRect l="-1058" t="-3147" b="-69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文本框 11">
                <a:extLst>
                  <a:ext uri="{FF2B5EF4-FFF2-40B4-BE49-F238E27FC236}">
                    <a16:creationId xmlns:a16="http://schemas.microsoft.com/office/drawing/2014/main" id="{46C58634-3266-1F47-81DD-A0D73EA87E93}"/>
                  </a:ext>
                </a:extLst>
              </p:cNvPr>
              <p:cNvSpPr txBox="1"/>
              <p:nvPr/>
            </p:nvSpPr>
            <p:spPr>
              <a:xfrm>
                <a:off x="457636" y="4716174"/>
                <a:ext cx="7610167" cy="783356"/>
              </a:xfrm>
              <a:prstGeom prst="rect">
                <a:avLst/>
              </a:prstGeom>
              <a:noFill/>
              <a:ln w="25400">
                <a:solidFill>
                  <a:srgbClr val="00B050"/>
                </a:solidFill>
                <a:prstDash val="dash"/>
              </a:ln>
              <a:effectLst/>
            </p:spPr>
            <p:txBody>
              <a:bodyPr wrap="square" rtlCol="0">
                <a:spAutoFit/>
              </a:bodyPr>
              <a:lstStyle/>
              <a:p>
                <a:pPr>
                  <a:lnSpc>
                    <a:spcPct val="100000"/>
                  </a:lnSpc>
                </a:pPr>
                <a:r>
                  <a:rPr lang="en-US" altLang="en-US" sz="2800"/>
                  <a:t>Alternative Def for </a:t>
                </a:r>
                <a14:m>
                  <m:oMath xmlns:m="http://schemas.openxmlformats.org/officeDocument/2006/math">
                    <m:r>
                      <a:rPr lang="en-US" altLang="en-US" sz="2800" b="0" i="1">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b="0" i="1">
                            <a:latin typeface="Cambria Math" panose="02040503050406030204" pitchFamily="18" charset="0"/>
                          </a:rPr>
                          <m:t>𝑛</m:t>
                        </m:r>
                      </m:e>
                    </m:d>
                    <m:r>
                      <a:rPr lang="en-US" altLang="en-US" sz="2800" b="0" i="1">
                        <a:latin typeface="Cambria Math" panose="02040503050406030204" pitchFamily="18" charset="0"/>
                      </a:rPr>
                      <m:t>=</m:t>
                    </m:r>
                    <m:r>
                      <a:rPr lang="en-US" altLang="en-US" sz="2800" b="0" i="1">
                        <a:latin typeface="Cambria Math" panose="02040503050406030204" pitchFamily="18" charset="0"/>
                      </a:rPr>
                      <m:t>𝑜</m:t>
                    </m:r>
                    <m:r>
                      <a:rPr lang="en-US" altLang="en-US" sz="2800" b="0" i="1">
                        <a:latin typeface="Cambria Math" panose="02040503050406030204" pitchFamily="18" charset="0"/>
                      </a:rPr>
                      <m:t>(</m:t>
                    </m:r>
                    <m:r>
                      <a:rPr lang="en-US" altLang="en-US" sz="2800" b="0" i="1">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b="0" i="1">
                            <a:latin typeface="Cambria Math" panose="02040503050406030204" pitchFamily="18" charset="0"/>
                          </a:rPr>
                          <m:t>𝑛</m:t>
                        </m:r>
                      </m:e>
                    </m:d>
                    <m:r>
                      <a:rPr lang="en-US" altLang="en-US" sz="2800" b="0" i="1">
                        <a:latin typeface="Cambria Math" panose="02040503050406030204" pitchFamily="18" charset="0"/>
                      </a:rPr>
                      <m:t>)</m:t>
                    </m:r>
                  </m:oMath>
                </a14:m>
                <a:r>
                  <a:rPr lang="en-US" altLang="en-US" sz="2800"/>
                  <a:t>: </a:t>
                </a:r>
                <a14:m>
                  <m:oMath xmlns:m="http://schemas.openxmlformats.org/officeDocument/2006/math">
                    <m:func>
                      <m:funcPr>
                        <m:ctrlPr>
                          <a:rPr lang="en-US" altLang="en-US" sz="2800" i="1">
                            <a:latin typeface="Cambria Math" panose="02040503050406030204" pitchFamily="18" charset="0"/>
                          </a:rPr>
                        </m:ctrlPr>
                      </m:funcPr>
                      <m:fName>
                        <m:limLow>
                          <m:limLowPr>
                            <m:ctrlPr>
                              <a:rPr lang="en-US" altLang="en-US" sz="2800" i="1">
                                <a:latin typeface="Cambria Math" panose="02040503050406030204" pitchFamily="18" charset="0"/>
                              </a:rPr>
                            </m:ctrlPr>
                          </m:limLowPr>
                          <m:e>
                            <m:r>
                              <m:rPr>
                                <m:sty m:val="p"/>
                              </m:rPr>
                              <a:rPr lang="en-US" altLang="en-US" sz="2800">
                                <a:latin typeface="Cambria Math" panose="02040503050406030204" pitchFamily="18" charset="0"/>
                              </a:rPr>
                              <m:t>lim</m:t>
                            </m:r>
                          </m:e>
                          <m:lim>
                            <m:r>
                              <a:rPr lang="en-US" altLang="en-US" sz="2800" i="1">
                                <a:latin typeface="Cambria Math" panose="02040503050406030204" pitchFamily="18" charset="0"/>
                              </a:rPr>
                              <m:t>𝑛</m:t>
                            </m:r>
                            <m:r>
                              <a:rPr lang="en-US" altLang="en-US" sz="2800" i="1">
                                <a:latin typeface="Cambria Math" panose="02040503050406030204" pitchFamily="18" charset="0"/>
                                <a:ea typeface="Cambria Math" panose="02040503050406030204" pitchFamily="18" charset="0"/>
                              </a:rPr>
                              <m:t>→∞</m:t>
                            </m:r>
                          </m:lim>
                        </m:limLow>
                      </m:fName>
                      <m:e>
                        <m:f>
                          <m:fPr>
                            <m:ctrlPr>
                              <a:rPr lang="en-US" altLang="en-US" sz="2800" i="1">
                                <a:latin typeface="Cambria Math" panose="02040503050406030204" pitchFamily="18" charset="0"/>
                              </a:rPr>
                            </m:ctrlPr>
                          </m:fPr>
                          <m:num>
                            <m:r>
                              <a:rPr lang="en-US" altLang="en-US" sz="2800" b="0" i="1" smtClean="0">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num>
                          <m:den>
                            <m:r>
                              <a:rPr lang="en-US" altLang="en-US" sz="2800" b="0" i="1" smtClean="0">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den>
                        </m:f>
                        <m:r>
                          <a:rPr lang="en-US" altLang="en-US" sz="2800" i="1">
                            <a:latin typeface="Cambria Math" panose="02040503050406030204" pitchFamily="18" charset="0"/>
                          </a:rPr>
                          <m:t>=0</m:t>
                        </m:r>
                      </m:e>
                    </m:func>
                  </m:oMath>
                </a14:m>
                <a:r>
                  <a:rPr lang="en-US" altLang="en-US" sz="2800"/>
                  <a:t>.</a:t>
                </a:r>
              </a:p>
            </p:txBody>
          </p:sp>
        </mc:Choice>
        <mc:Fallback>
          <p:sp>
            <p:nvSpPr>
              <p:cNvPr id="7" name="文本框 11">
                <a:extLst>
                  <a:ext uri="{FF2B5EF4-FFF2-40B4-BE49-F238E27FC236}">
                    <a16:creationId xmlns:a16="http://schemas.microsoft.com/office/drawing/2014/main" id="{46C58634-3266-1F47-81DD-A0D73EA87E93}"/>
                  </a:ext>
                </a:extLst>
              </p:cNvPr>
              <p:cNvSpPr txBox="1">
                <a:spLocks noRot="1" noChangeAspect="1" noMove="1" noResize="1" noEditPoints="1" noAdjustHandles="1" noChangeArrowheads="1" noChangeShapeType="1" noTextEdit="1"/>
              </p:cNvSpPr>
              <p:nvPr/>
            </p:nvSpPr>
            <p:spPr>
              <a:xfrm>
                <a:off x="457636" y="4716174"/>
                <a:ext cx="7610167" cy="783356"/>
              </a:xfrm>
              <a:prstGeom prst="rect">
                <a:avLst/>
              </a:prstGeom>
              <a:blipFill>
                <a:blip r:embed="rId6"/>
                <a:stretch>
                  <a:fillRect l="-1438" r="-1198" b="-1515"/>
                </a:stretch>
              </a:blipFill>
              <a:ln w="25400">
                <a:solidFill>
                  <a:srgbClr val="00B050"/>
                </a:solidFill>
                <a:prstDash val="dash"/>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C8DB220-C3D4-7C42-9816-2FE995F81D01}"/>
                  </a:ext>
                </a:extLst>
              </p:cNvPr>
              <p:cNvSpPr txBox="1"/>
              <p:nvPr/>
            </p:nvSpPr>
            <p:spPr>
              <a:xfrm>
                <a:off x="501445" y="5737320"/>
                <a:ext cx="6179449" cy="523220"/>
              </a:xfrm>
              <a:prstGeom prst="rect">
                <a:avLst/>
              </a:prstGeom>
              <a:noFill/>
            </p:spPr>
            <p:txBody>
              <a:bodyPr wrap="none" rtlCol="0">
                <a:spAutoFit/>
              </a:bodyPr>
              <a:lstStyle/>
              <a:p>
                <a:r>
                  <a:rPr lang="en-US" sz="2800"/>
                  <a:t>Example: </a:t>
                </a:r>
                <a14:m>
                  <m:oMath xmlns:m="http://schemas.openxmlformats.org/officeDocument/2006/math">
                    <m:r>
                      <a:rPr lang="en-US" altLang="en-US" sz="2800">
                        <a:latin typeface="Cambria Math" panose="02040503050406030204" pitchFamily="18" charset="0"/>
                      </a:rPr>
                      <m:t>2</m:t>
                    </m:r>
                    <m:r>
                      <a:rPr lang="en-US" altLang="en-US" sz="2800" i="1">
                        <a:latin typeface="Cambria Math" panose="02040503050406030204" pitchFamily="18" charset="0"/>
                      </a:rPr>
                      <m:t>𝑛</m:t>
                    </m:r>
                    <m:r>
                      <a:rPr lang="en-US" altLang="en-US" sz="2800">
                        <a:latin typeface="Cambria Math" panose="02040503050406030204" pitchFamily="18" charset="0"/>
                      </a:rPr>
                      <m:t>=</m:t>
                    </m:r>
                    <m:r>
                      <a:rPr lang="en-US" altLang="en-US" sz="2800" b="0" i="1" smtClean="0">
                        <a:latin typeface="Cambria Math" panose="02040503050406030204" pitchFamily="18" charset="0"/>
                      </a:rPr>
                      <m:t>𝑜</m:t>
                    </m:r>
                    <m:d>
                      <m:dPr>
                        <m:ctrlPr>
                          <a:rPr lang="en-US" altLang="en-US" sz="2800" i="1">
                            <a:latin typeface="Cambria Math" panose="02040503050406030204" pitchFamily="18" charset="0"/>
                          </a:rPr>
                        </m:ctrlPr>
                      </m:dPr>
                      <m:e>
                        <m:sSup>
                          <m:sSupPr>
                            <m:ctrlPr>
                              <a:rPr lang="en-US" altLang="en-US" sz="2800" i="1">
                                <a:latin typeface="Cambria Math" panose="02040503050406030204" pitchFamily="18" charset="0"/>
                              </a:rPr>
                            </m:ctrlPr>
                          </m:sSupPr>
                          <m:e>
                            <m:r>
                              <a:rPr lang="en-US" altLang="en-US" sz="2800" i="1">
                                <a:latin typeface="Cambria Math" panose="02040503050406030204" pitchFamily="18" charset="0"/>
                              </a:rPr>
                              <m:t>𝑛</m:t>
                            </m:r>
                          </m:e>
                          <m:sup>
                            <m:r>
                              <a:rPr lang="en-US" altLang="en-US" sz="2800" i="1">
                                <a:latin typeface="Cambria Math" panose="02040503050406030204" pitchFamily="18" charset="0"/>
                              </a:rPr>
                              <m:t>2</m:t>
                            </m:r>
                          </m:sup>
                        </m:sSup>
                      </m:e>
                    </m:d>
                  </m:oMath>
                </a14:m>
                <a:r>
                  <a:rPr lang="en-US" sz="2800"/>
                  <a:t> but </a:t>
                </a:r>
                <a14:m>
                  <m:oMath xmlns:m="http://schemas.openxmlformats.org/officeDocument/2006/math">
                    <m:r>
                      <a:rPr lang="en-US" altLang="en-US" sz="2800">
                        <a:latin typeface="Cambria Math" panose="02040503050406030204" pitchFamily="18" charset="0"/>
                      </a:rPr>
                      <m:t>2</m:t>
                    </m:r>
                    <m:sSup>
                      <m:sSupPr>
                        <m:ctrlPr>
                          <a:rPr lang="en-US" altLang="en-US" sz="2800" i="1">
                            <a:latin typeface="Cambria Math" panose="02040503050406030204" pitchFamily="18" charset="0"/>
                          </a:rPr>
                        </m:ctrlPr>
                      </m:sSupPr>
                      <m:e>
                        <m:r>
                          <a:rPr lang="en-US" altLang="en-US" sz="2800" i="1">
                            <a:latin typeface="Cambria Math" panose="02040503050406030204" pitchFamily="18" charset="0"/>
                          </a:rPr>
                          <m:t>𝑛</m:t>
                        </m:r>
                      </m:e>
                      <m:sup>
                        <m:r>
                          <a:rPr lang="en-US" altLang="en-US" sz="2800" i="1">
                            <a:latin typeface="Cambria Math" panose="02040503050406030204" pitchFamily="18" charset="0"/>
                          </a:rPr>
                          <m:t>2</m:t>
                        </m:r>
                      </m:sup>
                    </m:sSup>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𝑜</m:t>
                    </m:r>
                    <m:d>
                      <m:dPr>
                        <m:ctrlPr>
                          <a:rPr lang="en-US" altLang="en-US" sz="2800" i="1">
                            <a:latin typeface="Cambria Math" panose="02040503050406030204" pitchFamily="18" charset="0"/>
                          </a:rPr>
                        </m:ctrlPr>
                      </m:dPr>
                      <m:e>
                        <m:sSup>
                          <m:sSupPr>
                            <m:ctrlPr>
                              <a:rPr lang="en-US" altLang="en-US" sz="2800" i="1">
                                <a:latin typeface="Cambria Math" panose="02040503050406030204" pitchFamily="18" charset="0"/>
                              </a:rPr>
                            </m:ctrlPr>
                          </m:sSupPr>
                          <m:e>
                            <m:r>
                              <a:rPr lang="en-US" altLang="en-US" sz="2800" i="1">
                                <a:latin typeface="Cambria Math" panose="02040503050406030204" pitchFamily="18" charset="0"/>
                              </a:rPr>
                              <m:t>𝑛</m:t>
                            </m:r>
                          </m:e>
                          <m:sup>
                            <m:r>
                              <a:rPr lang="en-US" altLang="en-US" sz="2800" i="1">
                                <a:latin typeface="Cambria Math" panose="02040503050406030204" pitchFamily="18" charset="0"/>
                              </a:rPr>
                              <m:t>2</m:t>
                            </m:r>
                          </m:sup>
                        </m:sSup>
                      </m:e>
                    </m:d>
                  </m:oMath>
                </a14:m>
                <a:r>
                  <a:rPr lang="en-US" sz="2800"/>
                  <a:t>.  </a:t>
                </a:r>
              </a:p>
            </p:txBody>
          </p:sp>
        </mc:Choice>
        <mc:Fallback>
          <p:sp>
            <p:nvSpPr>
              <p:cNvPr id="6" name="TextBox 5">
                <a:extLst>
                  <a:ext uri="{FF2B5EF4-FFF2-40B4-BE49-F238E27FC236}">
                    <a16:creationId xmlns:a16="http://schemas.microsoft.com/office/drawing/2014/main" id="{9C8DB220-C3D4-7C42-9816-2FE995F81D01}"/>
                  </a:ext>
                </a:extLst>
              </p:cNvPr>
              <p:cNvSpPr txBox="1">
                <a:spLocks noRot="1" noChangeAspect="1" noMove="1" noResize="1" noEditPoints="1" noAdjustHandles="1" noChangeArrowheads="1" noChangeShapeType="1" noTextEdit="1"/>
              </p:cNvSpPr>
              <p:nvPr/>
            </p:nvSpPr>
            <p:spPr>
              <a:xfrm>
                <a:off x="501445" y="5737320"/>
                <a:ext cx="6179449" cy="523220"/>
              </a:xfrm>
              <a:prstGeom prst="rect">
                <a:avLst/>
              </a:prstGeom>
              <a:blipFill>
                <a:blip r:embed="rId7"/>
                <a:stretch>
                  <a:fillRect l="-1972" t="-11628" r="-1874" b="-31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2965E88-8F1C-1E46-9761-0B767DEE521D}"/>
                  </a:ext>
                </a:extLst>
              </p:cNvPr>
              <p:cNvSpPr txBox="1"/>
              <p:nvPr/>
            </p:nvSpPr>
            <p:spPr>
              <a:xfrm>
                <a:off x="8484208" y="4892408"/>
                <a:ext cx="3560308" cy="1214243"/>
              </a:xfrm>
              <a:prstGeom prst="rect">
                <a:avLst/>
              </a:prstGeom>
              <a:solidFill>
                <a:schemeClr val="accent2">
                  <a:lumMod val="20000"/>
                  <a:lumOff val="80000"/>
                </a:schemeClr>
              </a:solidFill>
            </p:spPr>
            <p:txBody>
              <a:bodyPr wrap="square" rtlCol="0">
                <a:spAutoFit/>
              </a:bodyPr>
              <a:lstStyle/>
              <a:p>
                <a:r>
                  <a:rPr lang="en-US" sz="2800"/>
                  <a:t>If </a:t>
                </a:r>
                <a14:m>
                  <m:oMath xmlns:m="http://schemas.openxmlformats.org/officeDocument/2006/math">
                    <m:func>
                      <m:funcPr>
                        <m:ctrlPr>
                          <a:rPr lang="en-US" altLang="en-US" sz="2800" i="1">
                            <a:latin typeface="Cambria Math" panose="02040503050406030204" pitchFamily="18" charset="0"/>
                          </a:rPr>
                        </m:ctrlPr>
                      </m:funcPr>
                      <m:fName>
                        <m:limLow>
                          <m:limLowPr>
                            <m:ctrlPr>
                              <a:rPr lang="en-US" altLang="en-US" sz="2800" i="1">
                                <a:latin typeface="Cambria Math" panose="02040503050406030204" pitchFamily="18" charset="0"/>
                              </a:rPr>
                            </m:ctrlPr>
                          </m:limLowPr>
                          <m:e>
                            <m:r>
                              <m:rPr>
                                <m:sty m:val="p"/>
                              </m:rPr>
                              <a:rPr lang="en-US" altLang="en-US" sz="2800">
                                <a:latin typeface="Cambria Math" panose="02040503050406030204" pitchFamily="18" charset="0"/>
                              </a:rPr>
                              <m:t>lim</m:t>
                            </m:r>
                          </m:e>
                          <m:lim>
                            <m:r>
                              <a:rPr lang="en-US" altLang="en-US" sz="2800" i="1">
                                <a:latin typeface="Cambria Math" panose="02040503050406030204" pitchFamily="18" charset="0"/>
                              </a:rPr>
                              <m:t>𝑛</m:t>
                            </m:r>
                            <m:r>
                              <a:rPr lang="en-US" altLang="en-US" sz="2800" i="1">
                                <a:latin typeface="Cambria Math" panose="02040503050406030204" pitchFamily="18" charset="0"/>
                                <a:ea typeface="Cambria Math" panose="02040503050406030204" pitchFamily="18" charset="0"/>
                              </a:rPr>
                              <m:t>→∞</m:t>
                            </m:r>
                          </m:lim>
                        </m:limLow>
                      </m:fName>
                      <m:e>
                        <m:f>
                          <m:fPr>
                            <m:ctrlPr>
                              <a:rPr lang="en-US" altLang="en-US" sz="2800" i="1">
                                <a:latin typeface="Cambria Math" panose="02040503050406030204" pitchFamily="18" charset="0"/>
                              </a:rPr>
                            </m:ctrlPr>
                          </m:fPr>
                          <m:num>
                            <m:r>
                              <a:rPr lang="en-US" altLang="en-US" sz="2800" i="1">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num>
                          <m:den>
                            <m:r>
                              <a:rPr lang="en-US" altLang="en-US" sz="2800" i="1">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den>
                        </m:f>
                        <m:r>
                          <a:rPr lang="en-US" altLang="en-US" sz="2800" i="1">
                            <a:latin typeface="Cambria Math" panose="02040503050406030204" pitchFamily="18" charset="0"/>
                          </a:rPr>
                          <m:t>=</m:t>
                        </m:r>
                      </m:e>
                    </m:func>
                    <m:r>
                      <a:rPr lang="en-US" altLang="en-US" sz="2800" i="1">
                        <a:latin typeface="Cambria Math" panose="02040503050406030204" pitchFamily="18" charset="0"/>
                        <a:ea typeface="Cambria Math" panose="02040503050406030204" pitchFamily="18" charset="0"/>
                      </a:rPr>
                      <m:t>∞</m:t>
                    </m:r>
                  </m:oMath>
                </a14:m>
                <a:r>
                  <a:rPr lang="en-US" sz="2800"/>
                  <a:t>, we write </a:t>
                </a:r>
                <a14:m>
                  <m:oMath xmlns:m="http://schemas.openxmlformats.org/officeDocument/2006/math">
                    <m:r>
                      <a:rPr lang="en-US" altLang="en-US" sz="2800" i="1">
                        <a:latin typeface="Cambria Math" panose="02040503050406030204" pitchFamily="18" charset="0"/>
                      </a:rPr>
                      <m:t>𝑓</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i="1">
                        <a:latin typeface="Cambria Math" panose="02040503050406030204" pitchFamily="18" charset="0"/>
                      </a:rPr>
                      <m:t>=</m:t>
                    </m:r>
                    <m:r>
                      <a:rPr lang="en-US" altLang="en-US" sz="2800" b="0" i="1" smtClean="0">
                        <a:latin typeface="Cambria Math" panose="02040503050406030204" pitchFamily="18" charset="0"/>
                      </a:rPr>
                      <m:t>𝜔</m:t>
                    </m:r>
                    <m:r>
                      <a:rPr lang="en-US" altLang="en-US" sz="2800" i="1">
                        <a:latin typeface="Cambria Math" panose="02040503050406030204" pitchFamily="18" charset="0"/>
                      </a:rPr>
                      <m:t>(</m:t>
                    </m:r>
                    <m:r>
                      <a:rPr lang="en-US" altLang="en-US" sz="2800" i="1">
                        <a:latin typeface="Cambria Math" panose="02040503050406030204" pitchFamily="18" charset="0"/>
                      </a:rPr>
                      <m:t>𝑔</m:t>
                    </m:r>
                    <m:d>
                      <m:dPr>
                        <m:ctrlPr>
                          <a:rPr lang="en-US" altLang="en-US" sz="2800" i="1">
                            <a:latin typeface="Cambria Math" panose="02040503050406030204" pitchFamily="18" charset="0"/>
                          </a:rPr>
                        </m:ctrlPr>
                      </m:dPr>
                      <m:e>
                        <m:r>
                          <a:rPr lang="en-US" altLang="en-US" sz="2800" i="1">
                            <a:latin typeface="Cambria Math" panose="02040503050406030204" pitchFamily="18" charset="0"/>
                          </a:rPr>
                          <m:t>𝑛</m:t>
                        </m:r>
                      </m:e>
                    </m:d>
                    <m:r>
                      <a:rPr lang="en-US" altLang="en-US" sz="2800" i="1">
                        <a:latin typeface="Cambria Math" panose="02040503050406030204" pitchFamily="18" charset="0"/>
                      </a:rPr>
                      <m:t>)</m:t>
                    </m:r>
                  </m:oMath>
                </a14:m>
                <a:r>
                  <a:rPr lang="en-US" sz="2800"/>
                  <a:t> </a:t>
                </a:r>
              </a:p>
            </p:txBody>
          </p:sp>
        </mc:Choice>
        <mc:Fallback>
          <p:sp>
            <p:nvSpPr>
              <p:cNvPr id="10" name="TextBox 9">
                <a:extLst>
                  <a:ext uri="{FF2B5EF4-FFF2-40B4-BE49-F238E27FC236}">
                    <a16:creationId xmlns:a16="http://schemas.microsoft.com/office/drawing/2014/main" id="{22965E88-8F1C-1E46-9761-0B767DEE521D}"/>
                  </a:ext>
                </a:extLst>
              </p:cNvPr>
              <p:cNvSpPr txBox="1">
                <a:spLocks noRot="1" noChangeAspect="1" noMove="1" noResize="1" noEditPoints="1" noAdjustHandles="1" noChangeArrowheads="1" noChangeShapeType="1" noTextEdit="1"/>
              </p:cNvSpPr>
              <p:nvPr/>
            </p:nvSpPr>
            <p:spPr>
              <a:xfrm>
                <a:off x="8484208" y="4892408"/>
                <a:ext cx="3560308" cy="1214243"/>
              </a:xfrm>
              <a:prstGeom prst="rect">
                <a:avLst/>
              </a:prstGeom>
              <a:blipFill>
                <a:blip r:embed="rId8"/>
                <a:stretch>
                  <a:fillRect l="-3596" b="-13568"/>
                </a:stretch>
              </a:blipFill>
            </p:spPr>
            <p:txBody>
              <a:bodyPr/>
              <a:lstStyle/>
              <a:p>
                <a:r>
                  <a:rPr lang="en-US">
                    <a:noFill/>
                  </a:rPr>
                  <a:t> </a:t>
                </a:r>
              </a:p>
            </p:txBody>
          </p:sp>
        </mc:Fallback>
      </mc:AlternateContent>
    </p:spTree>
    <p:extLst>
      <p:ext uri="{BB962C8B-B14F-4D97-AF65-F5344CB8AC3E}">
        <p14:creationId xmlns:p14="http://schemas.microsoft.com/office/powerpoint/2010/main" val="205900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6" grpId="0"/>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3.1 Merge Sort </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00380998-E6B7-C645-8F37-5BA451E0BD59}"/>
                  </a:ext>
                </a:extLst>
              </p:cNvPr>
              <p:cNvSpPr txBox="1">
                <a:spLocks/>
              </p:cNvSpPr>
              <p:nvPr/>
            </p:nvSpPr>
            <p:spPr>
              <a:xfrm>
                <a:off x="2785371" y="2629010"/>
                <a:ext cx="8780988" cy="1685047"/>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b="1"/>
                  <a:t>Divide</a:t>
                </a:r>
                <a:r>
                  <a:rPr lang="en-US" altLang="en-US"/>
                  <a:t>: Split array of size </a:t>
                </a:r>
                <a14:m>
                  <m:oMath xmlns:m="http://schemas.openxmlformats.org/officeDocument/2006/math">
                    <m:r>
                      <a:rPr lang="en-US" altLang="en-US" b="0" i="1" smtClean="0">
                        <a:latin typeface="Cambria Math" panose="02040503050406030204" pitchFamily="18" charset="0"/>
                      </a:rPr>
                      <m:t>𝑛</m:t>
                    </m:r>
                  </m:oMath>
                </a14:m>
                <a:r>
                  <a:rPr lang="en-US" altLang="en-US"/>
                  <a:t> into subarrays of size </a:t>
                </a:r>
                <a14:m>
                  <m:oMath xmlns:m="http://schemas.openxmlformats.org/officeDocument/2006/math">
                    <m:f>
                      <m:fPr>
                        <m:type m:val="lin"/>
                        <m:ctrlPr>
                          <a:rPr lang="en-US" altLang="en-US" i="1" smtClean="0">
                            <a:latin typeface="Cambria Math" panose="02040503050406030204" pitchFamily="18" charset="0"/>
                          </a:rPr>
                        </m:ctrlPr>
                      </m:fPr>
                      <m:num>
                        <m:r>
                          <a:rPr lang="en-US" altLang="en-US" b="0" i="1" smtClean="0">
                            <a:latin typeface="Cambria Math" panose="02040503050406030204" pitchFamily="18" charset="0"/>
                          </a:rPr>
                          <m:t>𝑛</m:t>
                        </m:r>
                      </m:num>
                      <m:den>
                        <m:r>
                          <a:rPr lang="en-US" altLang="en-US" b="0" i="1" smtClean="0">
                            <a:latin typeface="Cambria Math" panose="02040503050406030204" pitchFamily="18" charset="0"/>
                          </a:rPr>
                          <m:t>2</m:t>
                        </m:r>
                      </m:den>
                    </m:f>
                  </m:oMath>
                </a14:m>
                <a:r>
                  <a:rPr lang="en-US" altLang="en-US"/>
                  <a:t>.</a:t>
                </a:r>
              </a:p>
              <a:p>
                <a:pPr>
                  <a:lnSpc>
                    <a:spcPct val="100000"/>
                  </a:lnSpc>
                </a:pPr>
                <a:r>
                  <a:rPr lang="en-US" altLang="en-US" b="1"/>
                  <a:t>Conquer</a:t>
                </a:r>
                <a:r>
                  <a:rPr lang="en-US" altLang="en-US"/>
                  <a:t>: Sort 2 subarrays recursively using Merge Sort.</a:t>
                </a:r>
              </a:p>
              <a:p>
                <a:pPr>
                  <a:lnSpc>
                    <a:spcPct val="100000"/>
                  </a:lnSpc>
                </a:pPr>
                <a:r>
                  <a:rPr lang="en-US" altLang="en-US" b="1"/>
                  <a:t>Combine</a:t>
                </a:r>
                <a:r>
                  <a:rPr lang="en-US" altLang="en-US"/>
                  <a:t>: Merge sorted subarrays to produce sorted array.</a:t>
                </a:r>
              </a:p>
            </p:txBody>
          </p:sp>
        </mc:Choice>
        <mc:Fallback>
          <p:sp>
            <p:nvSpPr>
              <p:cNvPr id="4" name="Content Placeholder 2">
                <a:extLst>
                  <a:ext uri="{FF2B5EF4-FFF2-40B4-BE49-F238E27FC236}">
                    <a16:creationId xmlns:a16="http://schemas.microsoft.com/office/drawing/2014/main" id="{00380998-E6B7-C645-8F37-5BA451E0BD59}"/>
                  </a:ext>
                </a:extLst>
              </p:cNvPr>
              <p:cNvSpPr txBox="1">
                <a:spLocks noRot="1" noChangeAspect="1" noMove="1" noResize="1" noEditPoints="1" noAdjustHandles="1" noChangeArrowheads="1" noChangeShapeType="1" noTextEdit="1"/>
              </p:cNvSpPr>
              <p:nvPr/>
            </p:nvSpPr>
            <p:spPr>
              <a:xfrm>
                <a:off x="2785371" y="2629010"/>
                <a:ext cx="8780988" cy="1685047"/>
              </a:xfrm>
              <a:prstGeom prst="rect">
                <a:avLst/>
              </a:prstGeom>
              <a:blipFill>
                <a:blip r:embed="rId3"/>
                <a:stretch>
                  <a:fillRect l="-1250" t="-3610" r="-1042" b="-649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文本框 11">
                <a:extLst>
                  <a:ext uri="{FF2B5EF4-FFF2-40B4-BE49-F238E27FC236}">
                    <a16:creationId xmlns:a16="http://schemas.microsoft.com/office/drawing/2014/main" id="{DCFB56D4-BAF9-5B4C-ACEA-6A35C7EC98DE}"/>
                  </a:ext>
                </a:extLst>
              </p:cNvPr>
              <p:cNvSpPr txBox="1"/>
              <p:nvPr/>
            </p:nvSpPr>
            <p:spPr>
              <a:xfrm>
                <a:off x="2079519" y="833347"/>
                <a:ext cx="9743512" cy="1384995"/>
              </a:xfrm>
              <a:prstGeom prst="rect">
                <a:avLst/>
              </a:prstGeom>
              <a:solidFill>
                <a:schemeClr val="bg1"/>
              </a:solidFill>
              <a:ln>
                <a:noFill/>
              </a:ln>
              <a:effectLst>
                <a:outerShdw blurRad="63500" sx="102000" sy="102000" algn="ctr" rotWithShape="0">
                  <a:prstClr val="black">
                    <a:alpha val="40000"/>
                  </a:prstClr>
                </a:outerShdw>
              </a:effectLst>
            </p:spPr>
            <p:txBody>
              <a:bodyPr wrap="square" rtlCol="0">
                <a:spAutoFit/>
              </a:bodyPr>
              <a:lstStyle/>
              <a:p>
                <a:r>
                  <a:rPr lang="en-US" altLang="zh-CN" sz="2800">
                    <a:solidFill>
                      <a:srgbClr val="FF0000"/>
                    </a:solidFill>
                    <a:latin typeface="Times" pitchFamily="2" charset="0"/>
                    <a:cs typeface="Times New Roman" panose="02020603050405020304" pitchFamily="18" charset="0"/>
                  </a:rPr>
                  <a:t>Input</a:t>
                </a:r>
                <a:r>
                  <a:rPr lang="en-US" altLang="zh-CN" sz="2800">
                    <a:latin typeface="Times" pitchFamily="2" charset="0"/>
                    <a:cs typeface="Times New Roman" panose="02020603050405020304" pitchFamily="18" charset="0"/>
                  </a:rPr>
                  <a:t>:  A sequence of </a:t>
                </a: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𝑛</m:t>
                    </m:r>
                  </m:oMath>
                </a14:m>
                <a:r>
                  <a:rPr lang="en-US" altLang="zh-CN" sz="2800">
                    <a:latin typeface="Times" pitchFamily="2" charset="0"/>
                    <a:cs typeface="Times New Roman" panose="02020603050405020304" pitchFamily="18" charset="0"/>
                  </a:rPr>
                  <a:t> numbers </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1</m:t>
                        </m:r>
                      </m:sub>
                    </m:sSub>
                    <m:r>
                      <a:rPr lang="en-US" altLang="zh-CN" sz="2800" b="0" i="1" smtClean="0">
                        <a:latin typeface="Cambria Math" panose="02040503050406030204" pitchFamily="18" charset="0"/>
                        <a:cs typeface="Times New Roman" panose="02020603050405020304" pitchFamily="18" charset="0"/>
                      </a:rPr>
                      <m:t>, </m:t>
                    </m:r>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2</m:t>
                        </m:r>
                      </m:sub>
                    </m:sSub>
                    <m:r>
                      <a:rPr lang="en-US" altLang="zh-CN" sz="2800" b="0" i="1" smtClean="0">
                        <a:latin typeface="Cambria Math" panose="02040503050406030204" pitchFamily="18" charset="0"/>
                        <a:cs typeface="Times New Roman" panose="02020603050405020304" pitchFamily="18" charset="0"/>
                      </a:rPr>
                      <m:t>, …, </m:t>
                    </m:r>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𝑛</m:t>
                        </m:r>
                      </m:sub>
                    </m:sSub>
                  </m:oMath>
                </a14:m>
                <a:endParaRPr lang="en-US" altLang="zh-CN" sz="2800">
                  <a:latin typeface="Times" pitchFamily="2" charset="0"/>
                  <a:cs typeface="Times New Roman" panose="02020603050405020304" pitchFamily="18" charset="0"/>
                </a:endParaRPr>
              </a:p>
              <a:p>
                <a:r>
                  <a:rPr lang="en-US" altLang="zh-CN" sz="2800">
                    <a:solidFill>
                      <a:srgbClr val="FF0000"/>
                    </a:solidFill>
                    <a:latin typeface="Times" pitchFamily="2" charset="0"/>
                    <a:cs typeface="Times New Roman" panose="02020603050405020304" pitchFamily="18" charset="0"/>
                  </a:rPr>
                  <a:t>Output</a:t>
                </a:r>
                <a:r>
                  <a:rPr lang="en-US" altLang="zh-CN" sz="2800">
                    <a:latin typeface="Times" pitchFamily="2" charset="0"/>
                    <a:cs typeface="Times New Roman" panose="02020603050405020304" pitchFamily="18" charset="0"/>
                  </a:rPr>
                  <a:t>: A permutation (reordering)) </a:t>
                </a:r>
                <a14:m>
                  <m:oMath xmlns:m="http://schemas.openxmlformats.org/officeDocument/2006/math">
                    <m:sSubSup>
                      <m:sSubSupPr>
                        <m:ctrlPr>
                          <a:rPr lang="en-US" altLang="zh-CN" sz="2800" i="1" smtClean="0">
                            <a:latin typeface="Cambria Math" panose="02040503050406030204" pitchFamily="18" charset="0"/>
                            <a:cs typeface="Times New Roman" panose="02020603050405020304" pitchFamily="18" charset="0"/>
                          </a:rPr>
                        </m:ctrlPr>
                      </m:sSubSup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1</m:t>
                        </m:r>
                      </m:sub>
                      <m:sup>
                        <m:r>
                          <a:rPr lang="en-US" altLang="zh-CN" sz="2800" b="0" i="1" smtClean="0">
                            <a:latin typeface="Cambria Math" panose="02040503050406030204" pitchFamily="18" charset="0"/>
                            <a:cs typeface="Times New Roman" panose="02020603050405020304" pitchFamily="18" charset="0"/>
                          </a:rPr>
                          <m:t>′</m:t>
                        </m:r>
                      </m:sup>
                    </m:sSubSup>
                    <m:r>
                      <a:rPr lang="en-US" altLang="zh-CN" sz="2800" b="0" i="1" smtClean="0">
                        <a:latin typeface="Cambria Math" panose="02040503050406030204" pitchFamily="18" charset="0"/>
                        <a:cs typeface="Times New Roman" panose="02020603050405020304" pitchFamily="18" charset="0"/>
                      </a:rPr>
                      <m:t>, </m:t>
                    </m:r>
                    <m:sSubSup>
                      <m:sSubSupPr>
                        <m:ctrlPr>
                          <a:rPr lang="en-US" altLang="zh-CN" sz="2800" b="0" i="1" smtClean="0">
                            <a:latin typeface="Cambria Math" panose="02040503050406030204" pitchFamily="18" charset="0"/>
                            <a:cs typeface="Times New Roman" panose="02020603050405020304" pitchFamily="18" charset="0"/>
                          </a:rPr>
                        </m:ctrlPr>
                      </m:sSubSup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2</m:t>
                        </m:r>
                      </m:sub>
                      <m:sup>
                        <m:r>
                          <a:rPr lang="en-US" altLang="zh-CN" sz="2800" b="0" i="1" smtClean="0">
                            <a:latin typeface="Cambria Math" panose="02040503050406030204" pitchFamily="18" charset="0"/>
                            <a:cs typeface="Times New Roman" panose="02020603050405020304" pitchFamily="18" charset="0"/>
                          </a:rPr>
                          <m:t>′</m:t>
                        </m:r>
                      </m:sup>
                    </m:sSubSup>
                    <m:r>
                      <a:rPr lang="en-US" altLang="zh-CN" sz="2800" b="0" i="1" smtClean="0">
                        <a:latin typeface="Cambria Math" panose="02040503050406030204" pitchFamily="18" charset="0"/>
                        <a:cs typeface="Times New Roman" panose="02020603050405020304" pitchFamily="18" charset="0"/>
                      </a:rPr>
                      <m:t>, …, </m:t>
                    </m:r>
                    <m:sSubSup>
                      <m:sSubSupPr>
                        <m:ctrlPr>
                          <a:rPr lang="en-US" altLang="zh-CN" sz="2800" b="0" i="1" smtClean="0">
                            <a:latin typeface="Cambria Math" panose="02040503050406030204" pitchFamily="18" charset="0"/>
                            <a:cs typeface="Times New Roman" panose="02020603050405020304" pitchFamily="18" charset="0"/>
                          </a:rPr>
                        </m:ctrlPr>
                      </m:sSubSupPr>
                      <m:e>
                        <m:r>
                          <a:rPr lang="en-US" altLang="zh-CN" sz="2800" b="0" i="1" smtClean="0">
                            <a:latin typeface="Cambria Math" panose="02040503050406030204" pitchFamily="18" charset="0"/>
                            <a:cs typeface="Times New Roman" panose="02020603050405020304" pitchFamily="18" charset="0"/>
                          </a:rPr>
                          <m:t>𝑎</m:t>
                        </m:r>
                      </m:e>
                      <m:sub>
                        <m:r>
                          <a:rPr lang="en-US" altLang="zh-CN" sz="2800" b="0" i="1" smtClean="0">
                            <a:latin typeface="Cambria Math" panose="02040503050406030204" pitchFamily="18" charset="0"/>
                            <a:cs typeface="Times New Roman" panose="02020603050405020304" pitchFamily="18" charset="0"/>
                          </a:rPr>
                          <m:t>𝑛</m:t>
                        </m:r>
                      </m:sub>
                      <m:sup>
                        <m:r>
                          <a:rPr lang="en-US" altLang="zh-CN" sz="2800" b="0" i="1" smtClean="0">
                            <a:latin typeface="Cambria Math" panose="02040503050406030204" pitchFamily="18" charset="0"/>
                            <a:cs typeface="Times New Roman" panose="02020603050405020304" pitchFamily="18" charset="0"/>
                          </a:rPr>
                          <m:t>′</m:t>
                        </m:r>
                      </m:sup>
                    </m:sSubSup>
                  </m:oMath>
                </a14:m>
                <a:r>
                  <a:rPr lang="en-US" altLang="zh-CN" sz="2800">
                    <a:latin typeface="Times" pitchFamily="2" charset="0"/>
                    <a:cs typeface="Times New Roman" panose="02020603050405020304" pitchFamily="18" charset="0"/>
                  </a:rPr>
                  <a:t> of </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1</m:t>
                        </m:r>
                      </m:sub>
                    </m:sSub>
                    <m:r>
                      <a:rPr lang="en-US" altLang="zh-CN" sz="2800" i="1">
                        <a:latin typeface="Cambria Math" panose="02040503050406030204" pitchFamily="18" charset="0"/>
                        <a:cs typeface="Times New Roman" panose="02020603050405020304" pitchFamily="18" charset="0"/>
                      </a:rPr>
                      <m:t>, </m:t>
                    </m:r>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2</m:t>
                        </m:r>
                      </m:sub>
                    </m:sSub>
                    <m:r>
                      <a:rPr lang="en-US" altLang="zh-CN" sz="2800" i="1">
                        <a:latin typeface="Cambria Math" panose="02040503050406030204" pitchFamily="18" charset="0"/>
                        <a:cs typeface="Times New Roman" panose="02020603050405020304" pitchFamily="18" charset="0"/>
                      </a:rPr>
                      <m:t>, …, </m:t>
                    </m:r>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𝑛</m:t>
                        </m:r>
                      </m:sub>
                    </m:sSub>
                  </m:oMath>
                </a14:m>
                <a:r>
                  <a:rPr lang="en-US" altLang="zh-CN" sz="2800">
                    <a:latin typeface="Times" pitchFamily="2" charset="0"/>
                    <a:cs typeface="Times New Roman" panose="02020603050405020304" pitchFamily="18" charset="0"/>
                  </a:rPr>
                  <a:t>, such that </a:t>
                </a:r>
                <a14:m>
                  <m:oMath xmlns:m="http://schemas.openxmlformats.org/officeDocument/2006/math">
                    <m:sSubSup>
                      <m:sSubSupPr>
                        <m:ctrlPr>
                          <a:rPr lang="en-US" altLang="zh-CN" sz="2800" i="1">
                            <a:latin typeface="Cambria Math" panose="02040503050406030204" pitchFamily="18" charset="0"/>
                            <a:cs typeface="Times New Roman" panose="02020603050405020304" pitchFamily="18" charset="0"/>
                          </a:rPr>
                        </m:ctrlPr>
                      </m:sSubSupPr>
                      <m:e>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1</m:t>
                        </m:r>
                      </m:sub>
                      <m:sup>
                        <m:r>
                          <a:rPr lang="en-US" altLang="zh-CN" sz="2800" i="1">
                            <a:latin typeface="Cambria Math" panose="02040503050406030204" pitchFamily="18" charset="0"/>
                            <a:cs typeface="Times New Roman" panose="02020603050405020304" pitchFamily="18" charset="0"/>
                          </a:rPr>
                          <m:t>′</m:t>
                        </m:r>
                      </m:sup>
                    </m:sSubSup>
                    <m:r>
                      <a:rPr lang="en-US" altLang="zh-CN" sz="2800" b="0" i="1" smtClean="0">
                        <a:latin typeface="Cambria Math" panose="02040503050406030204" pitchFamily="18" charset="0"/>
                        <a:cs typeface="Times New Roman" panose="02020603050405020304" pitchFamily="18" charset="0"/>
                      </a:rPr>
                      <m:t>≤</m:t>
                    </m:r>
                    <m:sSubSup>
                      <m:sSubSupPr>
                        <m:ctrlPr>
                          <a:rPr lang="en-US" altLang="zh-CN" sz="2800" i="1">
                            <a:latin typeface="Cambria Math" panose="02040503050406030204" pitchFamily="18" charset="0"/>
                            <a:cs typeface="Times New Roman" panose="02020603050405020304" pitchFamily="18" charset="0"/>
                          </a:rPr>
                        </m:ctrlPr>
                      </m:sSubSupPr>
                      <m:e>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2</m:t>
                        </m:r>
                      </m:sub>
                      <m:sup>
                        <m:r>
                          <a:rPr lang="en-US" altLang="zh-CN" sz="2800" i="1">
                            <a:latin typeface="Cambria Math" panose="02040503050406030204" pitchFamily="18" charset="0"/>
                            <a:cs typeface="Times New Roman" panose="02020603050405020304" pitchFamily="18" charset="0"/>
                          </a:rPr>
                          <m:t>′</m:t>
                        </m:r>
                      </m:sup>
                    </m:sSubSup>
                    <m:r>
                      <a:rPr lang="en-US" altLang="zh-CN" sz="2800" i="1">
                        <a:latin typeface="Cambria Math" panose="02040503050406030204" pitchFamily="18" charset="0"/>
                        <a:cs typeface="Times New Roman" panose="02020603050405020304" pitchFamily="18" charset="0"/>
                      </a:rPr>
                      <m:t>≤…</m:t>
                    </m:r>
                    <m:sSubSup>
                      <m:sSubSupPr>
                        <m:ctrlPr>
                          <a:rPr lang="en-US" altLang="zh-CN" sz="2800" i="1">
                            <a:latin typeface="Cambria Math" panose="02040503050406030204" pitchFamily="18" charset="0"/>
                            <a:cs typeface="Times New Roman" panose="02020603050405020304" pitchFamily="18" charset="0"/>
                          </a:rPr>
                        </m:ctrlPr>
                      </m:sSubSupPr>
                      <m:e>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𝑎</m:t>
                        </m:r>
                      </m:e>
                      <m:sub>
                        <m:r>
                          <a:rPr lang="en-US" altLang="zh-CN" sz="2800" i="1">
                            <a:latin typeface="Cambria Math" panose="02040503050406030204" pitchFamily="18" charset="0"/>
                            <a:cs typeface="Times New Roman" panose="02020603050405020304" pitchFamily="18" charset="0"/>
                          </a:rPr>
                          <m:t>𝑛</m:t>
                        </m:r>
                      </m:sub>
                      <m:sup>
                        <m:r>
                          <a:rPr lang="en-US" altLang="zh-CN" sz="2800" i="1">
                            <a:latin typeface="Cambria Math" panose="02040503050406030204" pitchFamily="18" charset="0"/>
                            <a:cs typeface="Times New Roman" panose="02020603050405020304" pitchFamily="18" charset="0"/>
                          </a:rPr>
                          <m:t>′</m:t>
                        </m:r>
                      </m:sup>
                    </m:sSubSup>
                  </m:oMath>
                </a14:m>
                <a:r>
                  <a:rPr lang="en-US" altLang="zh-CN" sz="2800">
                    <a:latin typeface="Times" pitchFamily="2" charset="0"/>
                    <a:cs typeface="Times New Roman" panose="02020603050405020304" pitchFamily="18" charset="0"/>
                  </a:rPr>
                  <a:t>.</a:t>
                </a:r>
              </a:p>
            </p:txBody>
          </p:sp>
        </mc:Choice>
        <mc:Fallback>
          <p:sp>
            <p:nvSpPr>
              <p:cNvPr id="5" name="文本框 11">
                <a:extLst>
                  <a:ext uri="{FF2B5EF4-FFF2-40B4-BE49-F238E27FC236}">
                    <a16:creationId xmlns:a16="http://schemas.microsoft.com/office/drawing/2014/main" id="{DCFB56D4-BAF9-5B4C-ACEA-6A35C7EC98DE}"/>
                  </a:ext>
                </a:extLst>
              </p:cNvPr>
              <p:cNvSpPr txBox="1">
                <a:spLocks noRot="1" noChangeAspect="1" noMove="1" noResize="1" noEditPoints="1" noAdjustHandles="1" noChangeArrowheads="1" noChangeShapeType="1" noTextEdit="1"/>
              </p:cNvSpPr>
              <p:nvPr/>
            </p:nvSpPr>
            <p:spPr>
              <a:xfrm>
                <a:off x="2079519" y="833347"/>
                <a:ext cx="9743512" cy="1384995"/>
              </a:xfrm>
              <a:prstGeom prst="rect">
                <a:avLst/>
              </a:prstGeom>
              <a:blipFill>
                <a:blip r:embed="rId4"/>
                <a:stretch>
                  <a:fillRect b="-5138"/>
                </a:stretch>
              </a:blipFill>
              <a:ln>
                <a:noFill/>
              </a:ln>
              <a:effectLst>
                <a:outerShdw blurRad="63500" sx="102000" sy="102000" algn="ctr" rotWithShape="0">
                  <a:prstClr val="black">
                    <a:alpha val="40000"/>
                  </a:prstClr>
                </a:outerShdw>
              </a:effectLst>
            </p:spPr>
            <p:txBody>
              <a:bodyPr/>
              <a:lstStyle/>
              <a:p>
                <a:r>
                  <a:rPr lang="en-US">
                    <a:noFill/>
                  </a:rPr>
                  <a:t> </a:t>
                </a:r>
              </a:p>
            </p:txBody>
          </p:sp>
        </mc:Fallback>
      </mc:AlternateContent>
      <p:sp>
        <p:nvSpPr>
          <p:cNvPr id="6" name="文本框 11">
            <a:extLst>
              <a:ext uri="{FF2B5EF4-FFF2-40B4-BE49-F238E27FC236}">
                <a16:creationId xmlns:a16="http://schemas.microsoft.com/office/drawing/2014/main" id="{4A74C2A0-EE86-6341-8563-5238FEFA4EF5}"/>
              </a:ext>
            </a:extLst>
          </p:cNvPr>
          <p:cNvSpPr txBox="1"/>
          <p:nvPr/>
        </p:nvSpPr>
        <p:spPr>
          <a:xfrm>
            <a:off x="250717" y="1328961"/>
            <a:ext cx="1525051" cy="523220"/>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Sorting</a:t>
            </a:r>
          </a:p>
        </p:txBody>
      </p:sp>
      <p:sp>
        <p:nvSpPr>
          <p:cNvPr id="30" name="文本框 11">
            <a:extLst>
              <a:ext uri="{FF2B5EF4-FFF2-40B4-BE49-F238E27FC236}">
                <a16:creationId xmlns:a16="http://schemas.microsoft.com/office/drawing/2014/main" id="{23A5261A-1CF1-8346-BF8B-50410D7350C9}"/>
              </a:ext>
            </a:extLst>
          </p:cNvPr>
          <p:cNvSpPr txBox="1"/>
          <p:nvPr/>
        </p:nvSpPr>
        <p:spPr>
          <a:xfrm>
            <a:off x="227670" y="2900188"/>
            <a:ext cx="2204774" cy="523220"/>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rPr>
              <a:t>Merge Sort</a:t>
            </a:r>
          </a:p>
        </p:txBody>
      </p:sp>
      <p:sp>
        <p:nvSpPr>
          <p:cNvPr id="2" name="TextBox 1">
            <a:extLst>
              <a:ext uri="{FF2B5EF4-FFF2-40B4-BE49-F238E27FC236}">
                <a16:creationId xmlns:a16="http://schemas.microsoft.com/office/drawing/2014/main" id="{1412551C-6B42-CA4E-B618-54987F6697F1}"/>
              </a:ext>
            </a:extLst>
          </p:cNvPr>
          <p:cNvSpPr txBox="1"/>
          <p:nvPr/>
        </p:nvSpPr>
        <p:spPr>
          <a:xfrm>
            <a:off x="516486" y="4621440"/>
            <a:ext cx="10774018" cy="1384995"/>
          </a:xfrm>
          <a:prstGeom prst="rect">
            <a:avLst/>
          </a:prstGeom>
          <a:noFill/>
        </p:spPr>
        <p:txBody>
          <a:bodyPr wrap="square" rtlCol="0">
            <a:spAutoFit/>
          </a:bodyPr>
          <a:lstStyle/>
          <a:p>
            <a:r>
              <a:rPr lang="en-US" sz="2800"/>
              <a:t>The recursion “bottoms out” when the sequence to be sorted has length 1, in which case there is no work to be done, since every sequence of length 1 is already in sorted order.</a:t>
            </a:r>
          </a:p>
        </p:txBody>
      </p:sp>
    </p:spTree>
    <p:extLst>
      <p:ext uri="{BB962C8B-B14F-4D97-AF65-F5344CB8AC3E}">
        <p14:creationId xmlns:p14="http://schemas.microsoft.com/office/powerpoint/2010/main" val="124900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3.2.1 Merge Sort - algorithm</a:t>
            </a:r>
          </a:p>
        </p:txBody>
      </p:sp>
      <p:pic>
        <p:nvPicPr>
          <p:cNvPr id="2" name="Picture 1">
            <a:extLst>
              <a:ext uri="{FF2B5EF4-FFF2-40B4-BE49-F238E27FC236}">
                <a16:creationId xmlns:a16="http://schemas.microsoft.com/office/drawing/2014/main" id="{AF79B8B2-D7C4-004F-A5A5-1F282539D4D6}"/>
              </a:ext>
            </a:extLst>
          </p:cNvPr>
          <p:cNvPicPr>
            <a:picLocks noChangeAspect="1"/>
          </p:cNvPicPr>
          <p:nvPr/>
        </p:nvPicPr>
        <p:blipFill>
          <a:blip r:embed="rId3"/>
          <a:stretch>
            <a:fillRect/>
          </a:stretch>
        </p:blipFill>
        <p:spPr>
          <a:xfrm>
            <a:off x="401053" y="789707"/>
            <a:ext cx="4635974" cy="2133602"/>
          </a:xfrm>
          <a:prstGeom prst="rect">
            <a:avLst/>
          </a:prstGeom>
          <a:solidFill>
            <a:schemeClr val="accent2">
              <a:lumMod val="20000"/>
              <a:lumOff val="80000"/>
            </a:schemeClr>
          </a:solidFill>
        </p:spPr>
      </p:pic>
      <p:pic>
        <p:nvPicPr>
          <p:cNvPr id="3" name="Picture 2">
            <a:extLst>
              <a:ext uri="{FF2B5EF4-FFF2-40B4-BE49-F238E27FC236}">
                <a16:creationId xmlns:a16="http://schemas.microsoft.com/office/drawing/2014/main" id="{8F4CC4AC-CD0F-BE4E-BFEE-4DDEF43FB055}"/>
              </a:ext>
            </a:extLst>
          </p:cNvPr>
          <p:cNvPicPr>
            <a:picLocks noChangeAspect="1"/>
          </p:cNvPicPr>
          <p:nvPr/>
        </p:nvPicPr>
        <p:blipFill>
          <a:blip r:embed="rId4"/>
          <a:stretch>
            <a:fillRect/>
          </a:stretch>
        </p:blipFill>
        <p:spPr>
          <a:xfrm>
            <a:off x="5762913" y="789707"/>
            <a:ext cx="5542396" cy="5933050"/>
          </a:xfrm>
          <a:prstGeom prst="rect">
            <a:avLst/>
          </a:prstGeom>
          <a:solidFill>
            <a:schemeClr val="accent2">
              <a:lumMod val="20000"/>
              <a:lumOff val="80000"/>
            </a:schemeClr>
          </a:solidFill>
        </p:spPr>
      </p:pic>
      <p:pic>
        <p:nvPicPr>
          <p:cNvPr id="8" name="Picture 7">
            <a:extLst>
              <a:ext uri="{FF2B5EF4-FFF2-40B4-BE49-F238E27FC236}">
                <a16:creationId xmlns:a16="http://schemas.microsoft.com/office/drawing/2014/main" id="{E3CF9BFB-00AC-0649-9491-F6415FBD5EF3}"/>
              </a:ext>
            </a:extLst>
          </p:cNvPr>
          <p:cNvPicPr>
            <a:picLocks noChangeAspect="1"/>
          </p:cNvPicPr>
          <p:nvPr/>
        </p:nvPicPr>
        <p:blipFill>
          <a:blip r:embed="rId5"/>
          <a:stretch>
            <a:fillRect/>
          </a:stretch>
        </p:blipFill>
        <p:spPr>
          <a:xfrm>
            <a:off x="1050205" y="4810447"/>
            <a:ext cx="2679700" cy="186690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B81BFE5-70FD-8F4B-B586-1634BB1F06E4}"/>
                  </a:ext>
                </a:extLst>
              </p:cNvPr>
              <p:cNvSpPr txBox="1"/>
              <p:nvPr/>
            </p:nvSpPr>
            <p:spPr>
              <a:xfrm>
                <a:off x="401053" y="3220547"/>
                <a:ext cx="4267199" cy="1292662"/>
              </a:xfrm>
              <a:prstGeom prst="rect">
                <a:avLst/>
              </a:prstGeom>
              <a:noFill/>
            </p:spPr>
            <p:txBody>
              <a:bodyPr wrap="square" rtlCol="0">
                <a:spAutoFit/>
              </a:bodyPr>
              <a:lstStyle/>
              <a:p>
                <a:r>
                  <a:rPr lang="en-US" sz="2600"/>
                  <a:t>where MERGE(</a:t>
                </a:r>
                <a14:m>
                  <m:oMath xmlns:m="http://schemas.openxmlformats.org/officeDocument/2006/math">
                    <m:r>
                      <a:rPr lang="en-US" sz="2600" b="0" i="1" smtClean="0">
                        <a:latin typeface="Cambria Math" panose="02040503050406030204" pitchFamily="18" charset="0"/>
                      </a:rPr>
                      <m:t>𝐴</m:t>
                    </m:r>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 </m:t>
                    </m:r>
                    <m:r>
                      <a:rPr lang="en-US" sz="2600" b="0" i="1" smtClean="0">
                        <a:latin typeface="Cambria Math" panose="02040503050406030204" pitchFamily="18" charset="0"/>
                      </a:rPr>
                      <m:t>𝑞</m:t>
                    </m:r>
                    <m:r>
                      <a:rPr lang="en-US" sz="2600" b="0" i="1" smtClean="0">
                        <a:latin typeface="Cambria Math" panose="02040503050406030204" pitchFamily="18" charset="0"/>
                      </a:rPr>
                      <m:t>, </m:t>
                    </m:r>
                    <m:r>
                      <a:rPr lang="en-US" sz="2600" b="0" i="1" smtClean="0">
                        <a:latin typeface="Cambria Math" panose="02040503050406030204" pitchFamily="18" charset="0"/>
                      </a:rPr>
                      <m:t>𝑟</m:t>
                    </m:r>
                  </m:oMath>
                </a14:m>
                <a:r>
                  <a:rPr lang="en-US" sz="2600"/>
                  <a:t>) is procedure to merge sorted </a:t>
                </a:r>
                <a14:m>
                  <m:oMath xmlns:m="http://schemas.openxmlformats.org/officeDocument/2006/math">
                    <m:r>
                      <a:rPr lang="en-US" sz="2600" b="0" i="1" smtClean="0">
                        <a:latin typeface="Cambria Math" panose="02040503050406030204" pitchFamily="18" charset="0"/>
                      </a:rPr>
                      <m:t>𝐴</m:t>
                    </m:r>
                    <m:r>
                      <a:rPr lang="en-US" sz="2600" b="0" i="1" smtClean="0">
                        <a:latin typeface="Cambria Math" panose="02040503050406030204" pitchFamily="18" charset="0"/>
                      </a:rPr>
                      <m:t>[</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𝑞</m:t>
                    </m:r>
                    <m:r>
                      <a:rPr lang="en-US" sz="2600" b="0" i="1" smtClean="0">
                        <a:latin typeface="Cambria Math" panose="02040503050406030204" pitchFamily="18" charset="0"/>
                      </a:rPr>
                      <m:t>]</m:t>
                    </m:r>
                  </m:oMath>
                </a14:m>
                <a:r>
                  <a:rPr lang="en-US" sz="2600"/>
                  <a:t> and </a:t>
                </a:r>
                <a14:m>
                  <m:oMath xmlns:m="http://schemas.openxmlformats.org/officeDocument/2006/math">
                    <m:r>
                      <a:rPr lang="en-US" sz="2600" b="0" i="1" smtClean="0">
                        <a:latin typeface="Cambria Math" panose="02040503050406030204" pitchFamily="18" charset="0"/>
                      </a:rPr>
                      <m:t>𝐴</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𝑞</m:t>
                        </m:r>
                        <m:r>
                          <a:rPr lang="en-US" sz="2600" b="0" i="1" smtClean="0">
                            <a:latin typeface="Cambria Math" panose="02040503050406030204" pitchFamily="18" charset="0"/>
                          </a:rPr>
                          <m:t>+1,…,</m:t>
                        </m:r>
                        <m:r>
                          <a:rPr lang="en-US" sz="2600" b="0" i="1" smtClean="0">
                            <a:latin typeface="Cambria Math" panose="02040503050406030204" pitchFamily="18" charset="0"/>
                          </a:rPr>
                          <m:t>𝑟</m:t>
                        </m:r>
                      </m:e>
                    </m:d>
                    <m:r>
                      <a:rPr lang="en-US" sz="2600" b="0" i="0" smtClean="0">
                        <a:latin typeface="Cambria Math" panose="02040503050406030204" pitchFamily="18" charset="0"/>
                      </a:rPr>
                      <m:t>.</m:t>
                    </m:r>
                  </m:oMath>
                </a14:m>
                <a:endParaRPr lang="en-US" sz="2600"/>
              </a:p>
            </p:txBody>
          </p:sp>
        </mc:Choice>
        <mc:Fallback>
          <p:sp>
            <p:nvSpPr>
              <p:cNvPr id="5" name="TextBox 4">
                <a:extLst>
                  <a:ext uri="{FF2B5EF4-FFF2-40B4-BE49-F238E27FC236}">
                    <a16:creationId xmlns:a16="http://schemas.microsoft.com/office/drawing/2014/main" id="{1B81BFE5-70FD-8F4B-B586-1634BB1F06E4}"/>
                  </a:ext>
                </a:extLst>
              </p:cNvPr>
              <p:cNvSpPr txBox="1">
                <a:spLocks noRot="1" noChangeAspect="1" noMove="1" noResize="1" noEditPoints="1" noAdjustHandles="1" noChangeArrowheads="1" noChangeShapeType="1" noTextEdit="1"/>
              </p:cNvSpPr>
              <p:nvPr/>
            </p:nvSpPr>
            <p:spPr>
              <a:xfrm>
                <a:off x="401053" y="3220547"/>
                <a:ext cx="4267199" cy="1292662"/>
              </a:xfrm>
              <a:prstGeom prst="rect">
                <a:avLst/>
              </a:prstGeom>
              <a:blipFill>
                <a:blip r:embed="rId6"/>
                <a:stretch>
                  <a:fillRect l="-2571" t="-4245" b="-11321"/>
                </a:stretch>
              </a:blipFill>
            </p:spPr>
            <p:txBody>
              <a:bodyPr/>
              <a:lstStyle/>
              <a:p>
                <a:r>
                  <a:rPr lang="en-US">
                    <a:noFill/>
                  </a:rPr>
                  <a:t> </a:t>
                </a:r>
              </a:p>
            </p:txBody>
          </p:sp>
        </mc:Fallback>
      </mc:AlternateContent>
    </p:spTree>
    <p:extLst>
      <p:ext uri="{BB962C8B-B14F-4D97-AF65-F5344CB8AC3E}">
        <p14:creationId xmlns:p14="http://schemas.microsoft.com/office/powerpoint/2010/main" val="5200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3.2.2 Merge Sort - example</a:t>
            </a:r>
          </a:p>
        </p:txBody>
      </p:sp>
      <p:sp>
        <p:nvSpPr>
          <p:cNvPr id="3" name="Rectangle 2">
            <a:extLst>
              <a:ext uri="{FF2B5EF4-FFF2-40B4-BE49-F238E27FC236}">
                <a16:creationId xmlns:a16="http://schemas.microsoft.com/office/drawing/2014/main" id="{2216D9C1-3268-404A-9131-FDA68493F939}"/>
              </a:ext>
            </a:extLst>
          </p:cNvPr>
          <p:cNvSpPr/>
          <p:nvPr/>
        </p:nvSpPr>
        <p:spPr>
          <a:xfrm>
            <a:off x="8536586" y="1093443"/>
            <a:ext cx="2520142" cy="5818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4      7      8      2</a:t>
            </a:r>
          </a:p>
        </p:txBody>
      </p:sp>
      <p:cxnSp>
        <p:nvCxnSpPr>
          <p:cNvPr id="8" name="Straight Arrow Connector 7">
            <a:extLst>
              <a:ext uri="{FF2B5EF4-FFF2-40B4-BE49-F238E27FC236}">
                <a16:creationId xmlns:a16="http://schemas.microsoft.com/office/drawing/2014/main" id="{53D15E75-35E1-EE4B-990D-17559D2EFA8D}"/>
              </a:ext>
            </a:extLst>
          </p:cNvPr>
          <p:cNvCxnSpPr>
            <a:cxnSpLocks/>
          </p:cNvCxnSpPr>
          <p:nvPr/>
        </p:nvCxnSpPr>
        <p:spPr>
          <a:xfrm>
            <a:off x="10147523" y="1704314"/>
            <a:ext cx="502920" cy="51631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0FC133-C6E3-324B-BDCF-5DAC9590FA20}"/>
              </a:ext>
            </a:extLst>
          </p:cNvPr>
          <p:cNvCxnSpPr>
            <a:cxnSpLocks/>
          </p:cNvCxnSpPr>
          <p:nvPr/>
        </p:nvCxnSpPr>
        <p:spPr>
          <a:xfrm flipH="1">
            <a:off x="8939406" y="1690688"/>
            <a:ext cx="578081" cy="54490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7F01239-345E-594A-A5D4-7CB9BB28D6E1}"/>
              </a:ext>
            </a:extLst>
          </p:cNvPr>
          <p:cNvSpPr/>
          <p:nvPr/>
        </p:nvSpPr>
        <p:spPr>
          <a:xfrm>
            <a:off x="8083195" y="2260582"/>
            <a:ext cx="1260071" cy="5818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4      7      </a:t>
            </a:r>
          </a:p>
        </p:txBody>
      </p:sp>
      <p:sp>
        <p:nvSpPr>
          <p:cNvPr id="15" name="Rectangle 14">
            <a:extLst>
              <a:ext uri="{FF2B5EF4-FFF2-40B4-BE49-F238E27FC236}">
                <a16:creationId xmlns:a16="http://schemas.microsoft.com/office/drawing/2014/main" id="{C626CB8D-6F08-FB4D-8441-FBF889267E1A}"/>
              </a:ext>
            </a:extLst>
          </p:cNvPr>
          <p:cNvSpPr/>
          <p:nvPr/>
        </p:nvSpPr>
        <p:spPr>
          <a:xfrm>
            <a:off x="10020408" y="2220629"/>
            <a:ext cx="1260071" cy="5818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8      2      </a:t>
            </a:r>
          </a:p>
        </p:txBody>
      </p:sp>
      <p:cxnSp>
        <p:nvCxnSpPr>
          <p:cNvPr id="16" name="Straight Arrow Connector 15">
            <a:extLst>
              <a:ext uri="{FF2B5EF4-FFF2-40B4-BE49-F238E27FC236}">
                <a16:creationId xmlns:a16="http://schemas.microsoft.com/office/drawing/2014/main" id="{182027B2-9CEE-5949-8202-C30EA3E12822}"/>
              </a:ext>
            </a:extLst>
          </p:cNvPr>
          <p:cNvCxnSpPr>
            <a:cxnSpLocks/>
          </p:cNvCxnSpPr>
          <p:nvPr/>
        </p:nvCxnSpPr>
        <p:spPr>
          <a:xfrm>
            <a:off x="8801208" y="2857827"/>
            <a:ext cx="502920" cy="51631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B3001F-8BCF-7A4E-9A92-85BA890EDD37}"/>
              </a:ext>
            </a:extLst>
          </p:cNvPr>
          <p:cNvCxnSpPr>
            <a:cxnSpLocks/>
          </p:cNvCxnSpPr>
          <p:nvPr/>
        </p:nvCxnSpPr>
        <p:spPr>
          <a:xfrm flipH="1">
            <a:off x="8054448" y="2874339"/>
            <a:ext cx="441960" cy="48456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D38895-725C-2E44-ADD3-3C586C1685C6}"/>
              </a:ext>
            </a:extLst>
          </p:cNvPr>
          <p:cNvCxnSpPr>
            <a:cxnSpLocks/>
          </p:cNvCxnSpPr>
          <p:nvPr/>
        </p:nvCxnSpPr>
        <p:spPr>
          <a:xfrm>
            <a:off x="10805268" y="2831500"/>
            <a:ext cx="502920" cy="51631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997CE40-B939-2042-ABDA-21812938B2F8}"/>
              </a:ext>
            </a:extLst>
          </p:cNvPr>
          <p:cNvCxnSpPr>
            <a:cxnSpLocks/>
          </p:cNvCxnSpPr>
          <p:nvPr/>
        </p:nvCxnSpPr>
        <p:spPr>
          <a:xfrm flipH="1">
            <a:off x="10073748" y="2831500"/>
            <a:ext cx="449580" cy="51631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B44B79A-3484-0548-886F-973F112E1C2E}"/>
              </a:ext>
            </a:extLst>
          </p:cNvPr>
          <p:cNvSpPr/>
          <p:nvPr/>
        </p:nvSpPr>
        <p:spPr>
          <a:xfrm>
            <a:off x="7679335" y="3347815"/>
            <a:ext cx="679913" cy="5818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           </a:t>
            </a:r>
          </a:p>
        </p:txBody>
      </p:sp>
      <p:sp>
        <p:nvSpPr>
          <p:cNvPr id="23" name="Rectangle 22">
            <a:extLst>
              <a:ext uri="{FF2B5EF4-FFF2-40B4-BE49-F238E27FC236}">
                <a16:creationId xmlns:a16="http://schemas.microsoft.com/office/drawing/2014/main" id="{DB243D27-2A51-A540-843B-0F5634C6E3A2}"/>
              </a:ext>
            </a:extLst>
          </p:cNvPr>
          <p:cNvSpPr/>
          <p:nvPr/>
        </p:nvSpPr>
        <p:spPr>
          <a:xfrm>
            <a:off x="8888489" y="3389496"/>
            <a:ext cx="679913" cy="5818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7           </a:t>
            </a:r>
          </a:p>
        </p:txBody>
      </p:sp>
      <p:sp>
        <p:nvSpPr>
          <p:cNvPr id="24" name="Rectangle 23">
            <a:extLst>
              <a:ext uri="{FF2B5EF4-FFF2-40B4-BE49-F238E27FC236}">
                <a16:creationId xmlns:a16="http://schemas.microsoft.com/office/drawing/2014/main" id="{248477D3-CB9E-D84E-A9C6-591B14C55D11}"/>
              </a:ext>
            </a:extLst>
          </p:cNvPr>
          <p:cNvSpPr/>
          <p:nvPr/>
        </p:nvSpPr>
        <p:spPr>
          <a:xfrm>
            <a:off x="9796657" y="3374142"/>
            <a:ext cx="679913" cy="5818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8           </a:t>
            </a:r>
          </a:p>
        </p:txBody>
      </p:sp>
      <p:sp>
        <p:nvSpPr>
          <p:cNvPr id="25" name="Rectangle 24">
            <a:extLst>
              <a:ext uri="{FF2B5EF4-FFF2-40B4-BE49-F238E27FC236}">
                <a16:creationId xmlns:a16="http://schemas.microsoft.com/office/drawing/2014/main" id="{FBC1022D-4470-7144-A7E8-09D11A5831FC}"/>
              </a:ext>
            </a:extLst>
          </p:cNvPr>
          <p:cNvSpPr/>
          <p:nvPr/>
        </p:nvSpPr>
        <p:spPr>
          <a:xfrm>
            <a:off x="10866748" y="3374142"/>
            <a:ext cx="679913" cy="5818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           </a:t>
            </a:r>
          </a:p>
        </p:txBody>
      </p:sp>
      <p:cxnSp>
        <p:nvCxnSpPr>
          <p:cNvPr id="26" name="Straight Arrow Connector 25">
            <a:extLst>
              <a:ext uri="{FF2B5EF4-FFF2-40B4-BE49-F238E27FC236}">
                <a16:creationId xmlns:a16="http://schemas.microsoft.com/office/drawing/2014/main" id="{0CDAA5D0-AFD1-6F43-8B69-FCFB6D229E87}"/>
              </a:ext>
            </a:extLst>
          </p:cNvPr>
          <p:cNvCxnSpPr>
            <a:cxnSpLocks/>
          </p:cNvCxnSpPr>
          <p:nvPr/>
        </p:nvCxnSpPr>
        <p:spPr>
          <a:xfrm>
            <a:off x="10063357" y="3969773"/>
            <a:ext cx="502920" cy="51631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C8CA87A-5617-F94A-ADF3-8CE5E5652F9B}"/>
              </a:ext>
            </a:extLst>
          </p:cNvPr>
          <p:cNvCxnSpPr>
            <a:cxnSpLocks/>
          </p:cNvCxnSpPr>
          <p:nvPr/>
        </p:nvCxnSpPr>
        <p:spPr>
          <a:xfrm flipH="1">
            <a:off x="8832207" y="4016879"/>
            <a:ext cx="441960" cy="48456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2628CA-E6DC-6B4D-8DF9-1F2AA3599509}"/>
              </a:ext>
            </a:extLst>
          </p:cNvPr>
          <p:cNvCxnSpPr>
            <a:cxnSpLocks/>
          </p:cNvCxnSpPr>
          <p:nvPr/>
        </p:nvCxnSpPr>
        <p:spPr>
          <a:xfrm flipH="1">
            <a:off x="10866228" y="3969773"/>
            <a:ext cx="441960" cy="48456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A1869F-83FB-B24C-8401-5E9AD2E7CC0B}"/>
              </a:ext>
            </a:extLst>
          </p:cNvPr>
          <p:cNvCxnSpPr>
            <a:cxnSpLocks/>
          </p:cNvCxnSpPr>
          <p:nvPr/>
        </p:nvCxnSpPr>
        <p:spPr>
          <a:xfrm>
            <a:off x="8017039" y="3968501"/>
            <a:ext cx="502920" cy="51631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74A773C-47F1-8F4B-A401-20CC504B395D}"/>
              </a:ext>
            </a:extLst>
          </p:cNvPr>
          <p:cNvSpPr/>
          <p:nvPr/>
        </p:nvSpPr>
        <p:spPr>
          <a:xfrm>
            <a:off x="8089430" y="4518185"/>
            <a:ext cx="1260071" cy="5818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4      7      </a:t>
            </a:r>
          </a:p>
        </p:txBody>
      </p:sp>
      <p:sp>
        <p:nvSpPr>
          <p:cNvPr id="32" name="Rectangle 31">
            <a:extLst>
              <a:ext uri="{FF2B5EF4-FFF2-40B4-BE49-F238E27FC236}">
                <a16:creationId xmlns:a16="http://schemas.microsoft.com/office/drawing/2014/main" id="{32C62657-D362-0447-A856-575B66E158CA}"/>
              </a:ext>
            </a:extLst>
          </p:cNvPr>
          <p:cNvSpPr/>
          <p:nvPr/>
        </p:nvSpPr>
        <p:spPr>
          <a:xfrm>
            <a:off x="10147523" y="4518185"/>
            <a:ext cx="1260071" cy="5818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2      8      </a:t>
            </a:r>
          </a:p>
        </p:txBody>
      </p:sp>
      <p:sp>
        <p:nvSpPr>
          <p:cNvPr id="33" name="Rectangle 32">
            <a:extLst>
              <a:ext uri="{FF2B5EF4-FFF2-40B4-BE49-F238E27FC236}">
                <a16:creationId xmlns:a16="http://schemas.microsoft.com/office/drawing/2014/main" id="{08A80E97-5983-744B-9BBA-E999B8AEDCE7}"/>
              </a:ext>
            </a:extLst>
          </p:cNvPr>
          <p:cNvSpPr/>
          <p:nvPr/>
        </p:nvSpPr>
        <p:spPr>
          <a:xfrm>
            <a:off x="8567066" y="5703149"/>
            <a:ext cx="2520142" cy="58189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2      4     7      8      </a:t>
            </a:r>
          </a:p>
        </p:txBody>
      </p:sp>
      <p:cxnSp>
        <p:nvCxnSpPr>
          <p:cNvPr id="34" name="Straight Arrow Connector 33">
            <a:extLst>
              <a:ext uri="{FF2B5EF4-FFF2-40B4-BE49-F238E27FC236}">
                <a16:creationId xmlns:a16="http://schemas.microsoft.com/office/drawing/2014/main" id="{A51836FB-ED77-9141-9D3B-3E82C969AD1B}"/>
              </a:ext>
            </a:extLst>
          </p:cNvPr>
          <p:cNvCxnSpPr>
            <a:cxnSpLocks/>
          </p:cNvCxnSpPr>
          <p:nvPr/>
        </p:nvCxnSpPr>
        <p:spPr>
          <a:xfrm flipH="1">
            <a:off x="10178003" y="5159331"/>
            <a:ext cx="441960" cy="48456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8EB49D2-77B8-584B-9421-40C5D9435528}"/>
              </a:ext>
            </a:extLst>
          </p:cNvPr>
          <p:cNvCxnSpPr>
            <a:cxnSpLocks/>
          </p:cNvCxnSpPr>
          <p:nvPr/>
        </p:nvCxnSpPr>
        <p:spPr>
          <a:xfrm>
            <a:off x="8806748" y="5143456"/>
            <a:ext cx="502920" cy="51631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Content Placeholder 2">
                <a:extLst>
                  <a:ext uri="{FF2B5EF4-FFF2-40B4-BE49-F238E27FC236}">
                    <a16:creationId xmlns:a16="http://schemas.microsoft.com/office/drawing/2014/main" id="{8A33E76C-78D2-974B-9DC5-888556452010}"/>
                  </a:ext>
                </a:extLst>
              </p:cNvPr>
              <p:cNvSpPr txBox="1">
                <a:spLocks/>
              </p:cNvSpPr>
              <p:nvPr/>
            </p:nvSpPr>
            <p:spPr>
              <a:xfrm>
                <a:off x="358375" y="1992423"/>
                <a:ext cx="6641432" cy="3107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b="1"/>
                  <a:t>Divide</a:t>
                </a:r>
                <a:r>
                  <a:rPr lang="en-US" altLang="en-US"/>
                  <a:t>: Split array of size </a:t>
                </a:r>
                <a14:m>
                  <m:oMath xmlns:m="http://schemas.openxmlformats.org/officeDocument/2006/math">
                    <m:r>
                      <a:rPr lang="en-US" altLang="en-US" b="0" i="1" smtClean="0">
                        <a:latin typeface="Cambria Math" panose="02040503050406030204" pitchFamily="18" charset="0"/>
                      </a:rPr>
                      <m:t>𝑛</m:t>
                    </m:r>
                  </m:oMath>
                </a14:m>
                <a:r>
                  <a:rPr lang="en-US" altLang="en-US"/>
                  <a:t> into subarrays of size </a:t>
                </a:r>
                <a14:m>
                  <m:oMath xmlns:m="http://schemas.openxmlformats.org/officeDocument/2006/math">
                    <m:f>
                      <m:fPr>
                        <m:type m:val="lin"/>
                        <m:ctrlPr>
                          <a:rPr lang="en-US" altLang="en-US" i="1" smtClean="0">
                            <a:latin typeface="Cambria Math" panose="02040503050406030204" pitchFamily="18" charset="0"/>
                          </a:rPr>
                        </m:ctrlPr>
                      </m:fPr>
                      <m:num>
                        <m:r>
                          <a:rPr lang="en-US" altLang="en-US" b="0" i="1" smtClean="0">
                            <a:latin typeface="Cambria Math" panose="02040503050406030204" pitchFamily="18" charset="0"/>
                          </a:rPr>
                          <m:t>𝑛</m:t>
                        </m:r>
                      </m:num>
                      <m:den>
                        <m:r>
                          <a:rPr lang="en-US" altLang="en-US" b="0" i="1" smtClean="0">
                            <a:latin typeface="Cambria Math" panose="02040503050406030204" pitchFamily="18" charset="0"/>
                          </a:rPr>
                          <m:t>2</m:t>
                        </m:r>
                      </m:den>
                    </m:f>
                  </m:oMath>
                </a14:m>
                <a:r>
                  <a:rPr lang="en-US" altLang="en-US"/>
                  <a:t>.</a:t>
                </a:r>
              </a:p>
              <a:p>
                <a:pPr>
                  <a:lnSpc>
                    <a:spcPct val="100000"/>
                  </a:lnSpc>
                </a:pPr>
                <a:r>
                  <a:rPr lang="en-US" altLang="en-US" b="1"/>
                  <a:t>Conquer</a:t>
                </a:r>
                <a:r>
                  <a:rPr lang="en-US" altLang="en-US"/>
                  <a:t>: Sort 2 subarrays recursively using Merge Sort.</a:t>
                </a:r>
              </a:p>
              <a:p>
                <a:pPr>
                  <a:lnSpc>
                    <a:spcPct val="100000"/>
                  </a:lnSpc>
                </a:pPr>
                <a:r>
                  <a:rPr lang="en-US" altLang="en-US" b="1"/>
                  <a:t>Combine</a:t>
                </a:r>
                <a:r>
                  <a:rPr lang="en-US" altLang="en-US"/>
                  <a:t>: Merge sorted subarrays to produce sorted array.</a:t>
                </a:r>
              </a:p>
            </p:txBody>
          </p:sp>
        </mc:Choice>
        <mc:Fallback>
          <p:sp>
            <p:nvSpPr>
              <p:cNvPr id="36" name="Content Placeholder 2">
                <a:extLst>
                  <a:ext uri="{FF2B5EF4-FFF2-40B4-BE49-F238E27FC236}">
                    <a16:creationId xmlns:a16="http://schemas.microsoft.com/office/drawing/2014/main" id="{8A33E76C-78D2-974B-9DC5-888556452010}"/>
                  </a:ext>
                </a:extLst>
              </p:cNvPr>
              <p:cNvSpPr txBox="1">
                <a:spLocks noRot="1" noChangeAspect="1" noMove="1" noResize="1" noEditPoints="1" noAdjustHandles="1" noChangeArrowheads="1" noChangeShapeType="1" noTextEdit="1"/>
              </p:cNvSpPr>
              <p:nvPr/>
            </p:nvSpPr>
            <p:spPr>
              <a:xfrm>
                <a:off x="358375" y="1992423"/>
                <a:ext cx="6641432" cy="3107653"/>
              </a:xfrm>
              <a:prstGeom prst="rect">
                <a:avLst/>
              </a:prstGeom>
              <a:blipFill>
                <a:blip r:embed="rId3"/>
                <a:stretch>
                  <a:fillRect l="-1653" t="-2157" r="-1102"/>
                </a:stretch>
              </a:blipFill>
            </p:spPr>
            <p:txBody>
              <a:bodyPr/>
              <a:lstStyle/>
              <a:p>
                <a:r>
                  <a:rPr lang="en-US">
                    <a:noFill/>
                  </a:rPr>
                  <a:t> </a:t>
                </a:r>
              </a:p>
            </p:txBody>
          </p:sp>
        </mc:Fallback>
      </mc:AlternateContent>
    </p:spTree>
    <p:extLst>
      <p:ext uri="{BB962C8B-B14F-4D97-AF65-F5344CB8AC3E}">
        <p14:creationId xmlns:p14="http://schemas.microsoft.com/office/powerpoint/2010/main" val="88931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2" grpId="0" animBg="1"/>
      <p:bldP spid="23" grpId="0" animBg="1"/>
      <p:bldP spid="24" grpId="0" animBg="1"/>
      <p:bldP spid="25" grpId="0" animBg="1"/>
      <p:bldP spid="31" grpId="0" animBg="1"/>
      <p:bldP spid="32" grpId="0" animBg="1"/>
      <p:bldP spid="3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3.2.3 Merge Sort - complexity</a:t>
            </a:r>
          </a:p>
        </p:txBody>
      </p:sp>
      <p:pic>
        <p:nvPicPr>
          <p:cNvPr id="2" name="Picture 1">
            <a:extLst>
              <a:ext uri="{FF2B5EF4-FFF2-40B4-BE49-F238E27FC236}">
                <a16:creationId xmlns:a16="http://schemas.microsoft.com/office/drawing/2014/main" id="{AF79B8B2-D7C4-004F-A5A5-1F282539D4D6}"/>
              </a:ext>
            </a:extLst>
          </p:cNvPr>
          <p:cNvPicPr>
            <a:picLocks noChangeAspect="1"/>
          </p:cNvPicPr>
          <p:nvPr/>
        </p:nvPicPr>
        <p:blipFill>
          <a:blip r:embed="rId3"/>
          <a:stretch>
            <a:fillRect/>
          </a:stretch>
        </p:blipFill>
        <p:spPr>
          <a:xfrm>
            <a:off x="666057" y="969817"/>
            <a:ext cx="4635974" cy="2133602"/>
          </a:xfrm>
          <a:prstGeom prst="rect">
            <a:avLst/>
          </a:prstGeom>
        </p:spPr>
      </p:pic>
      <p:pic>
        <p:nvPicPr>
          <p:cNvPr id="3" name="Picture 2">
            <a:extLst>
              <a:ext uri="{FF2B5EF4-FFF2-40B4-BE49-F238E27FC236}">
                <a16:creationId xmlns:a16="http://schemas.microsoft.com/office/drawing/2014/main" id="{8F4CC4AC-CD0F-BE4E-BFEE-4DDEF43FB055}"/>
              </a:ext>
            </a:extLst>
          </p:cNvPr>
          <p:cNvPicPr>
            <a:picLocks noChangeAspect="1"/>
          </p:cNvPicPr>
          <p:nvPr/>
        </p:nvPicPr>
        <p:blipFill>
          <a:blip r:embed="rId4"/>
          <a:stretch>
            <a:fillRect/>
          </a:stretch>
        </p:blipFill>
        <p:spPr>
          <a:xfrm>
            <a:off x="6731494" y="88426"/>
            <a:ext cx="5335319" cy="5711377"/>
          </a:xfrm>
          <a:prstGeom prst="rect">
            <a:avLst/>
          </a:prstGeom>
          <a:solidFill>
            <a:schemeClr val="accent2">
              <a:lumMod val="20000"/>
              <a:lumOff val="80000"/>
            </a:schemeClr>
          </a:solidFill>
        </p:spPr>
      </p:pic>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1FA55CEC-6EC5-454A-947A-96CC9FB6EBFD}"/>
                  </a:ext>
                </a:extLst>
              </p:cNvPr>
              <p:cNvSpPr txBox="1">
                <a:spLocks/>
              </p:cNvSpPr>
              <p:nvPr/>
            </p:nvSpPr>
            <p:spPr>
              <a:xfrm>
                <a:off x="215691" y="3204448"/>
                <a:ext cx="5672491" cy="2595355"/>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ea typeface="Cambria Math" panose="02040503050406030204" pitchFamily="18" charset="0"/>
                  </a:rPr>
                  <a:t>Merging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𝑛</m:t>
                    </m:r>
                  </m:oMath>
                </a14:m>
                <a:r>
                  <a:rPr lang="en-US" altLang="en-US">
                    <a:ea typeface="Cambria Math" panose="02040503050406030204" pitchFamily="18" charset="0"/>
                  </a:rPr>
                  <a:t> elements takes </a:t>
                </a:r>
                <a14:m>
                  <m:oMath xmlns:m="http://schemas.openxmlformats.org/officeDocument/2006/math">
                    <m:r>
                      <m:rPr>
                        <m:sty m:val="p"/>
                      </m:rPr>
                      <a:rPr lang="en-US" altLang="en-US" b="0" i="0" smtClean="0">
                        <a:latin typeface="Cambria Math" panose="02040503050406030204" pitchFamily="18" charset="0"/>
                        <a:ea typeface="Cambria Math" panose="02040503050406030204" pitchFamily="18" charset="0"/>
                      </a:rPr>
                      <m:t>Θ</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𝑛</m:t>
                    </m:r>
                    <m:r>
                      <a:rPr lang="en-US" altLang="en-US" b="0" i="1" smtClean="0">
                        <a:latin typeface="Cambria Math" panose="02040503050406030204" pitchFamily="18" charset="0"/>
                        <a:ea typeface="Cambria Math" panose="02040503050406030204" pitchFamily="18" charset="0"/>
                      </a:rPr>
                      <m:t>)</m:t>
                    </m:r>
                  </m:oMath>
                </a14:m>
                <a:r>
                  <a:rPr lang="en-US" altLang="en-US"/>
                  <a:t> steps.</a:t>
                </a:r>
              </a:p>
              <a:p>
                <a:pPr marL="0" indent="0">
                  <a:lnSpc>
                    <a:spcPct val="100000"/>
                  </a:lnSpc>
                  <a:buNone/>
                </a:pPr>
                <a:r>
                  <a:rPr lang="en-US" altLang="en-US"/>
                  <a:t>Thus, the running time of MERGE-SORT is: </a:t>
                </a:r>
                <a14:m>
                  <m:oMath xmlns:m="http://schemas.openxmlformats.org/officeDocument/2006/math">
                    <m:r>
                      <a:rPr lang="en-US" altLang="en-US" b="0" i="1" smtClean="0">
                        <a:latin typeface="Cambria Math" panose="02040503050406030204" pitchFamily="18" charset="0"/>
                      </a:rPr>
                      <m:t>𝑇</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=2</m:t>
                    </m:r>
                    <m:r>
                      <a:rPr lang="en-US" altLang="en-US" b="0" i="1" smtClean="0">
                        <a:latin typeface="Cambria Math" panose="02040503050406030204" pitchFamily="18" charset="0"/>
                      </a:rPr>
                      <m:t>𝑇</m:t>
                    </m:r>
                    <m:d>
                      <m:dPr>
                        <m:ctrlPr>
                          <a:rPr lang="en-US" altLang="en-US" b="0" i="1" smtClean="0">
                            <a:latin typeface="Cambria Math" panose="02040503050406030204" pitchFamily="18" charset="0"/>
                          </a:rPr>
                        </m:ctrlPr>
                      </m:dPr>
                      <m:e>
                        <m:f>
                          <m:fPr>
                            <m:type m:val="lin"/>
                            <m:ctrlPr>
                              <a:rPr lang="en-US" altLang="en-US" b="0" i="1" smtClean="0">
                                <a:latin typeface="Cambria Math" panose="02040503050406030204" pitchFamily="18" charset="0"/>
                              </a:rPr>
                            </m:ctrlPr>
                          </m:fPr>
                          <m:num>
                            <m:r>
                              <a:rPr lang="en-US" altLang="en-US" b="0" i="1" smtClean="0">
                                <a:latin typeface="Cambria Math" panose="02040503050406030204" pitchFamily="18" charset="0"/>
                              </a:rPr>
                              <m:t>𝑛</m:t>
                            </m:r>
                          </m:num>
                          <m:den>
                            <m:r>
                              <a:rPr lang="en-US" altLang="en-US" b="0" i="1" smtClean="0">
                                <a:latin typeface="Cambria Math" panose="02040503050406030204" pitchFamily="18" charset="0"/>
                              </a:rPr>
                              <m:t>2</m:t>
                            </m:r>
                          </m:den>
                        </m:f>
                      </m:e>
                    </m:d>
                    <m:r>
                      <a:rPr lang="en-US" altLang="en-US" b="0" i="1" smtClean="0">
                        <a:latin typeface="Cambria Math" panose="02040503050406030204" pitchFamily="18" charset="0"/>
                      </a:rPr>
                      <m:t>+</m:t>
                    </m:r>
                    <m:r>
                      <m:rPr>
                        <m:sty m:val="p"/>
                      </m:rPr>
                      <a:rPr lang="en-US" altLang="en-US" b="0" i="0" smtClean="0">
                        <a:latin typeface="Cambria Math" panose="02040503050406030204" pitchFamily="18" charset="0"/>
                      </a:rPr>
                      <m:t>Θ</m:t>
                    </m:r>
                    <m:r>
                      <a:rPr lang="en-US" altLang="en-US" b="0" i="1" smtClean="0">
                        <a:latin typeface="Cambria Math" panose="02040503050406030204" pitchFamily="18" charset="0"/>
                      </a:rPr>
                      <m:t>(</m:t>
                    </m:r>
                    <m:r>
                      <a:rPr lang="en-US" altLang="en-US" b="0" i="1" smtClean="0">
                        <a:latin typeface="Cambria Math" panose="02040503050406030204" pitchFamily="18" charset="0"/>
                      </a:rPr>
                      <m:t>𝑛</m:t>
                    </m:r>
                    <m:r>
                      <a:rPr lang="en-US" altLang="en-US" b="0" i="1" smtClean="0">
                        <a:latin typeface="Cambria Math" panose="02040503050406030204" pitchFamily="18" charset="0"/>
                      </a:rPr>
                      <m:t>)</m:t>
                    </m:r>
                  </m:oMath>
                </a14:m>
                <a:r>
                  <a:rPr lang="en-US" altLang="en-US"/>
                  <a:t>.</a:t>
                </a:r>
              </a:p>
              <a:p>
                <a:pPr marL="0" indent="0">
                  <a:lnSpc>
                    <a:spcPct val="100000"/>
                  </a:lnSpc>
                  <a:buNone/>
                </a:pPr>
                <a:r>
                  <a:rPr lang="en-US" altLang="en-US"/>
                  <a:t>This recurrence has solution: </a:t>
                </a:r>
              </a:p>
              <a:p>
                <a:pPr marL="0" indent="0">
                  <a:lnSpc>
                    <a:spcPct val="100000"/>
                  </a:lnSpc>
                  <a:buNone/>
                </a:pPr>
                <a14:m>
                  <m:oMath xmlns:m="http://schemas.openxmlformats.org/officeDocument/2006/math">
                    <m:r>
                      <a:rPr lang="en-US" altLang="en-US" i="1">
                        <a:latin typeface="Cambria Math" panose="02040503050406030204" pitchFamily="18" charset="0"/>
                      </a:rPr>
                      <m:t>𝑇</m:t>
                    </m:r>
                    <m:d>
                      <m:dPr>
                        <m:ctrlPr>
                          <a:rPr lang="en-US" altLang="en-US" i="1">
                            <a:latin typeface="Cambria Math" panose="02040503050406030204" pitchFamily="18" charset="0"/>
                          </a:rPr>
                        </m:ctrlPr>
                      </m:dPr>
                      <m:e>
                        <m:r>
                          <a:rPr lang="en-US" altLang="en-US" i="1">
                            <a:latin typeface="Cambria Math" panose="02040503050406030204" pitchFamily="18" charset="0"/>
                          </a:rPr>
                          <m:t>𝑛</m:t>
                        </m:r>
                      </m:e>
                    </m:d>
                    <m:r>
                      <a:rPr lang="en-US" altLang="en-US" i="1">
                        <a:latin typeface="Cambria Math" panose="02040503050406030204" pitchFamily="18" charset="0"/>
                      </a:rPr>
                      <m:t>=</m:t>
                    </m:r>
                    <m:r>
                      <a:rPr lang="en-US" altLang="en-US" b="0" i="1" smtClean="0">
                        <a:latin typeface="Cambria Math" panose="02040503050406030204" pitchFamily="18" charset="0"/>
                      </a:rPr>
                      <m:t>𝑂</m:t>
                    </m:r>
                    <m:r>
                      <a:rPr lang="en-US" altLang="en-US" b="0" i="1" smtClean="0">
                        <a:latin typeface="Cambria Math" panose="02040503050406030204" pitchFamily="18" charset="0"/>
                      </a:rPr>
                      <m:t>(</m:t>
                    </m:r>
                    <m:r>
                      <a:rPr lang="en-US" altLang="en-US" b="0" i="1" smtClean="0">
                        <a:latin typeface="Cambria Math" panose="02040503050406030204" pitchFamily="18" charset="0"/>
                      </a:rPr>
                      <m:t>𝑛</m:t>
                    </m:r>
                    <m:func>
                      <m:funcPr>
                        <m:ctrlPr>
                          <a:rPr lang="en-US" altLang="en-US" b="0" i="1" smtClean="0">
                            <a:latin typeface="Cambria Math" panose="02040503050406030204" pitchFamily="18" charset="0"/>
                          </a:rPr>
                        </m:ctrlPr>
                      </m:funcPr>
                      <m:fName>
                        <m:r>
                          <m:rPr>
                            <m:sty m:val="p"/>
                          </m:rPr>
                          <a:rPr lang="en-US" altLang="en-US" b="0" i="0" smtClean="0">
                            <a:latin typeface="Cambria Math" panose="02040503050406030204" pitchFamily="18" charset="0"/>
                          </a:rPr>
                          <m:t>log</m:t>
                        </m:r>
                      </m:fName>
                      <m:e>
                        <m:r>
                          <a:rPr lang="en-US" altLang="en-US" b="0" i="1" smtClean="0">
                            <a:latin typeface="Cambria Math" panose="02040503050406030204" pitchFamily="18" charset="0"/>
                          </a:rPr>
                          <m:t>𝑛</m:t>
                        </m:r>
                      </m:e>
                    </m:func>
                    <m:r>
                      <a:rPr lang="en-US" altLang="en-US" b="0" i="1" smtClean="0">
                        <a:latin typeface="Cambria Math" panose="02040503050406030204" pitchFamily="18" charset="0"/>
                      </a:rPr>
                      <m:t>)</m:t>
                    </m:r>
                  </m:oMath>
                </a14:m>
                <a:r>
                  <a:rPr lang="en-US" altLang="en-US"/>
                  <a:t>. </a:t>
                </a:r>
              </a:p>
            </p:txBody>
          </p:sp>
        </mc:Choice>
        <mc:Fallback>
          <p:sp>
            <p:nvSpPr>
              <p:cNvPr id="10" name="Content Placeholder 2">
                <a:extLst>
                  <a:ext uri="{FF2B5EF4-FFF2-40B4-BE49-F238E27FC236}">
                    <a16:creationId xmlns:a16="http://schemas.microsoft.com/office/drawing/2014/main" id="{1FA55CEC-6EC5-454A-947A-96CC9FB6EBFD}"/>
                  </a:ext>
                </a:extLst>
              </p:cNvPr>
              <p:cNvSpPr txBox="1">
                <a:spLocks noRot="1" noChangeAspect="1" noMove="1" noResize="1" noEditPoints="1" noAdjustHandles="1" noChangeArrowheads="1" noChangeShapeType="1" noTextEdit="1"/>
              </p:cNvSpPr>
              <p:nvPr/>
            </p:nvSpPr>
            <p:spPr>
              <a:xfrm>
                <a:off x="215691" y="3204448"/>
                <a:ext cx="5672491" cy="2595355"/>
              </a:xfrm>
              <a:prstGeom prst="rect">
                <a:avLst/>
              </a:prstGeom>
              <a:blipFill>
                <a:blip r:embed="rId5"/>
                <a:stretch>
                  <a:fillRect l="-2148" t="-2588" r="-752" b="-7294"/>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1344DD89-2692-4742-8C80-67BBCBFCBB81}"/>
              </a:ext>
            </a:extLst>
          </p:cNvPr>
          <p:cNvSpPr/>
          <p:nvPr/>
        </p:nvSpPr>
        <p:spPr>
          <a:xfrm>
            <a:off x="215691" y="6034348"/>
            <a:ext cx="5330948" cy="648287"/>
          </a:xfrm>
          <a:prstGeom prst="roundRect">
            <a:avLst/>
          </a:prstGeom>
          <a:solidFill>
            <a:srgbClr val="A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latin typeface="Comic Sans MS" panose="030F0702030302020204" pitchFamily="66" charset="0"/>
              </a:rPr>
              <a:t>Q: How to solve recurrence?</a:t>
            </a:r>
            <a:endParaRPr lang="zh-CN" altLang="en-US" sz="2800" b="1">
              <a:latin typeface="Comic Sans MS" panose="030F0702030302020204" pitchFamily="66" charset="0"/>
            </a:endParaRPr>
          </a:p>
        </p:txBody>
      </p:sp>
      <p:sp>
        <p:nvSpPr>
          <p:cNvPr id="5" name="TextBox 4">
            <a:extLst>
              <a:ext uri="{FF2B5EF4-FFF2-40B4-BE49-F238E27FC236}">
                <a16:creationId xmlns:a16="http://schemas.microsoft.com/office/drawing/2014/main" id="{3A14C43D-01D0-0745-983F-A16A989806AD}"/>
              </a:ext>
            </a:extLst>
          </p:cNvPr>
          <p:cNvSpPr txBox="1"/>
          <p:nvPr/>
        </p:nvSpPr>
        <p:spPr>
          <a:xfrm>
            <a:off x="6079671" y="5869809"/>
            <a:ext cx="5949006" cy="830997"/>
          </a:xfrm>
          <a:prstGeom prst="rect">
            <a:avLst/>
          </a:prstGeom>
          <a:noFill/>
        </p:spPr>
        <p:txBody>
          <a:bodyPr wrap="square" rtlCol="0">
            <a:spAutoFit/>
          </a:bodyPr>
          <a:lstStyle/>
          <a:p>
            <a:r>
              <a:rPr lang="en-US" sz="2400">
                <a:solidFill>
                  <a:srgbClr val="FF0000"/>
                </a:solidFill>
              </a:rPr>
              <a:t>A recurrence is an equation that describes a function in terms of its value on smaller inputs.</a:t>
            </a:r>
          </a:p>
        </p:txBody>
      </p:sp>
    </p:spTree>
    <p:extLst>
      <p:ext uri="{BB962C8B-B14F-4D97-AF65-F5344CB8AC3E}">
        <p14:creationId xmlns:p14="http://schemas.microsoft.com/office/powerpoint/2010/main" val="52762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4 Solving recurrences</a:t>
            </a:r>
          </a:p>
        </p:txBody>
      </p:sp>
      <p:sp>
        <p:nvSpPr>
          <p:cNvPr id="10" name="Content Placeholder 2">
            <a:extLst>
              <a:ext uri="{FF2B5EF4-FFF2-40B4-BE49-F238E27FC236}">
                <a16:creationId xmlns:a16="http://schemas.microsoft.com/office/drawing/2014/main" id="{1FA55CEC-6EC5-454A-947A-96CC9FB6EBFD}"/>
              </a:ext>
            </a:extLst>
          </p:cNvPr>
          <p:cNvSpPr txBox="1">
            <a:spLocks/>
          </p:cNvSpPr>
          <p:nvPr/>
        </p:nvSpPr>
        <p:spPr>
          <a:xfrm>
            <a:off x="811127" y="2492571"/>
            <a:ext cx="10895654" cy="22509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3600">
                <a:ea typeface="Cambria Math" panose="02040503050406030204" pitchFamily="18" charset="0"/>
              </a:rPr>
              <a:t>Substitution method</a:t>
            </a:r>
          </a:p>
          <a:p>
            <a:pPr>
              <a:lnSpc>
                <a:spcPct val="150000"/>
              </a:lnSpc>
            </a:pPr>
            <a:r>
              <a:rPr lang="en-US" altLang="en-US" sz="3600">
                <a:ea typeface="Cambria Math" panose="02040503050406030204" pitchFamily="18" charset="0"/>
              </a:rPr>
              <a:t>Recursion tree method</a:t>
            </a:r>
          </a:p>
          <a:p>
            <a:pPr>
              <a:lnSpc>
                <a:spcPct val="150000"/>
              </a:lnSpc>
            </a:pPr>
            <a:r>
              <a:rPr lang="en-US" altLang="en-US" sz="3600">
                <a:ea typeface="Cambria Math" panose="02040503050406030204" pitchFamily="18" charset="0"/>
              </a:rPr>
              <a:t>Master Theorem</a:t>
            </a:r>
          </a:p>
        </p:txBody>
      </p:sp>
      <p:sp>
        <p:nvSpPr>
          <p:cNvPr id="11" name="Rounded Rectangle 10">
            <a:extLst>
              <a:ext uri="{FF2B5EF4-FFF2-40B4-BE49-F238E27FC236}">
                <a16:creationId xmlns:a16="http://schemas.microsoft.com/office/drawing/2014/main" id="{1344DD89-2692-4742-8C80-67BBCBFCBB81}"/>
              </a:ext>
            </a:extLst>
          </p:cNvPr>
          <p:cNvSpPr/>
          <p:nvPr/>
        </p:nvSpPr>
        <p:spPr>
          <a:xfrm>
            <a:off x="591675" y="1308761"/>
            <a:ext cx="5330948" cy="648287"/>
          </a:xfrm>
          <a:prstGeom prst="roundRect">
            <a:avLst/>
          </a:prstGeom>
          <a:solidFill>
            <a:srgbClr val="A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latin typeface="Comic Sans MS" panose="030F0702030302020204" pitchFamily="66" charset="0"/>
              </a:rPr>
              <a:t>Q: How to solve recurrence?</a:t>
            </a:r>
            <a:endParaRPr lang="zh-CN" altLang="en-US" sz="2800" b="1">
              <a:latin typeface="Comic Sans MS" panose="030F0702030302020204" pitchFamily="66" charset="0"/>
            </a:endParaRPr>
          </a:p>
        </p:txBody>
      </p:sp>
    </p:spTree>
    <p:extLst>
      <p:ext uri="{BB962C8B-B14F-4D97-AF65-F5344CB8AC3E}">
        <p14:creationId xmlns:p14="http://schemas.microsoft.com/office/powerpoint/2010/main" val="2304903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4.1 Substitution method – example 1</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1FA55CEC-6EC5-454A-947A-96CC9FB6EBFD}"/>
                  </a:ext>
                </a:extLst>
              </p:cNvPr>
              <p:cNvSpPr txBox="1">
                <a:spLocks/>
              </p:cNvSpPr>
              <p:nvPr/>
            </p:nvSpPr>
            <p:spPr>
              <a:xfrm>
                <a:off x="231944" y="1326525"/>
                <a:ext cx="11960056" cy="3813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altLang="en-US">
                    <a:ea typeface="Cambria Math" panose="02040503050406030204" pitchFamily="18" charset="0"/>
                  </a:rPr>
                  <a:t>Example: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𝑻</m:t>
                    </m:r>
                    <m:d>
                      <m:dPr>
                        <m:ctrlPr>
                          <a:rPr lang="en-US" altLang="en-US" b="1" i="1" smtClean="0">
                            <a:latin typeface="Cambria Math" panose="02040503050406030204" pitchFamily="18" charset="0"/>
                            <a:ea typeface="Cambria Math" panose="02040503050406030204" pitchFamily="18" charset="0"/>
                          </a:rPr>
                        </m:ctrlPr>
                      </m:dPr>
                      <m:e>
                        <m:r>
                          <a:rPr lang="en-US" altLang="en-US" b="1" i="1" smtClean="0">
                            <a:latin typeface="Cambria Math" panose="02040503050406030204" pitchFamily="18" charset="0"/>
                            <a:ea typeface="Cambria Math" panose="02040503050406030204" pitchFamily="18" charset="0"/>
                          </a:rPr>
                          <m:t>𝒏</m:t>
                        </m:r>
                      </m:e>
                    </m:d>
                    <m:r>
                      <a:rPr lang="en-US" altLang="en-US" b="1" i="1" smtClean="0">
                        <a:latin typeface="Cambria Math" panose="02040503050406030204" pitchFamily="18" charset="0"/>
                        <a:ea typeface="Cambria Math" panose="02040503050406030204" pitchFamily="18" charset="0"/>
                      </a:rPr>
                      <m:t>=</m:t>
                    </m:r>
                    <m:r>
                      <a:rPr lang="en-US" altLang="en-US" b="1" i="1" smtClean="0">
                        <a:latin typeface="Cambria Math" panose="02040503050406030204" pitchFamily="18" charset="0"/>
                        <a:ea typeface="Cambria Math" panose="02040503050406030204" pitchFamily="18" charset="0"/>
                      </a:rPr>
                      <m:t>𝟐</m:t>
                    </m:r>
                    <m:r>
                      <a:rPr lang="en-US" altLang="en-US" b="1" i="1" smtClean="0">
                        <a:latin typeface="Cambria Math" panose="02040503050406030204" pitchFamily="18" charset="0"/>
                        <a:ea typeface="Cambria Math" panose="02040503050406030204" pitchFamily="18" charset="0"/>
                      </a:rPr>
                      <m:t>𝑻</m:t>
                    </m:r>
                    <m:d>
                      <m:dPr>
                        <m:ctrlPr>
                          <a:rPr lang="en-US" altLang="en-US" b="1" i="1" smtClean="0">
                            <a:latin typeface="Cambria Math" panose="02040503050406030204" pitchFamily="18" charset="0"/>
                            <a:ea typeface="Cambria Math" panose="02040503050406030204" pitchFamily="18" charset="0"/>
                          </a:rPr>
                        </m:ctrlPr>
                      </m:dPr>
                      <m:e>
                        <m:d>
                          <m:dPr>
                            <m:begChr m:val="⌊"/>
                            <m:endChr m:val="⌋"/>
                            <m:ctrlPr>
                              <a:rPr lang="en-US" altLang="en-US" b="1" i="1" smtClean="0">
                                <a:latin typeface="Cambria Math" panose="02040503050406030204" pitchFamily="18" charset="0"/>
                                <a:ea typeface="Cambria Math" panose="02040503050406030204" pitchFamily="18" charset="0"/>
                              </a:rPr>
                            </m:ctrlPr>
                          </m:dPr>
                          <m:e>
                            <m:f>
                              <m:fPr>
                                <m:type m:val="lin"/>
                                <m:ctrlPr>
                                  <a:rPr lang="en-US" altLang="en-US" b="1" i="1">
                                    <a:latin typeface="Cambria Math" panose="02040503050406030204" pitchFamily="18" charset="0"/>
                                    <a:ea typeface="Cambria Math" panose="02040503050406030204" pitchFamily="18" charset="0"/>
                                  </a:rPr>
                                </m:ctrlPr>
                              </m:fPr>
                              <m:num>
                                <m:r>
                                  <a:rPr lang="en-US" altLang="en-US" b="1" i="1">
                                    <a:latin typeface="Cambria Math" panose="02040503050406030204" pitchFamily="18" charset="0"/>
                                    <a:ea typeface="Cambria Math" panose="02040503050406030204" pitchFamily="18" charset="0"/>
                                  </a:rPr>
                                  <m:t>𝒏</m:t>
                                </m:r>
                              </m:num>
                              <m:den>
                                <m:r>
                                  <a:rPr lang="en-US" altLang="en-US" b="1" i="1">
                                    <a:latin typeface="Cambria Math" panose="02040503050406030204" pitchFamily="18" charset="0"/>
                                    <a:ea typeface="Cambria Math" panose="02040503050406030204" pitchFamily="18" charset="0"/>
                                  </a:rPr>
                                  <m:t>𝟐</m:t>
                                </m:r>
                              </m:den>
                            </m:f>
                          </m:e>
                        </m:d>
                      </m:e>
                    </m:d>
                    <m:r>
                      <a:rPr lang="en-US" altLang="en-US" b="1" i="1" smtClean="0">
                        <a:latin typeface="Cambria Math" panose="02040503050406030204" pitchFamily="18" charset="0"/>
                        <a:ea typeface="Cambria Math" panose="02040503050406030204" pitchFamily="18" charset="0"/>
                      </a:rPr>
                      <m:t>+</m:t>
                    </m:r>
                    <m:r>
                      <a:rPr lang="en-US" altLang="en-US" b="1" i="1" smtClean="0">
                        <a:latin typeface="Cambria Math" panose="02040503050406030204" pitchFamily="18" charset="0"/>
                        <a:ea typeface="Cambria Math" panose="02040503050406030204" pitchFamily="18" charset="0"/>
                      </a:rPr>
                      <m:t>𝒏</m:t>
                    </m:r>
                  </m:oMath>
                </a14:m>
                <a:r>
                  <a:rPr lang="en-US" altLang="en-US" b="1">
                    <a:ea typeface="Cambria Math" panose="02040503050406030204" pitchFamily="18" charset="0"/>
                  </a:rPr>
                  <a:t>, </a:t>
                </a:r>
                <a14:m>
                  <m:oMath xmlns:m="http://schemas.openxmlformats.org/officeDocument/2006/math">
                    <m:r>
                      <a:rPr lang="en-US" altLang="en-US" b="1" i="1" dirty="0" smtClean="0">
                        <a:latin typeface="Cambria Math" panose="02040503050406030204" pitchFamily="18" charset="0"/>
                        <a:ea typeface="Cambria Math" panose="02040503050406030204" pitchFamily="18" charset="0"/>
                      </a:rPr>
                      <m:t>𝑻</m:t>
                    </m:r>
                    <m:d>
                      <m:dPr>
                        <m:ctrlPr>
                          <a:rPr lang="en-US" altLang="en-US" b="1" i="1" dirty="0" smtClean="0">
                            <a:latin typeface="Cambria Math" panose="02040503050406030204" pitchFamily="18" charset="0"/>
                            <a:ea typeface="Cambria Math" panose="02040503050406030204" pitchFamily="18" charset="0"/>
                          </a:rPr>
                        </m:ctrlPr>
                      </m:dPr>
                      <m:e>
                        <m:r>
                          <a:rPr lang="en-US" altLang="en-US" b="1" i="1" dirty="0" smtClean="0">
                            <a:latin typeface="Cambria Math" panose="02040503050406030204" pitchFamily="18" charset="0"/>
                            <a:ea typeface="Cambria Math" panose="02040503050406030204" pitchFamily="18" charset="0"/>
                          </a:rPr>
                          <m:t>𝟏</m:t>
                        </m:r>
                      </m:e>
                    </m:d>
                    <m:r>
                      <a:rPr lang="en-US" altLang="en-US" b="1" i="1" dirty="0" smtClean="0">
                        <a:latin typeface="Cambria Math" panose="02040503050406030204" pitchFamily="18" charset="0"/>
                        <a:ea typeface="Cambria Math" panose="02040503050406030204" pitchFamily="18" charset="0"/>
                      </a:rPr>
                      <m:t>=</m:t>
                    </m:r>
                    <m:r>
                      <a:rPr lang="en-US" altLang="en-US" b="1" i="1" dirty="0" smtClean="0">
                        <a:latin typeface="Cambria Math" panose="02040503050406030204" pitchFamily="18" charset="0"/>
                        <a:ea typeface="Cambria Math" panose="02040503050406030204" pitchFamily="18" charset="0"/>
                      </a:rPr>
                      <m:t>𝟏</m:t>
                    </m:r>
                  </m:oMath>
                </a14:m>
                <a:r>
                  <a:rPr lang="en-US" altLang="en-US" b="1">
                    <a:ea typeface="Cambria Math" panose="02040503050406030204" pitchFamily="18" charset="0"/>
                  </a:rPr>
                  <a:t>.</a:t>
                </a:r>
              </a:p>
              <a:p>
                <a:pPr marL="0" indent="0">
                  <a:lnSpc>
                    <a:spcPct val="120000"/>
                  </a:lnSpc>
                  <a:spcBef>
                    <a:spcPts val="0"/>
                  </a:spcBef>
                  <a:buNone/>
                </a:pPr>
                <a:r>
                  <a:rPr lang="en-US" altLang="en-US" b="1">
                    <a:ea typeface="Cambria Math" panose="02040503050406030204" pitchFamily="18" charset="0"/>
                  </a:rPr>
                  <a:t>Guess</a:t>
                </a:r>
                <a:r>
                  <a:rPr lang="en-US" altLang="en-US">
                    <a:ea typeface="Cambria Math" panose="02040503050406030204" pitchFamily="18" charset="0"/>
                  </a:rPr>
                  <a:t>: </a:t>
                </a:r>
                <a14:m>
                  <m:oMath xmlns:m="http://schemas.openxmlformats.org/officeDocument/2006/math">
                    <m:r>
                      <a:rPr lang="en-US" altLang="en-US" i="1">
                        <a:latin typeface="Cambria Math" panose="02040503050406030204" pitchFamily="18" charset="0"/>
                        <a:ea typeface="Cambria Math" panose="02040503050406030204" pitchFamily="18" charset="0"/>
                      </a:rPr>
                      <m:t>𝑇</m:t>
                    </m:r>
                    <m:d>
                      <m:dPr>
                        <m:ctrlPr>
                          <a:rPr lang="en-US" altLang="en-US" i="1">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ea typeface="Cambria Math" panose="02040503050406030204" pitchFamily="18" charset="0"/>
                          </a:rPr>
                          <m:t>𝑛</m:t>
                        </m:r>
                      </m:e>
                    </m:d>
                    <m:r>
                      <a:rPr lang="en-US" altLang="en-US" i="1">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𝑂</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𝑛</m:t>
                    </m:r>
                    <m:func>
                      <m:funcPr>
                        <m:ctrlPr>
                          <a:rPr lang="en-US" altLang="en-US" b="0" i="1" smtClean="0">
                            <a:latin typeface="Cambria Math" panose="02040503050406030204" pitchFamily="18" charset="0"/>
                            <a:ea typeface="Cambria Math" panose="02040503050406030204" pitchFamily="18" charset="0"/>
                          </a:rPr>
                        </m:ctrlPr>
                      </m:funcPr>
                      <m:fName>
                        <m:r>
                          <m:rPr>
                            <m:sty m:val="p"/>
                          </m:rPr>
                          <a:rPr lang="en-US" altLang="en-US" b="0" i="0" smtClean="0">
                            <a:latin typeface="Cambria Math" panose="02040503050406030204" pitchFamily="18" charset="0"/>
                            <a:ea typeface="Cambria Math" panose="02040503050406030204" pitchFamily="18" charset="0"/>
                          </a:rPr>
                          <m:t>log</m:t>
                        </m:r>
                      </m:fName>
                      <m:e>
                        <m:r>
                          <a:rPr lang="en-US" altLang="en-US" b="0" i="1" smtClean="0">
                            <a:latin typeface="Cambria Math" panose="02040503050406030204" pitchFamily="18" charset="0"/>
                            <a:ea typeface="Cambria Math" panose="02040503050406030204" pitchFamily="18" charset="0"/>
                          </a:rPr>
                          <m:t>𝑛</m:t>
                        </m:r>
                      </m:e>
                    </m:func>
                    <m:r>
                      <a:rPr lang="en-US" altLang="en-US" b="0" i="1" smtClean="0">
                        <a:latin typeface="Cambria Math" panose="02040503050406030204" pitchFamily="18" charset="0"/>
                        <a:ea typeface="Cambria Math" panose="02040503050406030204" pitchFamily="18" charset="0"/>
                      </a:rPr>
                      <m:t>)</m:t>
                    </m:r>
                  </m:oMath>
                </a14:m>
                <a:endParaRPr lang="en-US" altLang="en-US">
                  <a:ea typeface="Cambria Math" panose="02040503050406030204" pitchFamily="18" charset="0"/>
                </a:endParaRPr>
              </a:p>
              <a:p>
                <a:pPr marL="0" indent="0">
                  <a:lnSpc>
                    <a:spcPct val="120000"/>
                  </a:lnSpc>
                  <a:spcBef>
                    <a:spcPts val="0"/>
                  </a:spcBef>
                  <a:buNone/>
                </a:pPr>
                <a:r>
                  <a:rPr lang="en-US" altLang="en-US">
                    <a:ea typeface="Cambria Math" panose="02040503050406030204" pitchFamily="18" charset="0"/>
                  </a:rPr>
                  <a:t>Claim: </a:t>
                </a:r>
                <a14:m>
                  <m:oMath xmlns:m="http://schemas.openxmlformats.org/officeDocument/2006/math">
                    <m:r>
                      <a:rPr lang="en-US" altLang="en-US"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𝑐</m:t>
                    </m:r>
                    <m:r>
                      <a:rPr lang="en-US" altLang="en-US" b="0" i="1" smtClean="0">
                        <a:latin typeface="Cambria Math" panose="02040503050406030204" pitchFamily="18" charset="0"/>
                        <a:ea typeface="Cambria Math" panose="02040503050406030204" pitchFamily="18" charset="0"/>
                      </a:rPr>
                      <m:t>&gt;0 </m:t>
                    </m:r>
                    <m:r>
                      <m:rPr>
                        <m:sty m:val="p"/>
                      </m:rPr>
                      <a:rPr lang="en-US" altLang="en-US" b="0" i="0" smtClean="0">
                        <a:latin typeface="Cambria Math" panose="02040503050406030204" pitchFamily="18" charset="0"/>
                        <a:ea typeface="Cambria Math" panose="02040503050406030204" pitchFamily="18" charset="0"/>
                      </a:rPr>
                      <m:t>and</m:t>
                    </m:r>
                    <m:r>
                      <a:rPr lang="en-US" altLang="en-US" b="0" i="1" smtClean="0">
                        <a:latin typeface="Cambria Math" panose="02040503050406030204" pitchFamily="18" charset="0"/>
                        <a:ea typeface="Cambria Math" panose="02040503050406030204" pitchFamily="18" charset="0"/>
                      </a:rPr>
                      <m:t> ∃</m:t>
                    </m:r>
                    <m:sSub>
                      <m:sSubPr>
                        <m:ctrlPr>
                          <a:rPr lang="en-US" altLang="en-US" b="0" i="1" smtClean="0">
                            <a:latin typeface="Cambria Math" panose="02040503050406030204" pitchFamily="18" charset="0"/>
                            <a:ea typeface="Cambria Math" panose="02040503050406030204" pitchFamily="18" charset="0"/>
                          </a:rPr>
                        </m:ctrlPr>
                      </m:sSubPr>
                      <m:e>
                        <m:r>
                          <a:rPr lang="en-US" altLang="en-US" b="0" i="1" smtClean="0">
                            <a:latin typeface="Cambria Math" panose="02040503050406030204" pitchFamily="18" charset="0"/>
                            <a:ea typeface="Cambria Math" panose="02040503050406030204" pitchFamily="18" charset="0"/>
                          </a:rPr>
                          <m:t>𝑛</m:t>
                        </m:r>
                      </m:e>
                      <m:sub>
                        <m:r>
                          <a:rPr lang="en-US" altLang="en-US" b="0" i="1" smtClean="0">
                            <a:latin typeface="Cambria Math" panose="02040503050406030204" pitchFamily="18" charset="0"/>
                            <a:ea typeface="Cambria Math" panose="02040503050406030204" pitchFamily="18" charset="0"/>
                          </a:rPr>
                          <m:t>0</m:t>
                        </m:r>
                      </m:sub>
                    </m:sSub>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ℕ</m:t>
                    </m:r>
                    <m:r>
                      <a:rPr lang="en-US" altLang="en-US" b="0" i="1" smtClean="0">
                        <a:latin typeface="Cambria Math" panose="02040503050406030204" pitchFamily="18" charset="0"/>
                        <a:ea typeface="Cambria Math" panose="02040503050406030204" pitchFamily="18" charset="0"/>
                      </a:rPr>
                      <m:t>:  </m:t>
                    </m:r>
                    <m:r>
                      <a:rPr lang="en-US" altLang="en-US" b="0" i="1" smtClean="0">
                        <a:latin typeface="Cambria Math" panose="02040503050406030204" pitchFamily="18" charset="0"/>
                        <a:ea typeface="Cambria Math" panose="02040503050406030204" pitchFamily="18" charset="0"/>
                      </a:rPr>
                      <m:t>𝑇</m:t>
                    </m:r>
                    <m:d>
                      <m:dPr>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𝑛</m:t>
                        </m:r>
                      </m:e>
                    </m:d>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𝑐𝑛</m:t>
                    </m:r>
                    <m:func>
                      <m:funcPr>
                        <m:ctrlPr>
                          <a:rPr lang="en-US" altLang="en-US" b="0" i="1" smtClean="0">
                            <a:latin typeface="Cambria Math" panose="02040503050406030204" pitchFamily="18" charset="0"/>
                            <a:ea typeface="Cambria Math" panose="02040503050406030204" pitchFamily="18" charset="0"/>
                          </a:rPr>
                        </m:ctrlPr>
                      </m:funcPr>
                      <m:fName>
                        <m:r>
                          <m:rPr>
                            <m:sty m:val="p"/>
                          </m:rPr>
                          <a:rPr lang="en-US" altLang="en-US" b="0" i="0" smtClean="0">
                            <a:latin typeface="Cambria Math" panose="02040503050406030204" pitchFamily="18" charset="0"/>
                            <a:ea typeface="Cambria Math" panose="02040503050406030204" pitchFamily="18" charset="0"/>
                          </a:rPr>
                          <m:t>log</m:t>
                        </m:r>
                      </m:fName>
                      <m:e>
                        <m:r>
                          <a:rPr lang="en-US" altLang="en-US" b="0" i="1" smtClean="0">
                            <a:latin typeface="Cambria Math" panose="02040503050406030204" pitchFamily="18" charset="0"/>
                            <a:ea typeface="Cambria Math" panose="02040503050406030204" pitchFamily="18" charset="0"/>
                          </a:rPr>
                          <m:t>𝑛</m:t>
                        </m:r>
                      </m:e>
                    </m:func>
                    <m:r>
                      <a:rPr lang="en-US" altLang="en-US" b="0" i="1" smtClean="0">
                        <a:latin typeface="Cambria Math" panose="02040503050406030204" pitchFamily="18" charset="0"/>
                        <a:ea typeface="Cambria Math" panose="02040503050406030204" pitchFamily="18" charset="0"/>
                      </a:rPr>
                      <m:t>, ∀</m:t>
                    </m:r>
                    <m:r>
                      <a:rPr lang="en-US" altLang="en-US" b="0" i="1" smtClean="0">
                        <a:latin typeface="Cambria Math" panose="02040503050406030204" pitchFamily="18" charset="0"/>
                        <a:ea typeface="Cambria Math" panose="02040503050406030204" pitchFamily="18" charset="0"/>
                      </a:rPr>
                      <m:t>𝑛</m:t>
                    </m:r>
                    <m:r>
                      <a:rPr lang="en-US" altLang="en-US" b="0" i="1" smtClean="0">
                        <a:latin typeface="Cambria Math" panose="02040503050406030204" pitchFamily="18" charset="0"/>
                        <a:ea typeface="Cambria Math" panose="02040503050406030204" pitchFamily="18" charset="0"/>
                      </a:rPr>
                      <m:t>≥</m:t>
                    </m:r>
                    <m:sSub>
                      <m:sSubPr>
                        <m:ctrlPr>
                          <a:rPr lang="en-US" altLang="en-US" i="1">
                            <a:latin typeface="Cambria Math" panose="02040503050406030204" pitchFamily="18" charset="0"/>
                            <a:ea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𝑛</m:t>
                        </m:r>
                      </m:e>
                      <m:sub>
                        <m:r>
                          <a:rPr lang="en-US" altLang="en-US" i="1">
                            <a:latin typeface="Cambria Math" panose="02040503050406030204" pitchFamily="18" charset="0"/>
                            <a:ea typeface="Cambria Math" panose="02040503050406030204" pitchFamily="18" charset="0"/>
                          </a:rPr>
                          <m:t>0</m:t>
                        </m:r>
                      </m:sub>
                    </m:sSub>
                  </m:oMath>
                </a14:m>
                <a:r>
                  <a:rPr lang="en-US" altLang="en-US">
                    <a:ea typeface="Cambria Math" panose="02040503050406030204" pitchFamily="18" charset="0"/>
                  </a:rPr>
                  <a:t>.</a:t>
                </a:r>
              </a:p>
              <a:p>
                <a:pPr marL="0" indent="0">
                  <a:lnSpc>
                    <a:spcPct val="120000"/>
                  </a:lnSpc>
                  <a:spcBef>
                    <a:spcPts val="0"/>
                  </a:spcBef>
                  <a:buNone/>
                </a:pPr>
                <a:r>
                  <a:rPr lang="en-US" altLang="en-US">
                    <a:ea typeface="Cambria Math" panose="02040503050406030204" pitchFamily="18" charset="0"/>
                  </a:rPr>
                  <a:t>Proof: </a:t>
                </a:r>
                <a:r>
                  <a:rPr lang="en-US" altLang="en-US" b="1">
                    <a:ea typeface="Cambria Math" panose="02040503050406030204" pitchFamily="18" charset="0"/>
                  </a:rPr>
                  <a:t>By induction on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𝒏</m:t>
                    </m:r>
                  </m:oMath>
                </a14:m>
                <a:r>
                  <a:rPr lang="en-US" altLang="en-US" b="1">
                    <a:ea typeface="Cambria Math" panose="02040503050406030204" pitchFamily="18" charset="0"/>
                  </a:rPr>
                  <a:t>.</a:t>
                </a:r>
              </a:p>
              <a:p>
                <a:pPr marL="0" indent="0">
                  <a:lnSpc>
                    <a:spcPct val="120000"/>
                  </a:lnSpc>
                  <a:spcBef>
                    <a:spcPts val="0"/>
                  </a:spcBef>
                  <a:buNone/>
                </a:pPr>
                <a:r>
                  <a:rPr lang="en-US" altLang="en-US" b="1">
                    <a:ea typeface="Cambria Math" panose="02040503050406030204" pitchFamily="18" charset="0"/>
                  </a:rPr>
                  <a:t>Base</a:t>
                </a:r>
                <a:r>
                  <a:rPr lang="en-US" altLang="en-US">
                    <a:ea typeface="Cambria Math" panose="02040503050406030204" pitchFamily="18" charset="0"/>
                  </a:rPr>
                  <a:t>: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𝑛</m:t>
                    </m:r>
                    <m:r>
                      <a:rPr lang="en-US" altLang="en-US" b="0" i="1" smtClean="0">
                        <a:latin typeface="Cambria Math" panose="02040503050406030204" pitchFamily="18" charset="0"/>
                        <a:ea typeface="Cambria Math" panose="02040503050406030204" pitchFamily="18" charset="0"/>
                      </a:rPr>
                      <m:t>=2</m:t>
                    </m:r>
                  </m:oMath>
                </a14:m>
                <a:r>
                  <a:rPr lang="en-US" altLang="en-US">
                    <a:ea typeface="Cambria Math" panose="02040503050406030204" pitchFamily="18" charset="0"/>
                  </a:rPr>
                  <a:t>. To make </a:t>
                </a:r>
                <a14:m>
                  <m:oMath xmlns:m="http://schemas.openxmlformats.org/officeDocument/2006/math">
                    <m:r>
                      <a:rPr lang="en-US" altLang="en-US" b="0" i="1">
                        <a:latin typeface="Cambria Math" panose="02040503050406030204" pitchFamily="18" charset="0"/>
                        <a:ea typeface="Cambria Math" panose="02040503050406030204" pitchFamily="18" charset="0"/>
                      </a:rPr>
                      <m:t>𝑇</m:t>
                    </m:r>
                    <m:d>
                      <m:dPr>
                        <m:ctrlPr>
                          <a:rPr lang="en-US" altLang="en-US" i="1">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2</m:t>
                        </m:r>
                      </m:e>
                    </m:d>
                    <m:r>
                      <a:rPr lang="en-US" altLang="en-US" b="0" i="1">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2</m:t>
                    </m:r>
                    <m:r>
                      <a:rPr lang="en-US" altLang="en-US" b="0" i="1" smtClean="0">
                        <a:latin typeface="Cambria Math" panose="02040503050406030204" pitchFamily="18" charset="0"/>
                        <a:ea typeface="Cambria Math" panose="02040503050406030204" pitchFamily="18" charset="0"/>
                      </a:rPr>
                      <m:t>𝑇</m:t>
                    </m:r>
                    <m:d>
                      <m:dPr>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1</m:t>
                        </m:r>
                      </m:e>
                    </m:d>
                    <m:r>
                      <a:rPr lang="en-US" altLang="en-US" b="0" i="1" smtClean="0">
                        <a:latin typeface="Cambria Math" panose="02040503050406030204" pitchFamily="18" charset="0"/>
                        <a:ea typeface="Cambria Math" panose="02040503050406030204" pitchFamily="18" charset="0"/>
                      </a:rPr>
                      <m:t>+2=4</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𝑐</m:t>
                    </m:r>
                    <m:r>
                      <a:rPr lang="en-US" altLang="en-US" b="0" i="1" smtClean="0">
                        <a:latin typeface="Cambria Math" panose="02040503050406030204" pitchFamily="18" charset="0"/>
                        <a:ea typeface="Cambria Math" panose="02040503050406030204" pitchFamily="18" charset="0"/>
                      </a:rPr>
                      <m:t>2</m:t>
                    </m:r>
                    <m:func>
                      <m:funcPr>
                        <m:ctrlPr>
                          <a:rPr lang="en-US" altLang="en-US" i="1">
                            <a:latin typeface="Cambria Math" panose="02040503050406030204" pitchFamily="18" charset="0"/>
                            <a:ea typeface="Cambria Math" panose="02040503050406030204" pitchFamily="18" charset="0"/>
                          </a:rPr>
                        </m:ctrlPr>
                      </m:funcPr>
                      <m:fName>
                        <m:r>
                          <m:rPr>
                            <m:sty m:val="p"/>
                          </m:rPr>
                          <a:rPr lang="en-US" altLang="en-US">
                            <a:latin typeface="Cambria Math" panose="02040503050406030204" pitchFamily="18" charset="0"/>
                            <a:ea typeface="Cambria Math" panose="02040503050406030204" pitchFamily="18" charset="0"/>
                          </a:rPr>
                          <m:t>log</m:t>
                        </m:r>
                      </m:fName>
                      <m:e>
                        <m:r>
                          <a:rPr lang="en-US" altLang="en-US" b="0" i="1" smtClean="0">
                            <a:latin typeface="Cambria Math" panose="02040503050406030204" pitchFamily="18" charset="0"/>
                            <a:ea typeface="Cambria Math" panose="02040503050406030204" pitchFamily="18" charset="0"/>
                          </a:rPr>
                          <m:t>2</m:t>
                        </m:r>
                      </m:e>
                    </m:func>
                  </m:oMath>
                </a14:m>
                <a:r>
                  <a:rPr lang="en-US" altLang="en-US">
                    <a:ea typeface="Cambria Math" panose="02040503050406030204" pitchFamily="18" charset="0"/>
                  </a:rPr>
                  <a:t> hold, set </a:t>
                </a:r>
                <a14:m>
                  <m:oMath xmlns:m="http://schemas.openxmlformats.org/officeDocument/2006/math">
                    <m:r>
                      <a:rPr lang="en-US" altLang="en-US" i="1">
                        <a:latin typeface="Cambria Math" panose="02040503050406030204" pitchFamily="18" charset="0"/>
                        <a:ea typeface="Cambria Math" panose="02040503050406030204" pitchFamily="18" charset="0"/>
                      </a:rPr>
                      <m:t>𝑐</m:t>
                    </m:r>
                    <m:r>
                      <a:rPr lang="en-US" altLang="en-US" b="0" i="1" smtClean="0">
                        <a:latin typeface="Cambria Math" panose="02040503050406030204" pitchFamily="18" charset="0"/>
                        <a:ea typeface="Cambria Math" panose="02040503050406030204" pitchFamily="18" charset="0"/>
                      </a:rPr>
                      <m:t>≥2.</m:t>
                    </m:r>
                  </m:oMath>
                </a14:m>
                <a:endParaRPr lang="en-US" altLang="en-US">
                  <a:ea typeface="Cambria Math" panose="02040503050406030204" pitchFamily="18" charset="0"/>
                </a:endParaRPr>
              </a:p>
              <a:p>
                <a:pPr marL="0" indent="0">
                  <a:lnSpc>
                    <a:spcPct val="120000"/>
                  </a:lnSpc>
                  <a:spcBef>
                    <a:spcPts val="0"/>
                  </a:spcBef>
                  <a:buNone/>
                </a:pPr>
                <a:r>
                  <a:rPr lang="en-US" altLang="en-US" b="1">
                    <a:ea typeface="Cambria Math" panose="02040503050406030204" pitchFamily="18" charset="0"/>
                  </a:rPr>
                  <a:t>Induction hypothesis</a:t>
                </a:r>
                <a:r>
                  <a:rPr lang="en-US" altLang="en-US">
                    <a:ea typeface="Cambria Math" panose="02040503050406030204" pitchFamily="18" charset="0"/>
                  </a:rPr>
                  <a:t>: Assume it holds for all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  2≤</m:t>
                    </m:r>
                    <m:r>
                      <a:rPr lang="en-US" altLang="en-US" b="0" i="1" smtClean="0">
                        <a:latin typeface="Cambria Math" panose="02040503050406030204" pitchFamily="18" charset="0"/>
                        <a:ea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&lt;</m:t>
                    </m:r>
                    <m:r>
                      <a:rPr lang="en-US" altLang="en-US" b="0" i="1" smtClean="0">
                        <a:latin typeface="Cambria Math" panose="02040503050406030204" pitchFamily="18" charset="0"/>
                        <a:ea typeface="Cambria Math" panose="02040503050406030204" pitchFamily="18" charset="0"/>
                      </a:rPr>
                      <m:t>𝑛</m:t>
                    </m:r>
                  </m:oMath>
                </a14:m>
                <a:r>
                  <a:rPr lang="en-US" altLang="en-US">
                    <a:ea typeface="Cambria Math" panose="02040503050406030204" pitchFamily="18" charset="0"/>
                  </a:rPr>
                  <a:t>: </a:t>
                </a:r>
                <a14:m>
                  <m:oMath xmlns:m="http://schemas.openxmlformats.org/officeDocument/2006/math">
                    <m:r>
                      <a:rPr lang="en-US" altLang="en-US" i="1">
                        <a:latin typeface="Cambria Math" panose="02040503050406030204" pitchFamily="18" charset="0"/>
                        <a:ea typeface="Cambria Math" panose="02040503050406030204" pitchFamily="18" charset="0"/>
                      </a:rPr>
                      <m:t>𝑇</m:t>
                    </m:r>
                    <m:d>
                      <m:dPr>
                        <m:ctrlPr>
                          <a:rPr lang="en-US" altLang="en-US" i="1">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𝑚</m:t>
                        </m:r>
                      </m:e>
                    </m:d>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𝑐𝑚</m:t>
                    </m:r>
                    <m:func>
                      <m:funcPr>
                        <m:ctrlPr>
                          <a:rPr lang="en-US" altLang="en-US" i="1">
                            <a:latin typeface="Cambria Math" panose="02040503050406030204" pitchFamily="18" charset="0"/>
                            <a:ea typeface="Cambria Math" panose="02040503050406030204" pitchFamily="18" charset="0"/>
                          </a:rPr>
                        </m:ctrlPr>
                      </m:funcPr>
                      <m:fName>
                        <m:r>
                          <m:rPr>
                            <m:sty m:val="p"/>
                          </m:rPr>
                          <a:rPr lang="en-US" altLang="en-US">
                            <a:latin typeface="Cambria Math" panose="02040503050406030204" pitchFamily="18" charset="0"/>
                            <a:ea typeface="Cambria Math" panose="02040503050406030204" pitchFamily="18" charset="0"/>
                          </a:rPr>
                          <m:t>log</m:t>
                        </m:r>
                      </m:fName>
                      <m:e>
                        <m:r>
                          <a:rPr lang="en-US" altLang="en-US" b="0" i="1" smtClean="0">
                            <a:latin typeface="Cambria Math" panose="02040503050406030204" pitchFamily="18" charset="0"/>
                            <a:ea typeface="Cambria Math" panose="02040503050406030204" pitchFamily="18" charset="0"/>
                          </a:rPr>
                          <m:t>𝑚</m:t>
                        </m:r>
                      </m:e>
                    </m:func>
                  </m:oMath>
                </a14:m>
                <a:r>
                  <a:rPr lang="en-US" altLang="en-US">
                    <a:ea typeface="Cambria Math" panose="02040503050406030204" pitchFamily="18" charset="0"/>
                  </a:rPr>
                  <a:t>.</a:t>
                </a:r>
              </a:p>
              <a:p>
                <a:pPr marL="0" indent="0">
                  <a:lnSpc>
                    <a:spcPct val="120000"/>
                  </a:lnSpc>
                  <a:spcBef>
                    <a:spcPts val="0"/>
                  </a:spcBef>
                  <a:buNone/>
                </a:pPr>
                <a:r>
                  <a:rPr lang="en-US" altLang="en-US">
                    <a:ea typeface="Cambria Math" panose="02040503050406030204" pitchFamily="18" charset="0"/>
                  </a:rPr>
                  <a:t>We show claim holds true for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𝑛</m:t>
                    </m:r>
                  </m:oMath>
                </a14:m>
                <a:r>
                  <a:rPr lang="en-US" altLang="en-US">
                    <a:ea typeface="Cambria Math" panose="02040503050406030204" pitchFamily="18" charset="0"/>
                  </a:rPr>
                  <a:t>.</a:t>
                </a:r>
              </a:p>
            </p:txBody>
          </p:sp>
        </mc:Choice>
        <mc:Fallback>
          <p:sp>
            <p:nvSpPr>
              <p:cNvPr id="10" name="Content Placeholder 2">
                <a:extLst>
                  <a:ext uri="{FF2B5EF4-FFF2-40B4-BE49-F238E27FC236}">
                    <a16:creationId xmlns:a16="http://schemas.microsoft.com/office/drawing/2014/main" id="{1FA55CEC-6EC5-454A-947A-96CC9FB6EBFD}"/>
                  </a:ext>
                </a:extLst>
              </p:cNvPr>
              <p:cNvSpPr txBox="1">
                <a:spLocks noRot="1" noChangeAspect="1" noMove="1" noResize="1" noEditPoints="1" noAdjustHandles="1" noChangeArrowheads="1" noChangeShapeType="1" noTextEdit="1"/>
              </p:cNvSpPr>
              <p:nvPr/>
            </p:nvSpPr>
            <p:spPr>
              <a:xfrm>
                <a:off x="231944" y="1326525"/>
                <a:ext cx="11960056" cy="3813250"/>
              </a:xfrm>
              <a:prstGeom prst="rect">
                <a:avLst/>
              </a:prstGeom>
              <a:blipFill>
                <a:blip r:embed="rId3"/>
                <a:stretch>
                  <a:fillRect l="-1019" t="-640" b="-13280"/>
                </a:stretch>
              </a:blipFill>
            </p:spPr>
            <p:txBody>
              <a:bodyPr/>
              <a:lstStyle/>
              <a:p>
                <a:r>
                  <a:rPr lang="en-US">
                    <a:noFill/>
                  </a:rPr>
                  <a:t> </a:t>
                </a:r>
              </a:p>
            </p:txBody>
          </p:sp>
        </mc:Fallback>
      </mc:AlternateContent>
      <p:sp>
        <p:nvSpPr>
          <p:cNvPr id="5" name="文本框 11">
            <a:extLst>
              <a:ext uri="{FF2B5EF4-FFF2-40B4-BE49-F238E27FC236}">
                <a16:creationId xmlns:a16="http://schemas.microsoft.com/office/drawing/2014/main" id="{F2C05D6D-5266-EC4F-9F02-39B4B3523F5A}"/>
              </a:ext>
            </a:extLst>
          </p:cNvPr>
          <p:cNvSpPr txBox="1"/>
          <p:nvPr/>
        </p:nvSpPr>
        <p:spPr>
          <a:xfrm>
            <a:off x="373839" y="774728"/>
            <a:ext cx="5774713" cy="523220"/>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Idea: guess a solution &amp; verify.</a:t>
            </a:r>
            <a:endPar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1A51F9A6-1E44-DA48-9C79-494733A85B42}"/>
              </a:ext>
            </a:extLst>
          </p:cNvPr>
          <p:cNvPicPr>
            <a:picLocks noChangeAspect="1"/>
          </p:cNvPicPr>
          <p:nvPr/>
        </p:nvPicPr>
        <p:blipFill>
          <a:blip r:embed="rId4"/>
          <a:stretch>
            <a:fillRect/>
          </a:stretch>
        </p:blipFill>
        <p:spPr>
          <a:xfrm>
            <a:off x="5295899" y="4478101"/>
            <a:ext cx="4783525" cy="2244122"/>
          </a:xfrm>
          <a:prstGeom prst="rect">
            <a:avLst/>
          </a:prstGeom>
          <a:solidFill>
            <a:schemeClr val="bg1">
              <a:lumMod val="95000"/>
            </a:schemeClr>
          </a:solidFill>
        </p:spPr>
      </p:pic>
    </p:spTree>
    <p:extLst>
      <p:ext uri="{BB962C8B-B14F-4D97-AF65-F5344CB8AC3E}">
        <p14:creationId xmlns:p14="http://schemas.microsoft.com/office/powerpoint/2010/main" val="143783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4.2 Substitution method – example 2</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1FA55CEC-6EC5-454A-947A-96CC9FB6EBFD}"/>
                  </a:ext>
                </a:extLst>
              </p:cNvPr>
              <p:cNvSpPr txBox="1">
                <a:spLocks/>
              </p:cNvSpPr>
              <p:nvPr/>
            </p:nvSpPr>
            <p:spPr>
              <a:xfrm>
                <a:off x="379611" y="869585"/>
                <a:ext cx="10994971" cy="56004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2600">
                    <a:ea typeface="Cambria Math" panose="02040503050406030204" pitchFamily="18" charset="0"/>
                  </a:rPr>
                  <a:t>Example: </a:t>
                </a:r>
                <a14:m>
                  <m:oMath xmlns:m="http://schemas.openxmlformats.org/officeDocument/2006/math">
                    <m:r>
                      <a:rPr lang="en-US" altLang="en-US" sz="2600" b="1" i="1" smtClean="0">
                        <a:latin typeface="Cambria Math" panose="02040503050406030204" pitchFamily="18" charset="0"/>
                        <a:ea typeface="Cambria Math" panose="02040503050406030204" pitchFamily="18" charset="0"/>
                      </a:rPr>
                      <m:t>𝑻</m:t>
                    </m:r>
                    <m:d>
                      <m:dPr>
                        <m:ctrlPr>
                          <a:rPr lang="en-US" altLang="en-US" sz="2600" b="1" i="1" smtClean="0">
                            <a:latin typeface="Cambria Math" panose="02040503050406030204" pitchFamily="18" charset="0"/>
                            <a:ea typeface="Cambria Math" panose="02040503050406030204" pitchFamily="18" charset="0"/>
                          </a:rPr>
                        </m:ctrlPr>
                      </m:dPr>
                      <m:e>
                        <m:r>
                          <a:rPr lang="en-US" altLang="en-US" sz="2600" b="1" i="1" smtClean="0">
                            <a:latin typeface="Cambria Math" panose="02040503050406030204" pitchFamily="18" charset="0"/>
                            <a:ea typeface="Cambria Math" panose="02040503050406030204" pitchFamily="18" charset="0"/>
                          </a:rPr>
                          <m:t>𝒏</m:t>
                        </m:r>
                      </m:e>
                    </m:d>
                    <m:r>
                      <a:rPr lang="en-US" altLang="en-US" sz="2600" b="1" i="1" smtClean="0">
                        <a:latin typeface="Cambria Math" panose="02040503050406030204" pitchFamily="18" charset="0"/>
                        <a:ea typeface="Cambria Math" panose="02040503050406030204" pitchFamily="18" charset="0"/>
                      </a:rPr>
                      <m:t>=</m:t>
                    </m:r>
                    <m:r>
                      <a:rPr lang="en-US" altLang="en-US" sz="2600" b="1" i="1" smtClean="0">
                        <a:latin typeface="Cambria Math" panose="02040503050406030204" pitchFamily="18" charset="0"/>
                        <a:ea typeface="Cambria Math" panose="02040503050406030204" pitchFamily="18" charset="0"/>
                      </a:rPr>
                      <m:t>𝑻</m:t>
                    </m:r>
                    <m:d>
                      <m:dPr>
                        <m:ctrlPr>
                          <a:rPr lang="en-US" altLang="en-US" sz="2600" b="1" i="1" smtClean="0">
                            <a:latin typeface="Cambria Math" panose="02040503050406030204" pitchFamily="18" charset="0"/>
                            <a:ea typeface="Cambria Math" panose="02040503050406030204" pitchFamily="18" charset="0"/>
                          </a:rPr>
                        </m:ctrlPr>
                      </m:dPr>
                      <m:e>
                        <m:d>
                          <m:dPr>
                            <m:begChr m:val="⌊"/>
                            <m:endChr m:val="⌋"/>
                            <m:ctrlPr>
                              <a:rPr lang="en-US" altLang="en-US" sz="2600" b="1" i="1" smtClean="0">
                                <a:latin typeface="Cambria Math" panose="02040503050406030204" pitchFamily="18" charset="0"/>
                                <a:ea typeface="Cambria Math" panose="02040503050406030204" pitchFamily="18" charset="0"/>
                              </a:rPr>
                            </m:ctrlPr>
                          </m:dPr>
                          <m:e>
                            <m:f>
                              <m:fPr>
                                <m:ctrlPr>
                                  <a:rPr lang="en-US" altLang="en-US" sz="2600" b="1" i="1" smtClean="0">
                                    <a:latin typeface="Cambria Math" panose="02040503050406030204" pitchFamily="18" charset="0"/>
                                    <a:ea typeface="Cambria Math" panose="02040503050406030204" pitchFamily="18" charset="0"/>
                                  </a:rPr>
                                </m:ctrlPr>
                              </m:fPr>
                              <m:num>
                                <m:r>
                                  <a:rPr lang="en-US" altLang="en-US" sz="2600" b="1" i="1" smtClean="0">
                                    <a:latin typeface="Cambria Math" panose="02040503050406030204" pitchFamily="18" charset="0"/>
                                    <a:ea typeface="Cambria Math" panose="02040503050406030204" pitchFamily="18" charset="0"/>
                                  </a:rPr>
                                  <m:t>𝒏</m:t>
                                </m:r>
                              </m:num>
                              <m:den>
                                <m:r>
                                  <a:rPr lang="en-US" altLang="en-US" sz="2600" b="1" i="1" smtClean="0">
                                    <a:latin typeface="Cambria Math" panose="02040503050406030204" pitchFamily="18" charset="0"/>
                                    <a:ea typeface="Cambria Math" panose="02040503050406030204" pitchFamily="18" charset="0"/>
                                  </a:rPr>
                                  <m:t>𝟐</m:t>
                                </m:r>
                              </m:den>
                            </m:f>
                          </m:e>
                        </m:d>
                      </m:e>
                    </m:d>
                    <m:r>
                      <a:rPr lang="en-US" altLang="en-US" sz="2600" b="1" i="1" smtClean="0">
                        <a:latin typeface="Cambria Math" panose="02040503050406030204" pitchFamily="18" charset="0"/>
                        <a:ea typeface="Cambria Math" panose="02040503050406030204" pitchFamily="18" charset="0"/>
                      </a:rPr>
                      <m:t>+</m:t>
                    </m:r>
                    <m:r>
                      <a:rPr lang="en-US" altLang="en-US" sz="2600" b="1" i="1" smtClean="0">
                        <a:latin typeface="Cambria Math" panose="02040503050406030204" pitchFamily="18" charset="0"/>
                        <a:ea typeface="Cambria Math" panose="02040503050406030204" pitchFamily="18" charset="0"/>
                      </a:rPr>
                      <m:t>𝑻</m:t>
                    </m:r>
                    <m:d>
                      <m:dPr>
                        <m:ctrlPr>
                          <a:rPr lang="en-US" altLang="en-US" sz="2600" b="1" i="1" smtClean="0">
                            <a:latin typeface="Cambria Math" panose="02040503050406030204" pitchFamily="18" charset="0"/>
                            <a:ea typeface="Cambria Math" panose="02040503050406030204" pitchFamily="18" charset="0"/>
                          </a:rPr>
                        </m:ctrlPr>
                      </m:dPr>
                      <m:e>
                        <m:d>
                          <m:dPr>
                            <m:begChr m:val="⌈"/>
                            <m:endChr m:val="⌉"/>
                            <m:ctrlPr>
                              <a:rPr lang="en-US" altLang="en-US" sz="2600" b="1" i="1" smtClean="0">
                                <a:latin typeface="Cambria Math" panose="02040503050406030204" pitchFamily="18" charset="0"/>
                                <a:ea typeface="Cambria Math" panose="02040503050406030204" pitchFamily="18" charset="0"/>
                              </a:rPr>
                            </m:ctrlPr>
                          </m:dPr>
                          <m:e>
                            <m:f>
                              <m:fPr>
                                <m:ctrlPr>
                                  <a:rPr lang="en-US" altLang="en-US" sz="2600" b="1" i="1">
                                    <a:latin typeface="Cambria Math" panose="02040503050406030204" pitchFamily="18" charset="0"/>
                                    <a:ea typeface="Cambria Math" panose="02040503050406030204" pitchFamily="18" charset="0"/>
                                  </a:rPr>
                                </m:ctrlPr>
                              </m:fPr>
                              <m:num>
                                <m:r>
                                  <a:rPr lang="en-US" altLang="en-US" sz="2600" b="1" i="1">
                                    <a:latin typeface="Cambria Math" panose="02040503050406030204" pitchFamily="18" charset="0"/>
                                    <a:ea typeface="Cambria Math" panose="02040503050406030204" pitchFamily="18" charset="0"/>
                                  </a:rPr>
                                  <m:t>𝒏</m:t>
                                </m:r>
                              </m:num>
                              <m:den>
                                <m:r>
                                  <a:rPr lang="en-US" altLang="en-US" sz="2600" b="1" i="1">
                                    <a:latin typeface="Cambria Math" panose="02040503050406030204" pitchFamily="18" charset="0"/>
                                    <a:ea typeface="Cambria Math" panose="02040503050406030204" pitchFamily="18" charset="0"/>
                                  </a:rPr>
                                  <m:t>𝟐</m:t>
                                </m:r>
                              </m:den>
                            </m:f>
                          </m:e>
                        </m:d>
                      </m:e>
                    </m:d>
                    <m:r>
                      <a:rPr lang="en-US" altLang="en-US" sz="2600" b="1" i="1" smtClean="0">
                        <a:latin typeface="Cambria Math" panose="02040503050406030204" pitchFamily="18" charset="0"/>
                        <a:ea typeface="Cambria Math" panose="02040503050406030204" pitchFamily="18" charset="0"/>
                      </a:rPr>
                      <m:t>+</m:t>
                    </m:r>
                    <m:r>
                      <a:rPr lang="en-US" altLang="en-US" sz="2600" b="1" i="1" smtClean="0">
                        <a:latin typeface="Cambria Math" panose="02040503050406030204" pitchFamily="18" charset="0"/>
                        <a:ea typeface="Cambria Math" panose="02040503050406030204" pitchFamily="18" charset="0"/>
                      </a:rPr>
                      <m:t>𝟏</m:t>
                    </m:r>
                  </m:oMath>
                </a14:m>
                <a:r>
                  <a:rPr lang="en-US" altLang="en-US" sz="2600" b="1">
                    <a:ea typeface="Cambria Math" panose="02040503050406030204" pitchFamily="18" charset="0"/>
                  </a:rPr>
                  <a:t>, </a:t>
                </a:r>
                <a14:m>
                  <m:oMath xmlns:m="http://schemas.openxmlformats.org/officeDocument/2006/math">
                    <m:r>
                      <a:rPr lang="en-US" altLang="en-US" sz="2600" b="1" i="1" dirty="0">
                        <a:latin typeface="Cambria Math" panose="02040503050406030204" pitchFamily="18" charset="0"/>
                        <a:ea typeface="Cambria Math" panose="02040503050406030204" pitchFamily="18" charset="0"/>
                      </a:rPr>
                      <m:t>𝑻</m:t>
                    </m:r>
                    <m:d>
                      <m:dPr>
                        <m:ctrlPr>
                          <a:rPr lang="en-US" altLang="en-US" sz="2600" b="1" i="1" dirty="0">
                            <a:latin typeface="Cambria Math" panose="02040503050406030204" pitchFamily="18" charset="0"/>
                            <a:ea typeface="Cambria Math" panose="02040503050406030204" pitchFamily="18" charset="0"/>
                          </a:rPr>
                        </m:ctrlPr>
                      </m:dPr>
                      <m:e>
                        <m:r>
                          <a:rPr lang="en-US" altLang="en-US" sz="2600" b="1" i="1" dirty="0">
                            <a:latin typeface="Cambria Math" panose="02040503050406030204" pitchFamily="18" charset="0"/>
                            <a:ea typeface="Cambria Math" panose="02040503050406030204" pitchFamily="18" charset="0"/>
                          </a:rPr>
                          <m:t>𝟏</m:t>
                        </m:r>
                      </m:e>
                    </m:d>
                    <m:r>
                      <a:rPr lang="en-US" altLang="en-US" sz="2600" b="1" i="1" dirty="0">
                        <a:latin typeface="Cambria Math" panose="02040503050406030204" pitchFamily="18" charset="0"/>
                        <a:ea typeface="Cambria Math" panose="02040503050406030204" pitchFamily="18" charset="0"/>
                      </a:rPr>
                      <m:t>=</m:t>
                    </m:r>
                    <m:r>
                      <a:rPr lang="en-US" altLang="en-US" sz="2600" b="1" i="1" dirty="0">
                        <a:latin typeface="Cambria Math" panose="02040503050406030204" pitchFamily="18" charset="0"/>
                        <a:ea typeface="Cambria Math" panose="02040503050406030204" pitchFamily="18" charset="0"/>
                      </a:rPr>
                      <m:t>𝟏</m:t>
                    </m:r>
                  </m:oMath>
                </a14:m>
                <a:r>
                  <a:rPr lang="en-US" altLang="en-US" sz="2600" b="1">
                    <a:ea typeface="Cambria Math" panose="02040503050406030204" pitchFamily="18" charset="0"/>
                  </a:rPr>
                  <a:t>.</a:t>
                </a:r>
              </a:p>
              <a:p>
                <a:pPr marL="0" indent="0">
                  <a:lnSpc>
                    <a:spcPct val="100000"/>
                  </a:lnSpc>
                  <a:buNone/>
                </a:pPr>
                <a:r>
                  <a:rPr lang="en-US" altLang="en-US" sz="2600" b="1">
                    <a:ea typeface="Cambria Math" panose="02040503050406030204" pitchFamily="18" charset="0"/>
                  </a:rPr>
                  <a:t>Guess</a:t>
                </a:r>
                <a:r>
                  <a:rPr lang="en-US" altLang="en-US" sz="2600">
                    <a:ea typeface="Cambria Math" panose="02040503050406030204" pitchFamily="18" charset="0"/>
                  </a:rPr>
                  <a:t>: </a:t>
                </a:r>
                <a14:m>
                  <m:oMath xmlns:m="http://schemas.openxmlformats.org/officeDocument/2006/math">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r>
                          <a:rPr lang="en-US" altLang="en-US" sz="2600" i="1">
                            <a:latin typeface="Cambria Math" panose="02040503050406030204" pitchFamily="18" charset="0"/>
                            <a:ea typeface="Cambria Math" panose="02040503050406030204" pitchFamily="18" charset="0"/>
                          </a:rPr>
                          <m:t>𝑛</m:t>
                        </m:r>
                      </m:e>
                    </m:d>
                    <m:r>
                      <a:rPr lang="en-US" altLang="en-US" sz="2600" i="1">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𝑂</m:t>
                    </m:r>
                    <m:r>
                      <a:rPr lang="en-US" altLang="en-US" sz="2600" b="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𝑛</m:t>
                    </m:r>
                    <m:r>
                      <a:rPr lang="en-US" altLang="en-US" sz="2600" b="0" i="1" smtClean="0">
                        <a:latin typeface="Cambria Math" panose="02040503050406030204" pitchFamily="18" charset="0"/>
                        <a:ea typeface="Cambria Math" panose="02040503050406030204" pitchFamily="18" charset="0"/>
                      </a:rPr>
                      <m:t>)</m:t>
                    </m:r>
                  </m:oMath>
                </a14:m>
                <a:endParaRPr lang="en-US" altLang="en-US" sz="2600">
                  <a:ea typeface="Cambria Math" panose="02040503050406030204" pitchFamily="18" charset="0"/>
                </a:endParaRPr>
              </a:p>
              <a:p>
                <a:pPr marL="0" indent="0">
                  <a:lnSpc>
                    <a:spcPct val="100000"/>
                  </a:lnSpc>
                  <a:buNone/>
                </a:pPr>
                <a:r>
                  <a:rPr lang="en-US" altLang="en-US" sz="2600">
                    <a:ea typeface="Cambria Math" panose="02040503050406030204" pitchFamily="18" charset="0"/>
                  </a:rPr>
                  <a:t>Claim: </a:t>
                </a:r>
                <a14:m>
                  <m:oMath xmlns:m="http://schemas.openxmlformats.org/officeDocument/2006/math">
                    <m:r>
                      <a:rPr lang="en-US" altLang="en-US" sz="260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𝑐</m:t>
                    </m:r>
                    <m:r>
                      <a:rPr lang="en-US" altLang="en-US" sz="2600" b="0" i="1" smtClean="0">
                        <a:latin typeface="Cambria Math" panose="02040503050406030204" pitchFamily="18" charset="0"/>
                        <a:ea typeface="Cambria Math" panose="02040503050406030204" pitchFamily="18" charset="0"/>
                      </a:rPr>
                      <m:t>&gt;0 </m:t>
                    </m:r>
                    <m:r>
                      <m:rPr>
                        <m:sty m:val="p"/>
                      </m:rPr>
                      <a:rPr lang="en-US" altLang="en-US" sz="2600" b="0" i="0" smtClean="0">
                        <a:latin typeface="Cambria Math" panose="02040503050406030204" pitchFamily="18" charset="0"/>
                        <a:ea typeface="Cambria Math" panose="02040503050406030204" pitchFamily="18" charset="0"/>
                      </a:rPr>
                      <m:t>and</m:t>
                    </m:r>
                    <m:r>
                      <a:rPr lang="en-US" altLang="en-US" sz="2600" b="0" i="1" smtClean="0">
                        <a:latin typeface="Cambria Math" panose="02040503050406030204" pitchFamily="18" charset="0"/>
                        <a:ea typeface="Cambria Math" panose="02040503050406030204" pitchFamily="18" charset="0"/>
                      </a:rPr>
                      <m:t> ∃</m:t>
                    </m:r>
                    <m:sSub>
                      <m:sSubPr>
                        <m:ctrlPr>
                          <a:rPr lang="en-US" altLang="en-US" sz="2600" b="0" i="1" smtClean="0">
                            <a:latin typeface="Cambria Math" panose="02040503050406030204" pitchFamily="18" charset="0"/>
                            <a:ea typeface="Cambria Math" panose="02040503050406030204" pitchFamily="18" charset="0"/>
                          </a:rPr>
                        </m:ctrlPr>
                      </m:sSubPr>
                      <m:e>
                        <m:r>
                          <a:rPr lang="en-US" altLang="en-US" sz="2600" b="0" i="1" smtClean="0">
                            <a:latin typeface="Cambria Math" panose="02040503050406030204" pitchFamily="18" charset="0"/>
                            <a:ea typeface="Cambria Math" panose="02040503050406030204" pitchFamily="18" charset="0"/>
                          </a:rPr>
                          <m:t>𝑛</m:t>
                        </m:r>
                      </m:e>
                      <m:sub>
                        <m:r>
                          <a:rPr lang="en-US" altLang="en-US" sz="2600" b="0" i="1" smtClean="0">
                            <a:latin typeface="Cambria Math" panose="02040503050406030204" pitchFamily="18" charset="0"/>
                            <a:ea typeface="Cambria Math" panose="02040503050406030204" pitchFamily="18" charset="0"/>
                          </a:rPr>
                          <m:t>0</m:t>
                        </m:r>
                      </m:sub>
                    </m:sSub>
                    <m:r>
                      <a:rPr lang="en-US" altLang="en-US" sz="2600" b="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ℕ</m:t>
                    </m:r>
                    <m:r>
                      <a:rPr lang="en-US" altLang="en-US" sz="2600" b="0" i="1" smtClean="0">
                        <a:latin typeface="Cambria Math" panose="02040503050406030204" pitchFamily="18" charset="0"/>
                        <a:ea typeface="Cambria Math" panose="02040503050406030204" pitchFamily="18" charset="0"/>
                      </a:rPr>
                      <m:t>:  </m:t>
                    </m:r>
                    <m:r>
                      <a:rPr lang="en-US" altLang="en-US" sz="2600" b="0" i="1" smtClean="0">
                        <a:latin typeface="Cambria Math" panose="02040503050406030204" pitchFamily="18" charset="0"/>
                        <a:ea typeface="Cambria Math" panose="02040503050406030204" pitchFamily="18" charset="0"/>
                      </a:rPr>
                      <m:t>𝑇</m:t>
                    </m:r>
                    <m:d>
                      <m:dPr>
                        <m:ctrlPr>
                          <a:rPr lang="en-US" altLang="en-US" sz="2600" b="0" i="1" smtClean="0">
                            <a:latin typeface="Cambria Math" panose="02040503050406030204" pitchFamily="18" charset="0"/>
                            <a:ea typeface="Cambria Math" panose="02040503050406030204" pitchFamily="18" charset="0"/>
                          </a:rPr>
                        </m:ctrlPr>
                      </m:dPr>
                      <m:e>
                        <m:r>
                          <a:rPr lang="en-US" altLang="en-US" sz="2600" b="0" i="1" smtClean="0">
                            <a:latin typeface="Cambria Math" panose="02040503050406030204" pitchFamily="18" charset="0"/>
                            <a:ea typeface="Cambria Math" panose="02040503050406030204" pitchFamily="18" charset="0"/>
                          </a:rPr>
                          <m:t>𝑛</m:t>
                        </m:r>
                      </m:e>
                    </m:d>
                    <m:r>
                      <a:rPr lang="en-US" altLang="en-US" sz="2600" b="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𝑐𝑛</m:t>
                    </m:r>
                    <m:r>
                      <a:rPr lang="en-US" altLang="en-US" sz="2600" b="0" i="1" smtClean="0">
                        <a:latin typeface="Cambria Math" panose="02040503050406030204" pitchFamily="18" charset="0"/>
                        <a:ea typeface="Cambria Math" panose="02040503050406030204" pitchFamily="18" charset="0"/>
                      </a:rPr>
                      <m:t>, ∀</m:t>
                    </m:r>
                    <m:r>
                      <a:rPr lang="en-US" altLang="en-US" sz="2600" b="0" i="1" smtClean="0">
                        <a:latin typeface="Cambria Math" panose="02040503050406030204" pitchFamily="18" charset="0"/>
                        <a:ea typeface="Cambria Math" panose="02040503050406030204" pitchFamily="18" charset="0"/>
                      </a:rPr>
                      <m:t>𝑛</m:t>
                    </m:r>
                    <m:r>
                      <a:rPr lang="en-US" altLang="en-US" sz="2600" b="0" i="1" smtClean="0">
                        <a:latin typeface="Cambria Math" panose="02040503050406030204" pitchFamily="18" charset="0"/>
                        <a:ea typeface="Cambria Math" panose="02040503050406030204" pitchFamily="18" charset="0"/>
                      </a:rPr>
                      <m:t>≥</m:t>
                    </m:r>
                    <m:sSub>
                      <m:sSubPr>
                        <m:ctrlPr>
                          <a:rPr lang="en-US" altLang="en-US" sz="2600" i="1">
                            <a:latin typeface="Cambria Math" panose="02040503050406030204" pitchFamily="18" charset="0"/>
                            <a:ea typeface="Cambria Math" panose="02040503050406030204" pitchFamily="18" charset="0"/>
                          </a:rPr>
                        </m:ctrlPr>
                      </m:sSubPr>
                      <m:e>
                        <m:r>
                          <a:rPr lang="en-US" altLang="en-US" sz="2600" i="1">
                            <a:latin typeface="Cambria Math" panose="02040503050406030204" pitchFamily="18" charset="0"/>
                            <a:ea typeface="Cambria Math" panose="02040503050406030204" pitchFamily="18" charset="0"/>
                          </a:rPr>
                          <m:t>𝑛</m:t>
                        </m:r>
                      </m:e>
                      <m:sub>
                        <m:r>
                          <a:rPr lang="en-US" altLang="en-US" sz="2600" i="1">
                            <a:latin typeface="Cambria Math" panose="02040503050406030204" pitchFamily="18" charset="0"/>
                            <a:ea typeface="Cambria Math" panose="02040503050406030204" pitchFamily="18" charset="0"/>
                          </a:rPr>
                          <m:t>0</m:t>
                        </m:r>
                      </m:sub>
                    </m:sSub>
                  </m:oMath>
                </a14:m>
                <a:r>
                  <a:rPr lang="en-US" altLang="en-US" sz="2600">
                    <a:ea typeface="Cambria Math" panose="02040503050406030204" pitchFamily="18" charset="0"/>
                  </a:rPr>
                  <a:t>.</a:t>
                </a:r>
              </a:p>
              <a:p>
                <a:pPr marL="0" indent="0">
                  <a:lnSpc>
                    <a:spcPct val="100000"/>
                  </a:lnSpc>
                  <a:buNone/>
                </a:pPr>
                <a:r>
                  <a:rPr lang="en-US" altLang="en-US" sz="2600">
                    <a:ea typeface="Cambria Math" panose="02040503050406030204" pitchFamily="18" charset="0"/>
                  </a:rPr>
                  <a:t>Proof: </a:t>
                </a:r>
                <a:r>
                  <a:rPr lang="en-US" altLang="en-US" sz="2600" b="1">
                    <a:ea typeface="Cambria Math" panose="02040503050406030204" pitchFamily="18" charset="0"/>
                  </a:rPr>
                  <a:t>By induction on </a:t>
                </a:r>
                <a14:m>
                  <m:oMath xmlns:m="http://schemas.openxmlformats.org/officeDocument/2006/math">
                    <m:r>
                      <a:rPr lang="en-US" altLang="en-US" sz="2600" b="1" i="1" smtClean="0">
                        <a:latin typeface="Cambria Math" panose="02040503050406030204" pitchFamily="18" charset="0"/>
                        <a:ea typeface="Cambria Math" panose="02040503050406030204" pitchFamily="18" charset="0"/>
                      </a:rPr>
                      <m:t>𝒏</m:t>
                    </m:r>
                  </m:oMath>
                </a14:m>
                <a:r>
                  <a:rPr lang="en-US" altLang="en-US" sz="2600" b="1">
                    <a:ea typeface="Cambria Math" panose="02040503050406030204" pitchFamily="18" charset="0"/>
                  </a:rPr>
                  <a:t>.</a:t>
                </a:r>
              </a:p>
              <a:p>
                <a:pPr marL="0" indent="0">
                  <a:lnSpc>
                    <a:spcPct val="100000"/>
                  </a:lnSpc>
                  <a:buNone/>
                </a:pPr>
                <a:r>
                  <a:rPr lang="en-US" altLang="en-US" sz="2600" b="1">
                    <a:ea typeface="Cambria Math" panose="02040503050406030204" pitchFamily="18" charset="0"/>
                  </a:rPr>
                  <a:t>Base</a:t>
                </a:r>
                <a:r>
                  <a:rPr lang="en-US" altLang="en-US" sz="2600">
                    <a:ea typeface="Cambria Math" panose="02040503050406030204" pitchFamily="18" charset="0"/>
                  </a:rPr>
                  <a:t>: </a:t>
                </a:r>
                <a14:m>
                  <m:oMath xmlns:m="http://schemas.openxmlformats.org/officeDocument/2006/math">
                    <m:r>
                      <a:rPr lang="en-US" altLang="en-US" sz="2600" b="0" i="1" smtClean="0">
                        <a:latin typeface="Cambria Math" panose="02040503050406030204" pitchFamily="18" charset="0"/>
                        <a:ea typeface="Cambria Math" panose="02040503050406030204" pitchFamily="18" charset="0"/>
                      </a:rPr>
                      <m:t>𝑛</m:t>
                    </m:r>
                    <m:r>
                      <a:rPr lang="en-US" altLang="en-US" sz="2600" b="0" i="1" smtClean="0">
                        <a:latin typeface="Cambria Math" panose="02040503050406030204" pitchFamily="18" charset="0"/>
                        <a:ea typeface="Cambria Math" panose="02040503050406030204" pitchFamily="18" charset="0"/>
                      </a:rPr>
                      <m:t>=2</m:t>
                    </m:r>
                  </m:oMath>
                </a14:m>
                <a:r>
                  <a:rPr lang="en-US" altLang="en-US" sz="2600">
                    <a:ea typeface="Cambria Math" panose="02040503050406030204" pitchFamily="18" charset="0"/>
                  </a:rPr>
                  <a:t>. To make </a:t>
                </a:r>
                <a14:m>
                  <m:oMath xmlns:m="http://schemas.openxmlformats.org/officeDocument/2006/math">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r>
                          <a:rPr lang="en-US" altLang="en-US" sz="2600" i="1">
                            <a:latin typeface="Cambria Math" panose="02040503050406030204" pitchFamily="18" charset="0"/>
                            <a:ea typeface="Cambria Math" panose="02040503050406030204" pitchFamily="18" charset="0"/>
                          </a:rPr>
                          <m:t>2</m:t>
                        </m:r>
                      </m:e>
                    </m:d>
                    <m:r>
                      <a:rPr lang="en-US" altLang="en-US" sz="2600" i="1">
                        <a:latin typeface="Cambria Math" panose="02040503050406030204" pitchFamily="18" charset="0"/>
                        <a:ea typeface="Cambria Math" panose="02040503050406030204" pitchFamily="18" charset="0"/>
                      </a:rPr>
                      <m:t>=</m:t>
                    </m:r>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r>
                          <a:rPr lang="en-US" altLang="en-US" sz="2600" i="1">
                            <a:latin typeface="Cambria Math" panose="02040503050406030204" pitchFamily="18" charset="0"/>
                            <a:ea typeface="Cambria Math" panose="02040503050406030204" pitchFamily="18" charset="0"/>
                          </a:rPr>
                          <m:t>1</m:t>
                        </m:r>
                      </m:e>
                    </m:d>
                    <m:r>
                      <a:rPr lang="en-US" altLang="en-US" sz="2600" b="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𝑇</m:t>
                    </m:r>
                    <m:r>
                      <a:rPr lang="en-US" altLang="en-US" sz="2600" b="0" i="1" smtClean="0">
                        <a:latin typeface="Cambria Math" panose="02040503050406030204" pitchFamily="18" charset="0"/>
                        <a:ea typeface="Cambria Math" panose="02040503050406030204" pitchFamily="18" charset="0"/>
                      </a:rPr>
                      <m:t>(1)+1=3≤2</m:t>
                    </m:r>
                    <m:r>
                      <a:rPr lang="en-US" altLang="en-US" sz="2600" i="1">
                        <a:latin typeface="Cambria Math" panose="02040503050406030204" pitchFamily="18" charset="0"/>
                        <a:ea typeface="Cambria Math" panose="02040503050406030204" pitchFamily="18" charset="0"/>
                      </a:rPr>
                      <m:t>𝑐</m:t>
                    </m:r>
                  </m:oMath>
                </a14:m>
                <a:r>
                  <a:rPr lang="en-US" altLang="en-US" sz="2600">
                    <a:ea typeface="Cambria Math" panose="02040503050406030204" pitchFamily="18" charset="0"/>
                  </a:rPr>
                  <a:t> hold, set </a:t>
                </a:r>
                <a14:m>
                  <m:oMath xmlns:m="http://schemas.openxmlformats.org/officeDocument/2006/math">
                    <m:r>
                      <a:rPr lang="en-US" altLang="en-US" sz="2600" i="1">
                        <a:latin typeface="Cambria Math" panose="02040503050406030204" pitchFamily="18" charset="0"/>
                        <a:ea typeface="Cambria Math" panose="02040503050406030204" pitchFamily="18" charset="0"/>
                      </a:rPr>
                      <m:t>𝑐</m:t>
                    </m:r>
                    <m:r>
                      <a:rPr lang="en-US" altLang="en-US" sz="2600" i="1">
                        <a:latin typeface="Cambria Math" panose="02040503050406030204" pitchFamily="18" charset="0"/>
                        <a:ea typeface="Cambria Math" panose="02040503050406030204" pitchFamily="18" charset="0"/>
                      </a:rPr>
                      <m:t>≥3/2.</m:t>
                    </m:r>
                  </m:oMath>
                </a14:m>
                <a:endParaRPr lang="en-US" altLang="en-US" sz="2600">
                  <a:ea typeface="Cambria Math" panose="02040503050406030204" pitchFamily="18" charset="0"/>
                </a:endParaRPr>
              </a:p>
              <a:p>
                <a:pPr marL="0" indent="0">
                  <a:lnSpc>
                    <a:spcPct val="100000"/>
                  </a:lnSpc>
                  <a:buNone/>
                </a:pPr>
                <a:r>
                  <a:rPr lang="en-US" altLang="en-US" sz="2600" b="1">
                    <a:ea typeface="Cambria Math" panose="02040503050406030204" pitchFamily="18" charset="0"/>
                  </a:rPr>
                  <a:t>IH</a:t>
                </a:r>
                <a:r>
                  <a:rPr lang="en-US" altLang="en-US" sz="2600">
                    <a:ea typeface="Cambria Math" panose="02040503050406030204" pitchFamily="18" charset="0"/>
                  </a:rPr>
                  <a:t>: Assume it holds true for all </a:t>
                </a:r>
                <a14:m>
                  <m:oMath xmlns:m="http://schemas.openxmlformats.org/officeDocument/2006/math">
                    <m:r>
                      <a:rPr lang="en-US" altLang="en-US" sz="2600" b="0" i="1" smtClean="0">
                        <a:latin typeface="Cambria Math" panose="02040503050406030204" pitchFamily="18" charset="0"/>
                        <a:ea typeface="Cambria Math" panose="02040503050406030204" pitchFamily="18" charset="0"/>
                      </a:rPr>
                      <m:t>𝑚</m:t>
                    </m:r>
                    <m:r>
                      <a:rPr lang="en-US" altLang="en-US" sz="2600" b="0" i="1" smtClean="0">
                        <a:latin typeface="Cambria Math" panose="02040503050406030204" pitchFamily="18" charset="0"/>
                        <a:ea typeface="Cambria Math" panose="02040503050406030204" pitchFamily="18" charset="0"/>
                      </a:rPr>
                      <m:t>, </m:t>
                    </m:r>
                    <m:r>
                      <m:rPr>
                        <m:sty m:val="p"/>
                      </m:rPr>
                      <a:rPr lang="en-US" altLang="en-US" sz="2600" b="0" i="0" smtClean="0">
                        <a:latin typeface="Cambria Math" panose="02040503050406030204" pitchFamily="18" charset="0"/>
                        <a:ea typeface="Cambria Math" panose="02040503050406030204" pitchFamily="18" charset="0"/>
                      </a:rPr>
                      <m:t>where</m:t>
                    </m:r>
                    <m:r>
                      <a:rPr lang="en-US" altLang="en-US" sz="2600" b="0" i="0" smtClean="0">
                        <a:latin typeface="Cambria Math" panose="02040503050406030204" pitchFamily="18" charset="0"/>
                        <a:ea typeface="Cambria Math" panose="02040503050406030204" pitchFamily="18" charset="0"/>
                      </a:rPr>
                      <m:t> </m:t>
                    </m:r>
                    <m:r>
                      <a:rPr lang="en-US" altLang="en-US" sz="2600" b="0" i="1" smtClean="0">
                        <a:latin typeface="Cambria Math" panose="02040503050406030204" pitchFamily="18" charset="0"/>
                        <a:ea typeface="Cambria Math" panose="02040503050406030204" pitchFamily="18" charset="0"/>
                      </a:rPr>
                      <m:t>2≤</m:t>
                    </m:r>
                    <m:r>
                      <a:rPr lang="en-US" altLang="en-US" sz="2600" b="0" i="1" smtClean="0">
                        <a:latin typeface="Cambria Math" panose="02040503050406030204" pitchFamily="18" charset="0"/>
                        <a:ea typeface="Cambria Math" panose="02040503050406030204" pitchFamily="18" charset="0"/>
                      </a:rPr>
                      <m:t>𝑚</m:t>
                    </m:r>
                    <m:r>
                      <a:rPr lang="en-US" altLang="en-US" sz="2600" b="0" i="1" smtClean="0">
                        <a:latin typeface="Cambria Math" panose="02040503050406030204" pitchFamily="18" charset="0"/>
                        <a:ea typeface="Cambria Math" panose="02040503050406030204" pitchFamily="18" charset="0"/>
                      </a:rPr>
                      <m:t>&lt;</m:t>
                    </m:r>
                    <m:r>
                      <a:rPr lang="en-US" altLang="en-US" sz="2600" b="0" i="1" smtClean="0">
                        <a:latin typeface="Cambria Math" panose="02040503050406030204" pitchFamily="18" charset="0"/>
                        <a:ea typeface="Cambria Math" panose="02040503050406030204" pitchFamily="18" charset="0"/>
                      </a:rPr>
                      <m:t>𝑛</m:t>
                    </m:r>
                  </m:oMath>
                </a14:m>
                <a:r>
                  <a:rPr lang="en-US" altLang="en-US" sz="2600">
                    <a:ea typeface="Cambria Math" panose="02040503050406030204" pitchFamily="18" charset="0"/>
                  </a:rPr>
                  <a:t>: </a:t>
                </a:r>
                <a14:m>
                  <m:oMath xmlns:m="http://schemas.openxmlformats.org/officeDocument/2006/math">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r>
                          <a:rPr lang="en-US" altLang="en-US" sz="2600" b="0" i="1" smtClean="0">
                            <a:latin typeface="Cambria Math" panose="02040503050406030204" pitchFamily="18" charset="0"/>
                            <a:ea typeface="Cambria Math" panose="02040503050406030204" pitchFamily="18" charset="0"/>
                          </a:rPr>
                          <m:t>𝑚</m:t>
                        </m:r>
                      </m:e>
                    </m:d>
                    <m:r>
                      <a:rPr lang="en-US" altLang="en-US" sz="2600" i="1">
                        <a:latin typeface="Cambria Math" panose="02040503050406030204" pitchFamily="18" charset="0"/>
                        <a:ea typeface="Cambria Math" panose="02040503050406030204" pitchFamily="18" charset="0"/>
                      </a:rPr>
                      <m:t>≤</m:t>
                    </m:r>
                    <m:r>
                      <a:rPr lang="en-US" altLang="en-US" sz="2600" i="1">
                        <a:latin typeface="Cambria Math" panose="02040503050406030204" pitchFamily="18" charset="0"/>
                        <a:ea typeface="Cambria Math" panose="02040503050406030204" pitchFamily="18" charset="0"/>
                      </a:rPr>
                      <m:t>𝑐𝑚</m:t>
                    </m:r>
                  </m:oMath>
                </a14:m>
                <a:r>
                  <a:rPr lang="en-US" altLang="en-US" sz="2600">
                    <a:ea typeface="Cambria Math" panose="02040503050406030204" pitchFamily="18" charset="0"/>
                  </a:rPr>
                  <a:t>. </a:t>
                </a:r>
              </a:p>
              <a:p>
                <a:pPr marL="0" indent="0">
                  <a:lnSpc>
                    <a:spcPct val="100000"/>
                  </a:lnSpc>
                  <a:buNone/>
                </a:pPr>
                <a:r>
                  <a:rPr lang="en-US" altLang="en-US" sz="2600">
                    <a:ea typeface="Cambria Math" panose="02040503050406030204" pitchFamily="18" charset="0"/>
                  </a:rPr>
                  <a:t>We show claim holds true for </a:t>
                </a:r>
                <a14:m>
                  <m:oMath xmlns:m="http://schemas.openxmlformats.org/officeDocument/2006/math">
                    <m:r>
                      <a:rPr lang="en-US" altLang="en-US" sz="2600" b="0" i="1" smtClean="0">
                        <a:latin typeface="Cambria Math" panose="02040503050406030204" pitchFamily="18" charset="0"/>
                        <a:ea typeface="Cambria Math" panose="02040503050406030204" pitchFamily="18" charset="0"/>
                      </a:rPr>
                      <m:t>𝑛</m:t>
                    </m:r>
                  </m:oMath>
                </a14:m>
                <a:r>
                  <a:rPr lang="en-US" altLang="en-US" sz="2600">
                    <a:ea typeface="Cambria Math" panose="02040503050406030204" pitchFamily="18" charset="0"/>
                  </a:rPr>
                  <a:t>.</a:t>
                </a:r>
              </a:p>
              <a:p>
                <a:pPr marL="0" indent="0">
                  <a:lnSpc>
                    <a:spcPct val="100000"/>
                  </a:lnSpc>
                  <a:buNone/>
                </a:pPr>
                <a:r>
                  <a:rPr lang="en-US" altLang="en-US" sz="2600">
                    <a:ea typeface="Cambria Math" panose="02040503050406030204" pitchFamily="18" charset="0"/>
                  </a:rPr>
                  <a:t>Noting </a:t>
                </a:r>
                <a14:m>
                  <m:oMath xmlns:m="http://schemas.openxmlformats.org/officeDocument/2006/math">
                    <m:d>
                      <m:dPr>
                        <m:begChr m:val="⌊"/>
                        <m:endChr m:val="⌋"/>
                        <m:ctrlPr>
                          <a:rPr lang="en-US" altLang="en-US" sz="2600" i="1" smtClean="0">
                            <a:solidFill>
                              <a:srgbClr val="FF0000"/>
                            </a:solidFill>
                            <a:latin typeface="Cambria Math" panose="02040503050406030204" pitchFamily="18" charset="0"/>
                            <a:ea typeface="Cambria Math" panose="02040503050406030204" pitchFamily="18" charset="0"/>
                          </a:rPr>
                        </m:ctrlPr>
                      </m:dPr>
                      <m:e>
                        <m:f>
                          <m:fPr>
                            <m:ctrlPr>
                              <a:rPr lang="en-US" altLang="en-US" sz="2600" i="1">
                                <a:solidFill>
                                  <a:srgbClr val="FF0000"/>
                                </a:solidFill>
                                <a:latin typeface="Cambria Math" panose="02040503050406030204" pitchFamily="18" charset="0"/>
                                <a:ea typeface="Cambria Math" panose="02040503050406030204" pitchFamily="18" charset="0"/>
                              </a:rPr>
                            </m:ctrlPr>
                          </m:fPr>
                          <m:num>
                            <m:r>
                              <a:rPr lang="en-US" altLang="en-US" sz="2600" i="1">
                                <a:solidFill>
                                  <a:srgbClr val="FF0000"/>
                                </a:solidFill>
                                <a:latin typeface="Cambria Math" panose="02040503050406030204" pitchFamily="18" charset="0"/>
                                <a:ea typeface="Cambria Math" panose="02040503050406030204" pitchFamily="18" charset="0"/>
                              </a:rPr>
                              <m:t>𝑛</m:t>
                            </m:r>
                          </m:num>
                          <m:den>
                            <m:r>
                              <a:rPr lang="en-US" altLang="en-US" sz="2600" i="1">
                                <a:solidFill>
                                  <a:srgbClr val="FF0000"/>
                                </a:solidFill>
                                <a:latin typeface="Cambria Math" panose="02040503050406030204" pitchFamily="18" charset="0"/>
                                <a:ea typeface="Cambria Math" panose="02040503050406030204" pitchFamily="18" charset="0"/>
                              </a:rPr>
                              <m:t>2</m:t>
                            </m:r>
                          </m:den>
                        </m:f>
                      </m:e>
                    </m:d>
                    <m:r>
                      <a:rPr lang="en-US" altLang="en-US" sz="2600" b="0" i="1" smtClean="0">
                        <a:solidFill>
                          <a:srgbClr val="FF0000"/>
                        </a:solidFill>
                        <a:latin typeface="Cambria Math" panose="02040503050406030204" pitchFamily="18" charset="0"/>
                        <a:ea typeface="Cambria Math" panose="02040503050406030204" pitchFamily="18" charset="0"/>
                      </a:rPr>
                      <m:t>≤</m:t>
                    </m:r>
                    <m:d>
                      <m:dPr>
                        <m:begChr m:val="⌈"/>
                        <m:endChr m:val="⌉"/>
                        <m:ctrlPr>
                          <a:rPr lang="en-US" altLang="en-US" sz="2600" i="1">
                            <a:solidFill>
                              <a:srgbClr val="FF0000"/>
                            </a:solidFill>
                            <a:latin typeface="Cambria Math" panose="02040503050406030204" pitchFamily="18" charset="0"/>
                            <a:ea typeface="Cambria Math" panose="02040503050406030204" pitchFamily="18" charset="0"/>
                          </a:rPr>
                        </m:ctrlPr>
                      </m:dPr>
                      <m:e>
                        <m:f>
                          <m:fPr>
                            <m:ctrlPr>
                              <a:rPr lang="en-US" altLang="en-US" sz="2600" i="1">
                                <a:solidFill>
                                  <a:srgbClr val="FF0000"/>
                                </a:solidFill>
                                <a:latin typeface="Cambria Math" panose="02040503050406030204" pitchFamily="18" charset="0"/>
                                <a:ea typeface="Cambria Math" panose="02040503050406030204" pitchFamily="18" charset="0"/>
                              </a:rPr>
                            </m:ctrlPr>
                          </m:fPr>
                          <m:num>
                            <m:r>
                              <a:rPr lang="en-US" altLang="en-US" sz="2600" i="1">
                                <a:solidFill>
                                  <a:srgbClr val="FF0000"/>
                                </a:solidFill>
                                <a:latin typeface="Cambria Math" panose="02040503050406030204" pitchFamily="18" charset="0"/>
                                <a:ea typeface="Cambria Math" panose="02040503050406030204" pitchFamily="18" charset="0"/>
                              </a:rPr>
                              <m:t>𝑛</m:t>
                            </m:r>
                          </m:num>
                          <m:den>
                            <m:r>
                              <a:rPr lang="en-US" altLang="en-US" sz="2600" i="1">
                                <a:solidFill>
                                  <a:srgbClr val="FF0000"/>
                                </a:solidFill>
                                <a:latin typeface="Cambria Math" panose="02040503050406030204" pitchFamily="18" charset="0"/>
                                <a:ea typeface="Cambria Math" panose="02040503050406030204" pitchFamily="18" charset="0"/>
                              </a:rPr>
                              <m:t>2</m:t>
                            </m:r>
                          </m:den>
                        </m:f>
                      </m:e>
                    </m:d>
                    <m:r>
                      <a:rPr lang="en-US" altLang="en-US" sz="2600" b="0" i="0" smtClean="0">
                        <a:solidFill>
                          <a:srgbClr val="FF0000"/>
                        </a:solidFill>
                        <a:latin typeface="Cambria Math" panose="02040503050406030204" pitchFamily="18" charset="0"/>
                        <a:ea typeface="Cambria Math" panose="02040503050406030204" pitchFamily="18" charset="0"/>
                      </a:rPr>
                      <m:t>&lt;</m:t>
                    </m:r>
                    <m:r>
                      <a:rPr lang="en-US" altLang="en-US" sz="2600" b="0" i="1" smtClean="0">
                        <a:solidFill>
                          <a:srgbClr val="FF0000"/>
                        </a:solidFill>
                        <a:latin typeface="Cambria Math" panose="02040503050406030204" pitchFamily="18" charset="0"/>
                        <a:ea typeface="Cambria Math" panose="02040503050406030204" pitchFamily="18" charset="0"/>
                      </a:rPr>
                      <m:t>𝑛</m:t>
                    </m:r>
                  </m:oMath>
                </a14:m>
                <a:r>
                  <a:rPr lang="en-US" altLang="en-US" sz="2600" i="1">
                    <a:ea typeface="Cambria Math" panose="02040503050406030204" pitchFamily="18" charset="0"/>
                  </a:rPr>
                  <a:t>, </a:t>
                </a:r>
                <a:r>
                  <a:rPr lang="en-US" altLang="en-US" sz="2600">
                    <a:ea typeface="Cambria Math" panose="02040503050406030204" pitchFamily="18" charset="0"/>
                  </a:rPr>
                  <a:t>we have </a:t>
                </a:r>
                <a14:m>
                  <m:oMath xmlns:m="http://schemas.openxmlformats.org/officeDocument/2006/math">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r>
                          <a:rPr lang="en-US" altLang="en-US" sz="2600" i="1">
                            <a:latin typeface="Cambria Math" panose="02040503050406030204" pitchFamily="18" charset="0"/>
                            <a:ea typeface="Cambria Math" panose="02040503050406030204" pitchFamily="18" charset="0"/>
                          </a:rPr>
                          <m:t>𝑛</m:t>
                        </m:r>
                      </m:e>
                    </m:d>
                    <m:r>
                      <a:rPr lang="en-US" altLang="en-US" sz="2600" i="1">
                        <a:latin typeface="Cambria Math" panose="02040503050406030204" pitchFamily="18" charset="0"/>
                        <a:ea typeface="Cambria Math" panose="02040503050406030204" pitchFamily="18" charset="0"/>
                      </a:rPr>
                      <m:t>=</m:t>
                    </m:r>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r>
                                  <a:rPr lang="en-US" altLang="en-US" sz="2600" i="1">
                                    <a:latin typeface="Cambria Math" panose="02040503050406030204" pitchFamily="18" charset="0"/>
                                    <a:ea typeface="Cambria Math" panose="02040503050406030204" pitchFamily="18" charset="0"/>
                                  </a:rPr>
                                  <m:t>2</m:t>
                                </m:r>
                              </m:den>
                            </m:f>
                          </m:e>
                        </m:d>
                      </m:e>
                    </m:d>
                    <m:r>
                      <a:rPr lang="en-US" altLang="en-US" sz="2600" i="1">
                        <a:latin typeface="Cambria Math" panose="02040503050406030204" pitchFamily="18" charset="0"/>
                        <a:ea typeface="Cambria Math" panose="02040503050406030204" pitchFamily="18" charset="0"/>
                      </a:rPr>
                      <m:t>+</m:t>
                    </m:r>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r>
                                  <a:rPr lang="en-US" altLang="en-US" sz="2600" i="1">
                                    <a:latin typeface="Cambria Math" panose="02040503050406030204" pitchFamily="18" charset="0"/>
                                    <a:ea typeface="Cambria Math" panose="02040503050406030204" pitchFamily="18" charset="0"/>
                                  </a:rPr>
                                  <m:t>2</m:t>
                                </m:r>
                              </m:den>
                            </m:f>
                          </m:e>
                        </m:d>
                      </m:e>
                    </m:d>
                    <m:r>
                      <a:rPr lang="en-US" altLang="en-US" sz="2600" i="1">
                        <a:latin typeface="Cambria Math" panose="02040503050406030204" pitchFamily="18" charset="0"/>
                        <a:ea typeface="Cambria Math" panose="02040503050406030204" pitchFamily="18" charset="0"/>
                      </a:rPr>
                      <m:t>+1</m:t>
                    </m:r>
                  </m:oMath>
                </a14:m>
                <a:endParaRPr lang="en-US" altLang="en-US" sz="2600">
                  <a:ea typeface="Cambria Math" panose="02040503050406030204" pitchFamily="18" charset="0"/>
                </a:endParaRPr>
              </a:p>
              <a:p>
                <a:pPr marL="0" indent="0">
                  <a:lnSpc>
                    <a:spcPct val="100000"/>
                  </a:lnSpc>
                  <a:buNone/>
                </a:pPr>
                <a:r>
                  <a:rPr lang="en-US" altLang="en-US" sz="2600">
                    <a:ea typeface="Cambria Math" panose="02040503050406030204" pitchFamily="18" charset="0"/>
                  </a:rPr>
                  <a:t>                                                            </a:t>
                </a:r>
                <a14:m>
                  <m:oMath xmlns:m="http://schemas.openxmlformats.org/officeDocument/2006/math">
                    <m:r>
                      <a:rPr lang="en-US" altLang="en-US" sz="2600" b="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𝑐</m:t>
                    </m:r>
                    <m:d>
                      <m:dPr>
                        <m:ctrlPr>
                          <a:rPr lang="en-US" altLang="en-US" sz="2600" b="0" i="1" smtClean="0">
                            <a:latin typeface="Cambria Math" panose="02040503050406030204" pitchFamily="18" charset="0"/>
                            <a:ea typeface="Cambria Math" panose="02040503050406030204" pitchFamily="18" charset="0"/>
                          </a:rPr>
                        </m:ctrlPr>
                      </m:dPr>
                      <m:e>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r>
                                  <a:rPr lang="en-US" altLang="en-US" sz="2600" i="1">
                                    <a:latin typeface="Cambria Math" panose="02040503050406030204" pitchFamily="18" charset="0"/>
                                    <a:ea typeface="Cambria Math" panose="02040503050406030204" pitchFamily="18" charset="0"/>
                                  </a:rPr>
                                  <m:t>2</m:t>
                                </m:r>
                              </m:den>
                            </m:f>
                          </m:e>
                        </m:d>
                      </m:e>
                    </m:d>
                    <m:r>
                      <a:rPr lang="en-US" altLang="en-US" sz="2600" b="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𝑐</m:t>
                    </m:r>
                    <m:d>
                      <m:dPr>
                        <m:ctrlPr>
                          <a:rPr lang="en-US" altLang="en-US" sz="2600" b="0" i="1" smtClean="0">
                            <a:latin typeface="Cambria Math" panose="02040503050406030204" pitchFamily="18" charset="0"/>
                            <a:ea typeface="Cambria Math" panose="02040503050406030204" pitchFamily="18" charset="0"/>
                          </a:rPr>
                        </m:ctrlPr>
                      </m:dPr>
                      <m:e>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r>
                                  <a:rPr lang="en-US" altLang="en-US" sz="2600" i="1">
                                    <a:latin typeface="Cambria Math" panose="02040503050406030204" pitchFamily="18" charset="0"/>
                                    <a:ea typeface="Cambria Math" panose="02040503050406030204" pitchFamily="18" charset="0"/>
                                  </a:rPr>
                                  <m:t>2</m:t>
                                </m:r>
                              </m:den>
                            </m:f>
                          </m:e>
                        </m:d>
                      </m:e>
                    </m:d>
                    <m:r>
                      <a:rPr lang="en-US" altLang="en-US" sz="2600" b="0" i="1" smtClean="0">
                        <a:latin typeface="Cambria Math" panose="02040503050406030204" pitchFamily="18" charset="0"/>
                        <a:ea typeface="Cambria Math" panose="02040503050406030204" pitchFamily="18" charset="0"/>
                      </a:rPr>
                      <m:t>+1=</m:t>
                    </m:r>
                    <m:r>
                      <a:rPr lang="en-US" altLang="en-US" sz="2600" b="0" i="1" smtClean="0">
                        <a:latin typeface="Cambria Math" panose="02040503050406030204" pitchFamily="18" charset="0"/>
                        <a:ea typeface="Cambria Math" panose="02040503050406030204" pitchFamily="18" charset="0"/>
                      </a:rPr>
                      <m:t>𝑐𝑛</m:t>
                    </m:r>
                    <m:r>
                      <a:rPr lang="en-US" altLang="en-US" sz="2600" b="0" i="1" smtClean="0">
                        <a:latin typeface="Cambria Math" panose="02040503050406030204" pitchFamily="18" charset="0"/>
                        <a:ea typeface="Cambria Math" panose="02040503050406030204" pitchFamily="18" charset="0"/>
                      </a:rPr>
                      <m:t>+1≰</m:t>
                    </m:r>
                    <m:r>
                      <a:rPr lang="en-US" altLang="en-US" sz="2600" b="0" i="1" smtClean="0">
                        <a:latin typeface="Cambria Math" panose="02040503050406030204" pitchFamily="18" charset="0"/>
                        <a:ea typeface="Cambria Math" panose="02040503050406030204" pitchFamily="18" charset="0"/>
                      </a:rPr>
                      <m:t>𝑐𝑛</m:t>
                    </m:r>
                  </m:oMath>
                </a14:m>
                <a:r>
                  <a:rPr lang="en-US" altLang="en-US" sz="2600" b="0">
                    <a:ea typeface="Cambria Math" panose="02040503050406030204" pitchFamily="18" charset="0"/>
                  </a:rPr>
                  <a:t>. </a:t>
                </a:r>
              </a:p>
              <a:p>
                <a:pPr marL="0" indent="0">
                  <a:lnSpc>
                    <a:spcPct val="100000"/>
                  </a:lnSpc>
                  <a:buNone/>
                </a:pPr>
                <a:r>
                  <a:rPr lang="en-US" altLang="en-US" sz="2600">
                    <a:ea typeface="Cambria Math" panose="02040503050406030204" pitchFamily="18" charset="0"/>
                  </a:rPr>
                  <a:t> </a:t>
                </a:r>
              </a:p>
              <a:p>
                <a:pPr marL="0" indent="0">
                  <a:lnSpc>
                    <a:spcPct val="100000"/>
                  </a:lnSpc>
                  <a:buNone/>
                </a:pPr>
                <a:r>
                  <a:rPr lang="en-US" altLang="en-US" sz="2600">
                    <a:ea typeface="Cambria Math" panose="02040503050406030204" pitchFamily="18" charset="0"/>
                  </a:rPr>
                  <a:t>                       </a:t>
                </a:r>
              </a:p>
            </p:txBody>
          </p:sp>
        </mc:Choice>
        <mc:Fallback>
          <p:sp>
            <p:nvSpPr>
              <p:cNvPr id="10" name="Content Placeholder 2">
                <a:extLst>
                  <a:ext uri="{FF2B5EF4-FFF2-40B4-BE49-F238E27FC236}">
                    <a16:creationId xmlns:a16="http://schemas.microsoft.com/office/drawing/2014/main" id="{1FA55CEC-6EC5-454A-947A-96CC9FB6EBFD}"/>
                  </a:ext>
                </a:extLst>
              </p:cNvPr>
              <p:cNvSpPr txBox="1">
                <a:spLocks noRot="1" noChangeAspect="1" noMove="1" noResize="1" noEditPoints="1" noAdjustHandles="1" noChangeArrowheads="1" noChangeShapeType="1" noTextEdit="1"/>
              </p:cNvSpPr>
              <p:nvPr/>
            </p:nvSpPr>
            <p:spPr>
              <a:xfrm>
                <a:off x="379611" y="869585"/>
                <a:ext cx="10994971" cy="5600488"/>
              </a:xfrm>
              <a:prstGeom prst="rect">
                <a:avLst/>
              </a:prstGeom>
              <a:blipFill>
                <a:blip r:embed="rId3"/>
                <a:stretch>
                  <a:fillRect l="-998"/>
                </a:stretch>
              </a:blipFill>
            </p:spPr>
            <p:txBody>
              <a:bodyPr/>
              <a:lstStyle/>
              <a:p>
                <a:r>
                  <a:rPr lang="en-US">
                    <a:noFill/>
                  </a:rPr>
                  <a:t> </a:t>
                </a:r>
              </a:p>
            </p:txBody>
          </p:sp>
        </mc:Fallback>
      </mc:AlternateContent>
    </p:spTree>
    <p:extLst>
      <p:ext uri="{BB962C8B-B14F-4D97-AF65-F5344CB8AC3E}">
        <p14:creationId xmlns:p14="http://schemas.microsoft.com/office/powerpoint/2010/main" val="165277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5F3C1C37-EC7C-0B41-DB6C-9CB2CAF268B7}"/>
              </a:ext>
            </a:extLst>
          </p:cNvPr>
          <p:cNvPicPr>
            <a:picLocks noChangeAspect="1"/>
          </p:cNvPicPr>
          <p:nvPr/>
        </p:nvPicPr>
        <p:blipFill>
          <a:blip r:embed="rId3"/>
          <a:stretch>
            <a:fillRect/>
          </a:stretch>
        </p:blipFill>
        <p:spPr>
          <a:xfrm>
            <a:off x="1971806" y="876300"/>
            <a:ext cx="7772400" cy="5105400"/>
          </a:xfrm>
          <a:prstGeom prst="rect">
            <a:avLst/>
          </a:prstGeom>
        </p:spPr>
      </p:pic>
    </p:spTree>
    <p:extLst>
      <p:ext uri="{BB962C8B-B14F-4D97-AF65-F5344CB8AC3E}">
        <p14:creationId xmlns:p14="http://schemas.microsoft.com/office/powerpoint/2010/main" val="3283886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4.2 Substitution method – example 2 (cont.)</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1FA55CEC-6EC5-454A-947A-96CC9FB6EBFD}"/>
                  </a:ext>
                </a:extLst>
              </p:cNvPr>
              <p:cNvSpPr txBox="1">
                <a:spLocks/>
              </p:cNvSpPr>
              <p:nvPr/>
            </p:nvSpPr>
            <p:spPr>
              <a:xfrm>
                <a:off x="324193" y="647115"/>
                <a:ext cx="11436883" cy="62108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2500">
                    <a:ea typeface="Cambria Math" panose="02040503050406030204" pitchFamily="18" charset="0"/>
                  </a:rPr>
                  <a:t>Example: </a:t>
                </a:r>
                <a14:m>
                  <m:oMath xmlns:m="http://schemas.openxmlformats.org/officeDocument/2006/math">
                    <m:r>
                      <a:rPr lang="en-US" altLang="en-US" sz="2500" b="1" i="1" smtClean="0">
                        <a:latin typeface="Cambria Math" panose="02040503050406030204" pitchFamily="18" charset="0"/>
                        <a:ea typeface="Cambria Math" panose="02040503050406030204" pitchFamily="18" charset="0"/>
                      </a:rPr>
                      <m:t>𝑻</m:t>
                    </m:r>
                    <m:d>
                      <m:dPr>
                        <m:ctrlPr>
                          <a:rPr lang="en-US" altLang="en-US" sz="2500" b="1" i="1" smtClean="0">
                            <a:latin typeface="Cambria Math" panose="02040503050406030204" pitchFamily="18" charset="0"/>
                            <a:ea typeface="Cambria Math" panose="02040503050406030204" pitchFamily="18" charset="0"/>
                          </a:rPr>
                        </m:ctrlPr>
                      </m:dPr>
                      <m:e>
                        <m:r>
                          <a:rPr lang="en-US" altLang="en-US" sz="2500" b="1" i="1" smtClean="0">
                            <a:latin typeface="Cambria Math" panose="02040503050406030204" pitchFamily="18" charset="0"/>
                            <a:ea typeface="Cambria Math" panose="02040503050406030204" pitchFamily="18" charset="0"/>
                          </a:rPr>
                          <m:t>𝒏</m:t>
                        </m:r>
                      </m:e>
                    </m:d>
                    <m:r>
                      <a:rPr lang="en-US" altLang="en-US" sz="2500" b="1" i="1" smtClean="0">
                        <a:latin typeface="Cambria Math" panose="02040503050406030204" pitchFamily="18" charset="0"/>
                        <a:ea typeface="Cambria Math" panose="02040503050406030204" pitchFamily="18" charset="0"/>
                      </a:rPr>
                      <m:t>=</m:t>
                    </m:r>
                    <m:r>
                      <a:rPr lang="en-US" altLang="en-US" sz="2500" b="1" i="1" smtClean="0">
                        <a:latin typeface="Cambria Math" panose="02040503050406030204" pitchFamily="18" charset="0"/>
                        <a:ea typeface="Cambria Math" panose="02040503050406030204" pitchFamily="18" charset="0"/>
                      </a:rPr>
                      <m:t>𝑻</m:t>
                    </m:r>
                    <m:d>
                      <m:dPr>
                        <m:ctrlPr>
                          <a:rPr lang="en-US" altLang="en-US" sz="2500" b="1" i="1" smtClean="0">
                            <a:latin typeface="Cambria Math" panose="02040503050406030204" pitchFamily="18" charset="0"/>
                            <a:ea typeface="Cambria Math" panose="02040503050406030204" pitchFamily="18" charset="0"/>
                          </a:rPr>
                        </m:ctrlPr>
                      </m:dPr>
                      <m:e>
                        <m:d>
                          <m:dPr>
                            <m:begChr m:val="⌊"/>
                            <m:endChr m:val="⌋"/>
                            <m:ctrlPr>
                              <a:rPr lang="en-US" altLang="en-US" sz="2500" b="1" i="1" smtClean="0">
                                <a:latin typeface="Cambria Math" panose="02040503050406030204" pitchFamily="18" charset="0"/>
                                <a:ea typeface="Cambria Math" panose="02040503050406030204" pitchFamily="18" charset="0"/>
                              </a:rPr>
                            </m:ctrlPr>
                          </m:dPr>
                          <m:e>
                            <m:f>
                              <m:fPr>
                                <m:ctrlPr>
                                  <a:rPr lang="en-US" altLang="en-US" sz="2500" b="1" i="1" smtClean="0">
                                    <a:latin typeface="Cambria Math" panose="02040503050406030204" pitchFamily="18" charset="0"/>
                                    <a:ea typeface="Cambria Math" panose="02040503050406030204" pitchFamily="18" charset="0"/>
                                  </a:rPr>
                                </m:ctrlPr>
                              </m:fPr>
                              <m:num>
                                <m:r>
                                  <a:rPr lang="en-US" altLang="en-US" sz="2500" b="1" i="1" smtClean="0">
                                    <a:latin typeface="Cambria Math" panose="02040503050406030204" pitchFamily="18" charset="0"/>
                                    <a:ea typeface="Cambria Math" panose="02040503050406030204" pitchFamily="18" charset="0"/>
                                  </a:rPr>
                                  <m:t>𝒏</m:t>
                                </m:r>
                              </m:num>
                              <m:den>
                                <m:r>
                                  <a:rPr lang="en-US" altLang="en-US" sz="2500" b="1" i="1" smtClean="0">
                                    <a:latin typeface="Cambria Math" panose="02040503050406030204" pitchFamily="18" charset="0"/>
                                    <a:ea typeface="Cambria Math" panose="02040503050406030204" pitchFamily="18" charset="0"/>
                                  </a:rPr>
                                  <m:t>𝟐</m:t>
                                </m:r>
                              </m:den>
                            </m:f>
                          </m:e>
                        </m:d>
                      </m:e>
                    </m:d>
                    <m:r>
                      <a:rPr lang="en-US" altLang="en-US" sz="2500" b="1" i="1" smtClean="0">
                        <a:latin typeface="Cambria Math" panose="02040503050406030204" pitchFamily="18" charset="0"/>
                        <a:ea typeface="Cambria Math" panose="02040503050406030204" pitchFamily="18" charset="0"/>
                      </a:rPr>
                      <m:t>+</m:t>
                    </m:r>
                    <m:r>
                      <a:rPr lang="en-US" altLang="en-US" sz="2500" b="1" i="1" smtClean="0">
                        <a:latin typeface="Cambria Math" panose="02040503050406030204" pitchFamily="18" charset="0"/>
                        <a:ea typeface="Cambria Math" panose="02040503050406030204" pitchFamily="18" charset="0"/>
                      </a:rPr>
                      <m:t>𝑻</m:t>
                    </m:r>
                    <m:d>
                      <m:dPr>
                        <m:ctrlPr>
                          <a:rPr lang="en-US" altLang="en-US" sz="2500" b="1" i="1" smtClean="0">
                            <a:latin typeface="Cambria Math" panose="02040503050406030204" pitchFamily="18" charset="0"/>
                            <a:ea typeface="Cambria Math" panose="02040503050406030204" pitchFamily="18" charset="0"/>
                          </a:rPr>
                        </m:ctrlPr>
                      </m:dPr>
                      <m:e>
                        <m:d>
                          <m:dPr>
                            <m:begChr m:val="⌈"/>
                            <m:endChr m:val="⌉"/>
                            <m:ctrlPr>
                              <a:rPr lang="en-US" altLang="en-US" sz="2500" b="1" i="1" smtClean="0">
                                <a:latin typeface="Cambria Math" panose="02040503050406030204" pitchFamily="18" charset="0"/>
                                <a:ea typeface="Cambria Math" panose="02040503050406030204" pitchFamily="18" charset="0"/>
                              </a:rPr>
                            </m:ctrlPr>
                          </m:dPr>
                          <m:e>
                            <m:f>
                              <m:fPr>
                                <m:ctrlPr>
                                  <a:rPr lang="en-US" altLang="en-US" sz="2500" b="1" i="1">
                                    <a:latin typeface="Cambria Math" panose="02040503050406030204" pitchFamily="18" charset="0"/>
                                    <a:ea typeface="Cambria Math" panose="02040503050406030204" pitchFamily="18" charset="0"/>
                                  </a:rPr>
                                </m:ctrlPr>
                              </m:fPr>
                              <m:num>
                                <m:r>
                                  <a:rPr lang="en-US" altLang="en-US" sz="2500" b="1" i="1">
                                    <a:latin typeface="Cambria Math" panose="02040503050406030204" pitchFamily="18" charset="0"/>
                                    <a:ea typeface="Cambria Math" panose="02040503050406030204" pitchFamily="18" charset="0"/>
                                  </a:rPr>
                                  <m:t>𝒏</m:t>
                                </m:r>
                              </m:num>
                              <m:den>
                                <m:r>
                                  <a:rPr lang="en-US" altLang="en-US" sz="2500" b="1" i="1">
                                    <a:latin typeface="Cambria Math" panose="02040503050406030204" pitchFamily="18" charset="0"/>
                                    <a:ea typeface="Cambria Math" panose="02040503050406030204" pitchFamily="18" charset="0"/>
                                  </a:rPr>
                                  <m:t>𝟐</m:t>
                                </m:r>
                              </m:den>
                            </m:f>
                          </m:e>
                        </m:d>
                      </m:e>
                    </m:d>
                    <m:r>
                      <a:rPr lang="en-US" altLang="en-US" sz="2500" b="1" i="1" smtClean="0">
                        <a:latin typeface="Cambria Math" panose="02040503050406030204" pitchFamily="18" charset="0"/>
                        <a:ea typeface="Cambria Math" panose="02040503050406030204" pitchFamily="18" charset="0"/>
                      </a:rPr>
                      <m:t>+</m:t>
                    </m:r>
                    <m:r>
                      <a:rPr lang="en-US" altLang="en-US" sz="2500" b="1" i="1" smtClean="0">
                        <a:latin typeface="Cambria Math" panose="02040503050406030204" pitchFamily="18" charset="0"/>
                        <a:ea typeface="Cambria Math" panose="02040503050406030204" pitchFamily="18" charset="0"/>
                      </a:rPr>
                      <m:t>𝟏</m:t>
                    </m:r>
                  </m:oMath>
                </a14:m>
                <a:r>
                  <a:rPr lang="en-US" altLang="en-US" sz="2500" b="1">
                    <a:ea typeface="Cambria Math" panose="02040503050406030204" pitchFamily="18" charset="0"/>
                  </a:rPr>
                  <a:t>, </a:t>
                </a:r>
                <a14:m>
                  <m:oMath xmlns:m="http://schemas.openxmlformats.org/officeDocument/2006/math">
                    <m:r>
                      <a:rPr lang="en-US" altLang="en-US" sz="2500" b="1" i="1" dirty="0">
                        <a:latin typeface="Cambria Math" panose="02040503050406030204" pitchFamily="18" charset="0"/>
                        <a:ea typeface="Cambria Math" panose="02040503050406030204" pitchFamily="18" charset="0"/>
                      </a:rPr>
                      <m:t>𝑻</m:t>
                    </m:r>
                    <m:d>
                      <m:dPr>
                        <m:ctrlPr>
                          <a:rPr lang="en-US" altLang="en-US" sz="2500" b="1" i="1" dirty="0">
                            <a:latin typeface="Cambria Math" panose="02040503050406030204" pitchFamily="18" charset="0"/>
                            <a:ea typeface="Cambria Math" panose="02040503050406030204" pitchFamily="18" charset="0"/>
                          </a:rPr>
                        </m:ctrlPr>
                      </m:dPr>
                      <m:e>
                        <m:r>
                          <a:rPr lang="en-US" altLang="en-US" sz="2500" b="1" i="1" dirty="0">
                            <a:latin typeface="Cambria Math" panose="02040503050406030204" pitchFamily="18" charset="0"/>
                            <a:ea typeface="Cambria Math" panose="02040503050406030204" pitchFamily="18" charset="0"/>
                          </a:rPr>
                          <m:t>𝟏</m:t>
                        </m:r>
                      </m:e>
                    </m:d>
                    <m:r>
                      <a:rPr lang="en-US" altLang="en-US" sz="2500" b="1" i="1" dirty="0">
                        <a:latin typeface="Cambria Math" panose="02040503050406030204" pitchFamily="18" charset="0"/>
                        <a:ea typeface="Cambria Math" panose="02040503050406030204" pitchFamily="18" charset="0"/>
                      </a:rPr>
                      <m:t>=</m:t>
                    </m:r>
                    <m:r>
                      <a:rPr lang="en-US" altLang="en-US" sz="2500" b="1" i="1" dirty="0">
                        <a:latin typeface="Cambria Math" panose="02040503050406030204" pitchFamily="18" charset="0"/>
                        <a:ea typeface="Cambria Math" panose="02040503050406030204" pitchFamily="18" charset="0"/>
                      </a:rPr>
                      <m:t>𝟏</m:t>
                    </m:r>
                  </m:oMath>
                </a14:m>
                <a:r>
                  <a:rPr lang="en-US" altLang="en-US" sz="2500" b="1">
                    <a:ea typeface="Cambria Math" panose="02040503050406030204" pitchFamily="18" charset="0"/>
                  </a:rPr>
                  <a:t>.</a:t>
                </a:r>
              </a:p>
              <a:p>
                <a:pPr marL="0" indent="0">
                  <a:lnSpc>
                    <a:spcPct val="100000"/>
                  </a:lnSpc>
                  <a:buNone/>
                </a:pPr>
                <a:r>
                  <a:rPr lang="en-US" altLang="en-US" sz="2500" b="1">
                    <a:solidFill>
                      <a:srgbClr val="C00000"/>
                    </a:solidFill>
                    <a:ea typeface="Cambria Math" panose="02040503050406030204" pitchFamily="18" charset="0"/>
                  </a:rPr>
                  <a:t>New guess</a:t>
                </a:r>
                <a:r>
                  <a:rPr lang="en-US" altLang="en-US" sz="2500">
                    <a:ea typeface="Cambria Math" panose="02040503050406030204" pitchFamily="18" charset="0"/>
                  </a:rPr>
                  <a:t>: </a:t>
                </a:r>
                <a14:m>
                  <m:oMath xmlns:m="http://schemas.openxmlformats.org/officeDocument/2006/math">
                    <m:r>
                      <a:rPr lang="en-US" altLang="en-US" sz="2500" b="0" i="1">
                        <a:latin typeface="Cambria Math" panose="02040503050406030204" pitchFamily="18" charset="0"/>
                        <a:ea typeface="Cambria Math" panose="02040503050406030204" pitchFamily="18" charset="0"/>
                      </a:rPr>
                      <m:t>𝑇</m:t>
                    </m:r>
                    <m:d>
                      <m:dPr>
                        <m:ctrlPr>
                          <a:rPr lang="en-US" altLang="en-US" sz="2500" i="1">
                            <a:latin typeface="Cambria Math" panose="02040503050406030204" pitchFamily="18" charset="0"/>
                            <a:ea typeface="Cambria Math" panose="02040503050406030204" pitchFamily="18" charset="0"/>
                          </a:rPr>
                        </m:ctrlPr>
                      </m:dPr>
                      <m:e>
                        <m:r>
                          <a:rPr lang="en-US" altLang="en-US" sz="2500" b="0" i="1">
                            <a:latin typeface="Cambria Math" panose="02040503050406030204" pitchFamily="18" charset="0"/>
                            <a:ea typeface="Cambria Math" panose="02040503050406030204" pitchFamily="18" charset="0"/>
                          </a:rPr>
                          <m:t>𝑛</m:t>
                        </m:r>
                      </m:e>
                    </m:d>
                    <m:r>
                      <a:rPr lang="en-US" altLang="en-US" sz="2500" b="0" i="1">
                        <a:latin typeface="Cambria Math" panose="02040503050406030204" pitchFamily="18" charset="0"/>
                        <a:ea typeface="Cambria Math" panose="02040503050406030204" pitchFamily="18" charset="0"/>
                      </a:rPr>
                      <m:t>≤</m:t>
                    </m:r>
                    <m:r>
                      <a:rPr lang="en-US" altLang="en-US" sz="2500" b="0" i="1">
                        <a:latin typeface="Cambria Math" panose="02040503050406030204" pitchFamily="18" charset="0"/>
                        <a:ea typeface="Cambria Math" panose="02040503050406030204" pitchFamily="18" charset="0"/>
                      </a:rPr>
                      <m:t>𝑐𝑛</m:t>
                    </m:r>
                    <m:r>
                      <a:rPr lang="en-US" altLang="en-US" sz="2500" b="1" i="1" smtClean="0">
                        <a:solidFill>
                          <a:srgbClr val="C00000"/>
                        </a:solidFill>
                        <a:latin typeface="Cambria Math" panose="02040503050406030204" pitchFamily="18" charset="0"/>
                        <a:ea typeface="Cambria Math" panose="02040503050406030204" pitchFamily="18" charset="0"/>
                      </a:rPr>
                      <m:t>−</m:t>
                    </m:r>
                    <m:r>
                      <a:rPr lang="en-US" altLang="en-US" sz="2500" b="1" i="1" smtClean="0">
                        <a:solidFill>
                          <a:srgbClr val="C00000"/>
                        </a:solidFill>
                        <a:latin typeface="Cambria Math" panose="02040503050406030204" pitchFamily="18" charset="0"/>
                        <a:ea typeface="Cambria Math" panose="02040503050406030204" pitchFamily="18" charset="0"/>
                      </a:rPr>
                      <m:t>𝒃</m:t>
                    </m:r>
                  </m:oMath>
                </a14:m>
                <a:r>
                  <a:rPr lang="en-US" altLang="en-US" sz="2500" b="1">
                    <a:solidFill>
                      <a:srgbClr val="C00000"/>
                    </a:solidFill>
                    <a:ea typeface="Cambria Math" panose="02040503050406030204" pitchFamily="18" charset="0"/>
                  </a:rPr>
                  <a:t> </a:t>
                </a:r>
                <a:r>
                  <a:rPr lang="en-US" altLang="en-US" sz="2500">
                    <a:ea typeface="Cambria Math" panose="02040503050406030204" pitchFamily="18" charset="0"/>
                  </a:rPr>
                  <a:t>for some </a:t>
                </a:r>
                <a14:m>
                  <m:oMath xmlns:m="http://schemas.openxmlformats.org/officeDocument/2006/math">
                    <m:r>
                      <a:rPr lang="en-US" altLang="en-US" sz="2500" b="0" i="1" smtClean="0">
                        <a:latin typeface="Cambria Math" panose="02040503050406030204" pitchFamily="18" charset="0"/>
                        <a:ea typeface="Cambria Math" panose="02040503050406030204" pitchFamily="18" charset="0"/>
                      </a:rPr>
                      <m:t>𝑏</m:t>
                    </m:r>
                    <m:r>
                      <a:rPr lang="en-US" altLang="en-US" sz="2500" b="0" i="1" smtClean="0">
                        <a:latin typeface="Cambria Math" panose="02040503050406030204" pitchFamily="18" charset="0"/>
                        <a:ea typeface="Cambria Math" panose="02040503050406030204" pitchFamily="18" charset="0"/>
                      </a:rPr>
                      <m:t>≥1</m:t>
                    </m:r>
                  </m:oMath>
                </a14:m>
                <a:r>
                  <a:rPr lang="en-US" altLang="en-US" sz="2500">
                    <a:ea typeface="Cambria Math" panose="02040503050406030204" pitchFamily="18" charset="0"/>
                  </a:rPr>
                  <a:t>.</a:t>
                </a:r>
              </a:p>
              <a:p>
                <a:pPr marL="0" indent="0">
                  <a:lnSpc>
                    <a:spcPct val="100000"/>
                  </a:lnSpc>
                  <a:buNone/>
                </a:pPr>
                <a:r>
                  <a:rPr lang="en-US" altLang="en-US" sz="2500">
                    <a:ea typeface="Cambria Math" panose="02040503050406030204" pitchFamily="18" charset="0"/>
                  </a:rPr>
                  <a:t>Claim: </a:t>
                </a:r>
                <a14:m>
                  <m:oMath xmlns:m="http://schemas.openxmlformats.org/officeDocument/2006/math">
                    <m:r>
                      <a:rPr lang="en-US" altLang="en-US" sz="2400" i="1">
                        <a:latin typeface="Cambria Math" panose="02040503050406030204" pitchFamily="18" charset="0"/>
                        <a:ea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𝑐</m:t>
                    </m:r>
                    <m:r>
                      <a:rPr lang="en-US" altLang="en-US" sz="2400" i="1">
                        <a:latin typeface="Cambria Math" panose="02040503050406030204" pitchFamily="18" charset="0"/>
                        <a:ea typeface="Cambria Math" panose="02040503050406030204" pitchFamily="18" charset="0"/>
                      </a:rPr>
                      <m:t>&gt;0 </m:t>
                    </m:r>
                    <m:r>
                      <m:rPr>
                        <m:sty m:val="p"/>
                      </m:rPr>
                      <a:rPr lang="en-US" altLang="en-US" sz="2400">
                        <a:latin typeface="Cambria Math" panose="02040503050406030204" pitchFamily="18" charset="0"/>
                        <a:ea typeface="Cambria Math" panose="02040503050406030204" pitchFamily="18" charset="0"/>
                      </a:rPr>
                      <m:t>and</m:t>
                    </m:r>
                    <m:r>
                      <a:rPr lang="en-US" altLang="en-US" sz="2400" i="1">
                        <a:latin typeface="Cambria Math" panose="02040503050406030204" pitchFamily="18" charset="0"/>
                        <a:ea typeface="Cambria Math" panose="02040503050406030204" pitchFamily="18" charset="0"/>
                      </a:rPr>
                      <m:t> ∃</m:t>
                    </m:r>
                    <m:sSub>
                      <m:sSubPr>
                        <m:ctrlPr>
                          <a:rPr lang="en-US" altLang="en-US" sz="2400" i="1">
                            <a:latin typeface="Cambria Math" panose="02040503050406030204" pitchFamily="18" charset="0"/>
                            <a:ea typeface="Cambria Math" panose="02040503050406030204" pitchFamily="18" charset="0"/>
                          </a:rPr>
                        </m:ctrlPr>
                      </m:sSubPr>
                      <m:e>
                        <m:r>
                          <a:rPr lang="en-US" altLang="en-US" sz="2400" i="1">
                            <a:latin typeface="Cambria Math" panose="02040503050406030204" pitchFamily="18" charset="0"/>
                            <a:ea typeface="Cambria Math" panose="02040503050406030204" pitchFamily="18" charset="0"/>
                          </a:rPr>
                          <m:t>𝑛</m:t>
                        </m:r>
                      </m:e>
                      <m:sub>
                        <m:r>
                          <a:rPr lang="en-US" altLang="en-US" sz="2400" i="1">
                            <a:latin typeface="Cambria Math" panose="02040503050406030204" pitchFamily="18" charset="0"/>
                            <a:ea typeface="Cambria Math" panose="02040503050406030204" pitchFamily="18" charset="0"/>
                          </a:rPr>
                          <m:t>0</m:t>
                        </m:r>
                      </m:sub>
                    </m:sSub>
                    <m:r>
                      <a:rPr lang="en-US" altLang="en-US" sz="2400" i="1">
                        <a:latin typeface="Cambria Math" panose="02040503050406030204" pitchFamily="18" charset="0"/>
                        <a:ea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ℕ</m:t>
                    </m:r>
                    <m:r>
                      <a:rPr lang="en-US" altLang="en-US" sz="2400" i="1">
                        <a:latin typeface="Cambria Math" panose="02040503050406030204" pitchFamily="18" charset="0"/>
                        <a:ea typeface="Cambria Math" panose="02040503050406030204" pitchFamily="18" charset="0"/>
                      </a:rPr>
                      <m:t>:  </m:t>
                    </m:r>
                    <m:r>
                      <a:rPr lang="en-US" altLang="en-US" sz="2400" i="1">
                        <a:latin typeface="Cambria Math" panose="02040503050406030204" pitchFamily="18" charset="0"/>
                        <a:ea typeface="Cambria Math" panose="02040503050406030204" pitchFamily="18" charset="0"/>
                      </a:rPr>
                      <m:t>𝑇</m:t>
                    </m:r>
                    <m:d>
                      <m:dPr>
                        <m:ctrlPr>
                          <a:rPr lang="en-US" altLang="en-US" sz="2400" i="1">
                            <a:latin typeface="Cambria Math" panose="02040503050406030204" pitchFamily="18" charset="0"/>
                            <a:ea typeface="Cambria Math" panose="02040503050406030204" pitchFamily="18" charset="0"/>
                          </a:rPr>
                        </m:ctrlPr>
                      </m:dPr>
                      <m:e>
                        <m:r>
                          <a:rPr lang="en-US" altLang="en-US" sz="2400" i="1">
                            <a:latin typeface="Cambria Math" panose="02040503050406030204" pitchFamily="18" charset="0"/>
                            <a:ea typeface="Cambria Math" panose="02040503050406030204" pitchFamily="18" charset="0"/>
                          </a:rPr>
                          <m:t>𝑛</m:t>
                        </m:r>
                      </m:e>
                    </m:d>
                    <m:r>
                      <a:rPr lang="en-US" altLang="en-US" sz="2400" i="1">
                        <a:latin typeface="Cambria Math" panose="02040503050406030204" pitchFamily="18" charset="0"/>
                        <a:ea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𝑐𝑛</m:t>
                    </m:r>
                    <m:r>
                      <a:rPr lang="en-US" altLang="en-US" sz="2400" b="1" i="1" smtClean="0">
                        <a:solidFill>
                          <a:srgbClr val="C00000"/>
                        </a:solidFill>
                        <a:latin typeface="Cambria Math" panose="02040503050406030204" pitchFamily="18" charset="0"/>
                        <a:ea typeface="Cambria Math" panose="02040503050406030204" pitchFamily="18" charset="0"/>
                      </a:rPr>
                      <m:t>−</m:t>
                    </m:r>
                    <m:r>
                      <a:rPr lang="en-US" altLang="en-US" sz="2400" b="1" i="1" smtClean="0">
                        <a:solidFill>
                          <a:srgbClr val="C00000"/>
                        </a:solidFill>
                        <a:latin typeface="Cambria Math" panose="02040503050406030204" pitchFamily="18" charset="0"/>
                        <a:ea typeface="Cambria Math" panose="02040503050406030204" pitchFamily="18" charset="0"/>
                      </a:rPr>
                      <m:t>𝒃</m:t>
                    </m:r>
                    <m:r>
                      <a:rPr lang="en-US" altLang="en-US" sz="2400" i="1">
                        <a:latin typeface="Cambria Math" panose="02040503050406030204" pitchFamily="18" charset="0"/>
                        <a:ea typeface="Cambria Math" panose="02040503050406030204" pitchFamily="18" charset="0"/>
                      </a:rPr>
                      <m:t>, ∀</m:t>
                    </m:r>
                    <m:r>
                      <a:rPr lang="en-US" altLang="en-US" sz="2400" i="1">
                        <a:latin typeface="Cambria Math" panose="02040503050406030204" pitchFamily="18" charset="0"/>
                        <a:ea typeface="Cambria Math" panose="02040503050406030204" pitchFamily="18" charset="0"/>
                      </a:rPr>
                      <m:t>𝑛</m:t>
                    </m:r>
                    <m:r>
                      <a:rPr lang="en-US" altLang="en-US" sz="2400" i="1">
                        <a:latin typeface="Cambria Math" panose="02040503050406030204" pitchFamily="18" charset="0"/>
                        <a:ea typeface="Cambria Math" panose="02040503050406030204" pitchFamily="18" charset="0"/>
                      </a:rPr>
                      <m:t>≥</m:t>
                    </m:r>
                    <m:sSub>
                      <m:sSubPr>
                        <m:ctrlPr>
                          <a:rPr lang="en-US" altLang="en-US" sz="2400" i="1">
                            <a:latin typeface="Cambria Math" panose="02040503050406030204" pitchFamily="18" charset="0"/>
                            <a:ea typeface="Cambria Math" panose="02040503050406030204" pitchFamily="18" charset="0"/>
                          </a:rPr>
                        </m:ctrlPr>
                      </m:sSubPr>
                      <m:e>
                        <m:r>
                          <a:rPr lang="en-US" altLang="en-US" sz="2400" i="1">
                            <a:latin typeface="Cambria Math" panose="02040503050406030204" pitchFamily="18" charset="0"/>
                            <a:ea typeface="Cambria Math" panose="02040503050406030204" pitchFamily="18" charset="0"/>
                          </a:rPr>
                          <m:t>𝑛</m:t>
                        </m:r>
                      </m:e>
                      <m:sub>
                        <m:r>
                          <a:rPr lang="en-US" altLang="en-US" sz="2400" i="1">
                            <a:latin typeface="Cambria Math" panose="02040503050406030204" pitchFamily="18" charset="0"/>
                            <a:ea typeface="Cambria Math" panose="02040503050406030204" pitchFamily="18" charset="0"/>
                          </a:rPr>
                          <m:t>0</m:t>
                        </m:r>
                      </m:sub>
                    </m:sSub>
                  </m:oMath>
                </a14:m>
                <a:r>
                  <a:rPr lang="en-US" altLang="en-US" sz="2400">
                    <a:ea typeface="Cambria Math" panose="02040503050406030204" pitchFamily="18" charset="0"/>
                  </a:rPr>
                  <a:t>.</a:t>
                </a:r>
                <a:endParaRPr lang="en-US" altLang="en-US" sz="2500">
                  <a:ea typeface="Cambria Math" panose="02040503050406030204" pitchFamily="18" charset="0"/>
                </a:endParaRPr>
              </a:p>
              <a:p>
                <a:pPr marL="0" indent="0">
                  <a:lnSpc>
                    <a:spcPct val="100000"/>
                  </a:lnSpc>
                  <a:buNone/>
                </a:pPr>
                <a:r>
                  <a:rPr lang="en-US" altLang="en-US" sz="2500">
                    <a:ea typeface="Cambria Math" panose="02040503050406030204" pitchFamily="18" charset="0"/>
                  </a:rPr>
                  <a:t>Proof: </a:t>
                </a:r>
                <a:r>
                  <a:rPr lang="en-US" altLang="en-US" sz="2500" b="1">
                    <a:ea typeface="Cambria Math" panose="02040503050406030204" pitchFamily="18" charset="0"/>
                  </a:rPr>
                  <a:t>By induction on </a:t>
                </a:r>
                <a14:m>
                  <m:oMath xmlns:m="http://schemas.openxmlformats.org/officeDocument/2006/math">
                    <m:r>
                      <a:rPr lang="en-US" altLang="en-US" sz="2500" b="1" i="1" smtClean="0">
                        <a:latin typeface="Cambria Math" panose="02040503050406030204" pitchFamily="18" charset="0"/>
                        <a:ea typeface="Cambria Math" panose="02040503050406030204" pitchFamily="18" charset="0"/>
                      </a:rPr>
                      <m:t>𝒏</m:t>
                    </m:r>
                  </m:oMath>
                </a14:m>
                <a:r>
                  <a:rPr lang="en-US" altLang="en-US" sz="2500" b="1">
                    <a:ea typeface="Cambria Math" panose="02040503050406030204" pitchFamily="18" charset="0"/>
                  </a:rPr>
                  <a:t>.</a:t>
                </a:r>
              </a:p>
              <a:p>
                <a:pPr marL="0" indent="0">
                  <a:lnSpc>
                    <a:spcPct val="100000"/>
                  </a:lnSpc>
                  <a:buNone/>
                </a:pPr>
                <a:r>
                  <a:rPr lang="en-US" altLang="en-US" sz="2500">
                    <a:ea typeface="Cambria Math" panose="02040503050406030204" pitchFamily="18" charset="0"/>
                  </a:rPr>
                  <a:t>Base: </a:t>
                </a:r>
                <a14:m>
                  <m:oMath xmlns:m="http://schemas.openxmlformats.org/officeDocument/2006/math">
                    <m:r>
                      <a:rPr lang="en-US" altLang="en-US" sz="2500" b="0" i="1" smtClean="0">
                        <a:latin typeface="Cambria Math" panose="02040503050406030204" pitchFamily="18" charset="0"/>
                        <a:ea typeface="Cambria Math" panose="02040503050406030204" pitchFamily="18" charset="0"/>
                      </a:rPr>
                      <m:t>𝑛</m:t>
                    </m:r>
                    <m:r>
                      <a:rPr lang="en-US" altLang="en-US" sz="2500" b="0" i="1" smtClean="0">
                        <a:latin typeface="Cambria Math" panose="02040503050406030204" pitchFamily="18" charset="0"/>
                        <a:ea typeface="Cambria Math" panose="02040503050406030204" pitchFamily="18" charset="0"/>
                      </a:rPr>
                      <m:t>=2</m:t>
                    </m:r>
                  </m:oMath>
                </a14:m>
                <a:r>
                  <a:rPr lang="en-US" altLang="en-US" sz="2500">
                    <a:ea typeface="Cambria Math" panose="02040503050406030204" pitchFamily="18" charset="0"/>
                  </a:rPr>
                  <a:t>.</a:t>
                </a:r>
                <a:r>
                  <a:rPr lang="en-US" altLang="en-US" sz="3200">
                    <a:ea typeface="Cambria Math" panose="02040503050406030204" pitchFamily="18" charset="0"/>
                  </a:rPr>
                  <a:t> </a:t>
                </a:r>
                <a:r>
                  <a:rPr lang="en-US" altLang="en-US" sz="2500">
                    <a:ea typeface="Cambria Math" panose="02040503050406030204" pitchFamily="18" charset="0"/>
                  </a:rPr>
                  <a:t>To make </a:t>
                </a:r>
                <a14:m>
                  <m:oMath xmlns:m="http://schemas.openxmlformats.org/officeDocument/2006/math">
                    <m:r>
                      <a:rPr lang="en-US" altLang="en-US" sz="2500" i="1">
                        <a:latin typeface="Cambria Math" panose="02040503050406030204" pitchFamily="18" charset="0"/>
                        <a:ea typeface="Cambria Math" panose="02040503050406030204" pitchFamily="18" charset="0"/>
                      </a:rPr>
                      <m:t>𝑇</m:t>
                    </m:r>
                    <m:d>
                      <m:dPr>
                        <m:ctrlPr>
                          <a:rPr lang="en-US" altLang="en-US" sz="2500" i="1">
                            <a:latin typeface="Cambria Math" panose="02040503050406030204" pitchFamily="18" charset="0"/>
                            <a:ea typeface="Cambria Math" panose="02040503050406030204" pitchFamily="18" charset="0"/>
                          </a:rPr>
                        </m:ctrlPr>
                      </m:dPr>
                      <m:e>
                        <m:r>
                          <a:rPr lang="en-US" altLang="en-US" sz="2500" i="1">
                            <a:latin typeface="Cambria Math" panose="02040503050406030204" pitchFamily="18" charset="0"/>
                            <a:ea typeface="Cambria Math" panose="02040503050406030204" pitchFamily="18" charset="0"/>
                          </a:rPr>
                          <m:t>2</m:t>
                        </m:r>
                      </m:e>
                    </m:d>
                    <m:r>
                      <a:rPr lang="en-US" altLang="en-US" sz="2500" i="1">
                        <a:latin typeface="Cambria Math" panose="02040503050406030204" pitchFamily="18" charset="0"/>
                        <a:ea typeface="Cambria Math" panose="02040503050406030204" pitchFamily="18" charset="0"/>
                      </a:rPr>
                      <m:t>=</m:t>
                    </m:r>
                    <m:r>
                      <a:rPr lang="en-US" altLang="en-US" sz="2500" i="1">
                        <a:latin typeface="Cambria Math" panose="02040503050406030204" pitchFamily="18" charset="0"/>
                        <a:ea typeface="Cambria Math" panose="02040503050406030204" pitchFamily="18" charset="0"/>
                      </a:rPr>
                      <m:t>𝑇</m:t>
                    </m:r>
                    <m:d>
                      <m:dPr>
                        <m:ctrlPr>
                          <a:rPr lang="en-US" altLang="en-US" sz="2500" i="1">
                            <a:latin typeface="Cambria Math" panose="02040503050406030204" pitchFamily="18" charset="0"/>
                            <a:ea typeface="Cambria Math" panose="02040503050406030204" pitchFamily="18" charset="0"/>
                          </a:rPr>
                        </m:ctrlPr>
                      </m:dPr>
                      <m:e>
                        <m:r>
                          <a:rPr lang="en-US" altLang="en-US" sz="2500" i="1">
                            <a:latin typeface="Cambria Math" panose="02040503050406030204" pitchFamily="18" charset="0"/>
                            <a:ea typeface="Cambria Math" panose="02040503050406030204" pitchFamily="18" charset="0"/>
                          </a:rPr>
                          <m:t>1</m:t>
                        </m:r>
                      </m:e>
                    </m:d>
                    <m:r>
                      <a:rPr lang="en-US" altLang="en-US" sz="2500" i="1">
                        <a:latin typeface="Cambria Math" panose="02040503050406030204" pitchFamily="18" charset="0"/>
                        <a:ea typeface="Cambria Math" panose="02040503050406030204" pitchFamily="18" charset="0"/>
                      </a:rPr>
                      <m:t>+</m:t>
                    </m:r>
                    <m:r>
                      <a:rPr lang="en-US" altLang="en-US" sz="2500" i="1">
                        <a:latin typeface="Cambria Math" panose="02040503050406030204" pitchFamily="18" charset="0"/>
                        <a:ea typeface="Cambria Math" panose="02040503050406030204" pitchFamily="18" charset="0"/>
                      </a:rPr>
                      <m:t>𝑇</m:t>
                    </m:r>
                    <m:d>
                      <m:dPr>
                        <m:ctrlPr>
                          <a:rPr lang="en-US" altLang="en-US" sz="2500" i="1">
                            <a:latin typeface="Cambria Math" panose="02040503050406030204" pitchFamily="18" charset="0"/>
                            <a:ea typeface="Cambria Math" panose="02040503050406030204" pitchFamily="18" charset="0"/>
                          </a:rPr>
                        </m:ctrlPr>
                      </m:dPr>
                      <m:e>
                        <m:r>
                          <a:rPr lang="en-US" altLang="en-US" sz="2500" i="1">
                            <a:latin typeface="Cambria Math" panose="02040503050406030204" pitchFamily="18" charset="0"/>
                            <a:ea typeface="Cambria Math" panose="02040503050406030204" pitchFamily="18" charset="0"/>
                          </a:rPr>
                          <m:t>1</m:t>
                        </m:r>
                      </m:e>
                    </m:d>
                    <m:r>
                      <a:rPr lang="en-US" altLang="en-US" sz="2500" i="1">
                        <a:latin typeface="Cambria Math" panose="02040503050406030204" pitchFamily="18" charset="0"/>
                        <a:ea typeface="Cambria Math" panose="02040503050406030204" pitchFamily="18" charset="0"/>
                      </a:rPr>
                      <m:t>+1=3≤</m:t>
                    </m:r>
                    <m:r>
                      <a:rPr lang="en-US" altLang="en-US" sz="2500" b="0" i="1" smtClean="0">
                        <a:latin typeface="Cambria Math" panose="02040503050406030204" pitchFamily="18" charset="0"/>
                        <a:ea typeface="Cambria Math" panose="02040503050406030204" pitchFamily="18" charset="0"/>
                      </a:rPr>
                      <m:t>2</m:t>
                    </m:r>
                    <m:r>
                      <a:rPr lang="en-US" altLang="en-US" sz="2500" i="1">
                        <a:latin typeface="Cambria Math" panose="02040503050406030204" pitchFamily="18" charset="0"/>
                        <a:ea typeface="Cambria Math" panose="02040503050406030204" pitchFamily="18" charset="0"/>
                      </a:rPr>
                      <m:t>𝑐</m:t>
                    </m:r>
                    <m:r>
                      <a:rPr lang="en-US" altLang="en-US" sz="2500" b="0" i="1" smtClean="0">
                        <a:latin typeface="Cambria Math" panose="02040503050406030204" pitchFamily="18" charset="0"/>
                        <a:ea typeface="Cambria Math" panose="02040503050406030204" pitchFamily="18" charset="0"/>
                      </a:rPr>
                      <m:t>−</m:t>
                    </m:r>
                    <m:r>
                      <a:rPr lang="en-US" altLang="en-US" sz="2500" b="0" i="1" smtClean="0">
                        <a:latin typeface="Cambria Math" panose="02040503050406030204" pitchFamily="18" charset="0"/>
                        <a:ea typeface="Cambria Math" panose="02040503050406030204" pitchFamily="18" charset="0"/>
                      </a:rPr>
                      <m:t>𝑏</m:t>
                    </m:r>
                  </m:oMath>
                </a14:m>
                <a:r>
                  <a:rPr lang="en-US" altLang="en-US" sz="2500">
                    <a:ea typeface="Cambria Math" panose="02040503050406030204" pitchFamily="18" charset="0"/>
                  </a:rPr>
                  <a:t> hold.</a:t>
                </a:r>
              </a:p>
              <a:p>
                <a:pPr marL="0" indent="0">
                  <a:lnSpc>
                    <a:spcPct val="100000"/>
                  </a:lnSpc>
                  <a:buNone/>
                </a:pPr>
                <a:r>
                  <a:rPr lang="en-US" altLang="en-US" sz="2500" b="1">
                    <a:ea typeface="Cambria Math" panose="02040503050406030204" pitchFamily="18" charset="0"/>
                  </a:rPr>
                  <a:t>IH</a:t>
                </a:r>
                <a:r>
                  <a:rPr lang="en-US" altLang="en-US" sz="2500">
                    <a:ea typeface="Cambria Math" panose="02040503050406030204" pitchFamily="18" charset="0"/>
                  </a:rPr>
                  <a:t>: Assume it holds true for all </a:t>
                </a:r>
                <a14:m>
                  <m:oMath xmlns:m="http://schemas.openxmlformats.org/officeDocument/2006/math">
                    <m:r>
                      <a:rPr lang="en-US" altLang="en-US" sz="2500" b="0" i="1" smtClean="0">
                        <a:latin typeface="Cambria Math" panose="02040503050406030204" pitchFamily="18" charset="0"/>
                        <a:ea typeface="Cambria Math" panose="02040503050406030204" pitchFamily="18" charset="0"/>
                      </a:rPr>
                      <m:t>𝑚</m:t>
                    </m:r>
                    <m:r>
                      <a:rPr lang="en-US" altLang="en-US" sz="2500" b="0" i="1" smtClean="0">
                        <a:latin typeface="Cambria Math" panose="02040503050406030204" pitchFamily="18" charset="0"/>
                        <a:ea typeface="Cambria Math" panose="02040503050406030204" pitchFamily="18" charset="0"/>
                      </a:rPr>
                      <m:t>:2≤</m:t>
                    </m:r>
                    <m:r>
                      <a:rPr lang="en-US" altLang="en-US" sz="2500" b="0" i="1" smtClean="0">
                        <a:latin typeface="Cambria Math" panose="02040503050406030204" pitchFamily="18" charset="0"/>
                        <a:ea typeface="Cambria Math" panose="02040503050406030204" pitchFamily="18" charset="0"/>
                      </a:rPr>
                      <m:t>𝑚</m:t>
                    </m:r>
                    <m:r>
                      <a:rPr lang="en-US" altLang="en-US" sz="2500" b="0" i="1" smtClean="0">
                        <a:latin typeface="Cambria Math" panose="02040503050406030204" pitchFamily="18" charset="0"/>
                        <a:ea typeface="Cambria Math" panose="02040503050406030204" pitchFamily="18" charset="0"/>
                      </a:rPr>
                      <m:t>&lt;</m:t>
                    </m:r>
                    <m:r>
                      <a:rPr lang="en-US" altLang="en-US" sz="2500" b="0" i="1" smtClean="0">
                        <a:latin typeface="Cambria Math" panose="02040503050406030204" pitchFamily="18" charset="0"/>
                        <a:ea typeface="Cambria Math" panose="02040503050406030204" pitchFamily="18" charset="0"/>
                      </a:rPr>
                      <m:t>𝑛</m:t>
                    </m:r>
                  </m:oMath>
                </a14:m>
                <a:r>
                  <a:rPr lang="en-US" altLang="en-US" sz="2500">
                    <a:ea typeface="Cambria Math" panose="02040503050406030204" pitchFamily="18" charset="0"/>
                  </a:rPr>
                  <a:t>.</a:t>
                </a:r>
              </a:p>
              <a:p>
                <a:pPr marL="0" indent="0">
                  <a:lnSpc>
                    <a:spcPct val="100000"/>
                  </a:lnSpc>
                  <a:buNone/>
                </a:pPr>
                <a:r>
                  <a:rPr lang="en-US" altLang="en-US" sz="2500">
                    <a:ea typeface="Cambria Math" panose="02040503050406030204" pitchFamily="18" charset="0"/>
                  </a:rPr>
                  <a:t>We show claim holds true for </a:t>
                </a:r>
                <a14:m>
                  <m:oMath xmlns:m="http://schemas.openxmlformats.org/officeDocument/2006/math">
                    <m:r>
                      <a:rPr lang="en-US" altLang="en-US" sz="2500" b="0" i="1" smtClean="0">
                        <a:latin typeface="Cambria Math" panose="02040503050406030204" pitchFamily="18" charset="0"/>
                        <a:ea typeface="Cambria Math" panose="02040503050406030204" pitchFamily="18" charset="0"/>
                      </a:rPr>
                      <m:t>𝑛</m:t>
                    </m:r>
                  </m:oMath>
                </a14:m>
                <a:r>
                  <a:rPr lang="en-US" altLang="en-US" sz="2500">
                    <a:ea typeface="Cambria Math" panose="02040503050406030204" pitchFamily="18" charset="0"/>
                  </a:rPr>
                  <a:t>.</a:t>
                </a:r>
              </a:p>
              <a:p>
                <a:pPr marL="0" indent="0">
                  <a:lnSpc>
                    <a:spcPct val="100000"/>
                  </a:lnSpc>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ea typeface="Cambria Math" panose="02040503050406030204" pitchFamily="18" charset="0"/>
                        </a:rPr>
                        <m:t>𝑇</m:t>
                      </m:r>
                      <m:d>
                        <m:dPr>
                          <m:ctrlPr>
                            <a:rPr lang="en-US" altLang="en-US" sz="2400" i="1">
                              <a:latin typeface="Cambria Math" panose="02040503050406030204" pitchFamily="18" charset="0"/>
                              <a:ea typeface="Cambria Math" panose="02040503050406030204" pitchFamily="18" charset="0"/>
                            </a:rPr>
                          </m:ctrlPr>
                        </m:dPr>
                        <m:e>
                          <m:r>
                            <a:rPr lang="en-US" altLang="en-US" sz="2400" i="1">
                              <a:latin typeface="Cambria Math" panose="02040503050406030204" pitchFamily="18" charset="0"/>
                              <a:ea typeface="Cambria Math" panose="02040503050406030204" pitchFamily="18" charset="0"/>
                            </a:rPr>
                            <m:t>𝑛</m:t>
                          </m:r>
                        </m:e>
                      </m:d>
                      <m:r>
                        <a:rPr lang="en-US" altLang="en-US" sz="2400" i="1">
                          <a:latin typeface="Cambria Math" panose="02040503050406030204" pitchFamily="18" charset="0"/>
                          <a:ea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𝑇</m:t>
                      </m:r>
                      <m:d>
                        <m:dPr>
                          <m:ctrlPr>
                            <a:rPr lang="en-US" altLang="en-US" sz="2400" i="1">
                              <a:latin typeface="Cambria Math" panose="02040503050406030204" pitchFamily="18" charset="0"/>
                              <a:ea typeface="Cambria Math" panose="02040503050406030204" pitchFamily="18" charset="0"/>
                            </a:rPr>
                          </m:ctrlPr>
                        </m:dPr>
                        <m:e>
                          <m:d>
                            <m:dPr>
                              <m:begChr m:val="⌊"/>
                              <m:endChr m:val="⌋"/>
                              <m:ctrlPr>
                                <a:rPr lang="en-US" altLang="en-US" sz="2400" i="1">
                                  <a:latin typeface="Cambria Math" panose="02040503050406030204" pitchFamily="18" charset="0"/>
                                  <a:ea typeface="Cambria Math" panose="02040503050406030204" pitchFamily="18" charset="0"/>
                                </a:rPr>
                              </m:ctrlPr>
                            </m:dPr>
                            <m:e>
                              <m:f>
                                <m:fPr>
                                  <m:ctrlPr>
                                    <a:rPr lang="en-US" altLang="en-US" sz="2400" i="1">
                                      <a:latin typeface="Cambria Math" panose="02040503050406030204" pitchFamily="18" charset="0"/>
                                      <a:ea typeface="Cambria Math" panose="02040503050406030204" pitchFamily="18" charset="0"/>
                                    </a:rPr>
                                  </m:ctrlPr>
                                </m:fPr>
                                <m:num>
                                  <m:r>
                                    <a:rPr lang="en-US" altLang="en-US" sz="2400" i="1">
                                      <a:latin typeface="Cambria Math" panose="02040503050406030204" pitchFamily="18" charset="0"/>
                                      <a:ea typeface="Cambria Math" panose="02040503050406030204" pitchFamily="18" charset="0"/>
                                    </a:rPr>
                                    <m:t>𝑛</m:t>
                                  </m:r>
                                </m:num>
                                <m:den>
                                  <m:r>
                                    <a:rPr lang="en-US" altLang="en-US" sz="2400" i="1">
                                      <a:latin typeface="Cambria Math" panose="02040503050406030204" pitchFamily="18" charset="0"/>
                                      <a:ea typeface="Cambria Math" panose="02040503050406030204" pitchFamily="18" charset="0"/>
                                    </a:rPr>
                                    <m:t>2</m:t>
                                  </m:r>
                                </m:den>
                              </m:f>
                            </m:e>
                          </m:d>
                        </m:e>
                      </m:d>
                      <m:r>
                        <a:rPr lang="en-US" altLang="en-US" sz="2400" i="1">
                          <a:latin typeface="Cambria Math" panose="02040503050406030204" pitchFamily="18" charset="0"/>
                          <a:ea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𝑇</m:t>
                      </m:r>
                      <m:d>
                        <m:dPr>
                          <m:ctrlPr>
                            <a:rPr lang="en-US" altLang="en-US" sz="2400" i="1">
                              <a:latin typeface="Cambria Math" panose="02040503050406030204" pitchFamily="18" charset="0"/>
                              <a:ea typeface="Cambria Math" panose="02040503050406030204" pitchFamily="18" charset="0"/>
                            </a:rPr>
                          </m:ctrlPr>
                        </m:dPr>
                        <m:e>
                          <m:d>
                            <m:dPr>
                              <m:begChr m:val="⌈"/>
                              <m:endChr m:val="⌉"/>
                              <m:ctrlPr>
                                <a:rPr lang="en-US" altLang="en-US" sz="2400" i="1">
                                  <a:latin typeface="Cambria Math" panose="02040503050406030204" pitchFamily="18" charset="0"/>
                                  <a:ea typeface="Cambria Math" panose="02040503050406030204" pitchFamily="18" charset="0"/>
                                </a:rPr>
                              </m:ctrlPr>
                            </m:dPr>
                            <m:e>
                              <m:f>
                                <m:fPr>
                                  <m:ctrlPr>
                                    <a:rPr lang="en-US" altLang="en-US" sz="2400" i="1">
                                      <a:latin typeface="Cambria Math" panose="02040503050406030204" pitchFamily="18" charset="0"/>
                                      <a:ea typeface="Cambria Math" panose="02040503050406030204" pitchFamily="18" charset="0"/>
                                    </a:rPr>
                                  </m:ctrlPr>
                                </m:fPr>
                                <m:num>
                                  <m:r>
                                    <a:rPr lang="en-US" altLang="en-US" sz="2400" i="1">
                                      <a:latin typeface="Cambria Math" panose="02040503050406030204" pitchFamily="18" charset="0"/>
                                      <a:ea typeface="Cambria Math" panose="02040503050406030204" pitchFamily="18" charset="0"/>
                                    </a:rPr>
                                    <m:t>𝑛</m:t>
                                  </m:r>
                                </m:num>
                                <m:den>
                                  <m:r>
                                    <a:rPr lang="en-US" altLang="en-US" sz="2400" i="1">
                                      <a:latin typeface="Cambria Math" panose="02040503050406030204" pitchFamily="18" charset="0"/>
                                      <a:ea typeface="Cambria Math" panose="02040503050406030204" pitchFamily="18" charset="0"/>
                                    </a:rPr>
                                    <m:t>2</m:t>
                                  </m:r>
                                </m:den>
                              </m:f>
                            </m:e>
                          </m:d>
                        </m:e>
                      </m:d>
                      <m:r>
                        <a:rPr lang="en-US" altLang="en-US" sz="2400" i="1">
                          <a:latin typeface="Cambria Math" panose="02040503050406030204" pitchFamily="18" charset="0"/>
                          <a:ea typeface="Cambria Math" panose="02040503050406030204" pitchFamily="18" charset="0"/>
                        </a:rPr>
                        <m:t>+1</m:t>
                      </m:r>
                    </m:oMath>
                  </m:oMathPara>
                </a14:m>
                <a:endParaRPr lang="en-US" altLang="en-US" sz="2400">
                  <a:ea typeface="Cambria Math" panose="02040503050406030204" pitchFamily="18" charset="0"/>
                </a:endParaRPr>
              </a:p>
              <a:p>
                <a:pPr marL="0" indent="0">
                  <a:lnSpc>
                    <a:spcPct val="100000"/>
                  </a:lnSpc>
                  <a:buNone/>
                </a:pPr>
                <a:r>
                  <a:rPr lang="en-US" altLang="en-US" sz="2400">
                    <a:ea typeface="Cambria Math" panose="02040503050406030204" pitchFamily="18" charset="0"/>
                  </a:rPr>
                  <a:t>                                                   </a:t>
                </a:r>
                <a14:m>
                  <m:oMath xmlns:m="http://schemas.openxmlformats.org/officeDocument/2006/math">
                    <m:r>
                      <a:rPr lang="en-US" altLang="en-US" sz="2400" b="0" i="0"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m:t>
                    </m:r>
                    <m:r>
                      <a:rPr lang="en-US" altLang="en-US" sz="2400" b="0" i="1" smtClean="0">
                        <a:latin typeface="Cambria Math" panose="02040503050406030204" pitchFamily="18" charset="0"/>
                        <a:ea typeface="Cambria Math" panose="02040503050406030204" pitchFamily="18" charset="0"/>
                      </a:rPr>
                      <m:t>𝑐</m:t>
                    </m:r>
                    <m:d>
                      <m:dPr>
                        <m:ctrlPr>
                          <a:rPr lang="en-US" altLang="en-US" sz="2400" b="0" i="1" smtClean="0">
                            <a:latin typeface="Cambria Math" panose="02040503050406030204" pitchFamily="18" charset="0"/>
                            <a:ea typeface="Cambria Math" panose="02040503050406030204" pitchFamily="18" charset="0"/>
                          </a:rPr>
                        </m:ctrlPr>
                      </m:dPr>
                      <m:e>
                        <m:d>
                          <m:dPr>
                            <m:begChr m:val="⌊"/>
                            <m:endChr m:val="⌋"/>
                            <m:ctrlPr>
                              <a:rPr lang="en-US" altLang="en-US" sz="2400" i="1">
                                <a:latin typeface="Cambria Math" panose="02040503050406030204" pitchFamily="18" charset="0"/>
                                <a:ea typeface="Cambria Math" panose="02040503050406030204" pitchFamily="18" charset="0"/>
                              </a:rPr>
                            </m:ctrlPr>
                          </m:dPr>
                          <m:e>
                            <m:f>
                              <m:fPr>
                                <m:ctrlPr>
                                  <a:rPr lang="en-US" altLang="en-US" sz="2400" i="1">
                                    <a:latin typeface="Cambria Math" panose="02040503050406030204" pitchFamily="18" charset="0"/>
                                    <a:ea typeface="Cambria Math" panose="02040503050406030204" pitchFamily="18" charset="0"/>
                                  </a:rPr>
                                </m:ctrlPr>
                              </m:fPr>
                              <m:num>
                                <m:r>
                                  <a:rPr lang="en-US" altLang="en-US" sz="2400" i="1">
                                    <a:latin typeface="Cambria Math" panose="02040503050406030204" pitchFamily="18" charset="0"/>
                                    <a:ea typeface="Cambria Math" panose="02040503050406030204" pitchFamily="18" charset="0"/>
                                  </a:rPr>
                                  <m:t>𝑛</m:t>
                                </m:r>
                              </m:num>
                              <m:den>
                                <m:r>
                                  <a:rPr lang="en-US" altLang="en-US" sz="2400" i="1">
                                    <a:latin typeface="Cambria Math" panose="02040503050406030204" pitchFamily="18" charset="0"/>
                                    <a:ea typeface="Cambria Math" panose="02040503050406030204" pitchFamily="18" charset="0"/>
                                  </a:rPr>
                                  <m:t>2</m:t>
                                </m:r>
                              </m:den>
                            </m:f>
                          </m:e>
                        </m:d>
                      </m:e>
                    </m:d>
                    <m:r>
                      <a:rPr lang="en-US" altLang="en-US" sz="2400" b="0" i="1" smtClean="0">
                        <a:solidFill>
                          <a:srgbClr val="C00000"/>
                        </a:solidFill>
                        <a:latin typeface="Cambria Math" panose="02040503050406030204" pitchFamily="18" charset="0"/>
                        <a:ea typeface="Cambria Math" panose="02040503050406030204" pitchFamily="18" charset="0"/>
                      </a:rPr>
                      <m:t>−</m:t>
                    </m:r>
                    <m:r>
                      <a:rPr lang="en-US" altLang="en-US" sz="2400" b="0" i="1" smtClean="0">
                        <a:solidFill>
                          <a:srgbClr val="C00000"/>
                        </a:solidFill>
                        <a:latin typeface="Cambria Math" panose="02040503050406030204" pitchFamily="18" charset="0"/>
                        <a:ea typeface="Cambria Math" panose="02040503050406030204" pitchFamily="18" charset="0"/>
                      </a:rPr>
                      <m:t>𝑏</m:t>
                    </m:r>
                    <m:r>
                      <a:rPr lang="en-US" altLang="en-US" sz="2400" b="0" i="1" smtClean="0">
                        <a:latin typeface="Cambria Math" panose="02040503050406030204" pitchFamily="18" charset="0"/>
                        <a:ea typeface="Cambria Math" panose="02040503050406030204" pitchFamily="18" charset="0"/>
                      </a:rPr>
                      <m:t>+</m:t>
                    </m:r>
                    <m:r>
                      <a:rPr lang="en-US" altLang="en-US" sz="2400" b="0" i="1" smtClean="0">
                        <a:latin typeface="Cambria Math" panose="02040503050406030204" pitchFamily="18" charset="0"/>
                        <a:ea typeface="Cambria Math" panose="02040503050406030204" pitchFamily="18" charset="0"/>
                      </a:rPr>
                      <m:t>𝑐</m:t>
                    </m:r>
                    <m:d>
                      <m:dPr>
                        <m:ctrlPr>
                          <a:rPr lang="en-US" altLang="en-US" sz="2400" b="0" i="1" smtClean="0">
                            <a:latin typeface="Cambria Math" panose="02040503050406030204" pitchFamily="18" charset="0"/>
                            <a:ea typeface="Cambria Math" panose="02040503050406030204" pitchFamily="18" charset="0"/>
                          </a:rPr>
                        </m:ctrlPr>
                      </m:dPr>
                      <m:e>
                        <m:d>
                          <m:dPr>
                            <m:begChr m:val="⌈"/>
                            <m:endChr m:val="⌉"/>
                            <m:ctrlPr>
                              <a:rPr lang="en-US" altLang="en-US" sz="2400" i="1">
                                <a:latin typeface="Cambria Math" panose="02040503050406030204" pitchFamily="18" charset="0"/>
                                <a:ea typeface="Cambria Math" panose="02040503050406030204" pitchFamily="18" charset="0"/>
                              </a:rPr>
                            </m:ctrlPr>
                          </m:dPr>
                          <m:e>
                            <m:f>
                              <m:fPr>
                                <m:ctrlPr>
                                  <a:rPr lang="en-US" altLang="en-US" sz="2400" i="1">
                                    <a:latin typeface="Cambria Math" panose="02040503050406030204" pitchFamily="18" charset="0"/>
                                    <a:ea typeface="Cambria Math" panose="02040503050406030204" pitchFamily="18" charset="0"/>
                                  </a:rPr>
                                </m:ctrlPr>
                              </m:fPr>
                              <m:num>
                                <m:r>
                                  <a:rPr lang="en-US" altLang="en-US" sz="2400" i="1">
                                    <a:latin typeface="Cambria Math" panose="02040503050406030204" pitchFamily="18" charset="0"/>
                                    <a:ea typeface="Cambria Math" panose="02040503050406030204" pitchFamily="18" charset="0"/>
                                  </a:rPr>
                                  <m:t>𝑛</m:t>
                                </m:r>
                              </m:num>
                              <m:den>
                                <m:r>
                                  <a:rPr lang="en-US" altLang="en-US" sz="2400" i="1">
                                    <a:latin typeface="Cambria Math" panose="02040503050406030204" pitchFamily="18" charset="0"/>
                                    <a:ea typeface="Cambria Math" panose="02040503050406030204" pitchFamily="18" charset="0"/>
                                  </a:rPr>
                                  <m:t>2</m:t>
                                </m:r>
                              </m:den>
                            </m:f>
                          </m:e>
                        </m:d>
                      </m:e>
                    </m:d>
                    <m:r>
                      <a:rPr lang="en-US" altLang="en-US" sz="2400" b="0" i="1" smtClean="0">
                        <a:solidFill>
                          <a:srgbClr val="C00000"/>
                        </a:solidFill>
                        <a:latin typeface="Cambria Math" panose="02040503050406030204" pitchFamily="18" charset="0"/>
                        <a:ea typeface="Cambria Math" panose="02040503050406030204" pitchFamily="18" charset="0"/>
                      </a:rPr>
                      <m:t>−</m:t>
                    </m:r>
                    <m:r>
                      <a:rPr lang="en-US" altLang="en-US" sz="2400" b="0" i="1" smtClean="0">
                        <a:solidFill>
                          <a:srgbClr val="C00000"/>
                        </a:solidFill>
                        <a:latin typeface="Cambria Math" panose="02040503050406030204" pitchFamily="18" charset="0"/>
                        <a:ea typeface="Cambria Math" panose="02040503050406030204" pitchFamily="18" charset="0"/>
                      </a:rPr>
                      <m:t>𝑏</m:t>
                    </m:r>
                    <m:r>
                      <a:rPr lang="en-US" altLang="en-US" sz="2400" b="0" i="1" smtClean="0">
                        <a:latin typeface="Cambria Math" panose="02040503050406030204" pitchFamily="18" charset="0"/>
                        <a:ea typeface="Cambria Math" panose="02040503050406030204" pitchFamily="18" charset="0"/>
                      </a:rPr>
                      <m:t>+1</m:t>
                    </m:r>
                  </m:oMath>
                </a14:m>
                <a:endParaRPr lang="en-US" altLang="en-US" sz="2400" b="0" i="1">
                  <a:latin typeface="Cambria Math" panose="02040503050406030204" pitchFamily="18" charset="0"/>
                  <a:ea typeface="Cambria Math" panose="02040503050406030204" pitchFamily="18" charset="0"/>
                </a:endParaRPr>
              </a:p>
              <a:p>
                <a:pPr marL="0" indent="0">
                  <a:lnSpc>
                    <a:spcPct val="100000"/>
                  </a:lnSpc>
                  <a:buNone/>
                </a:pPr>
                <a:r>
                  <a:rPr lang="en-US" altLang="en-US" sz="2400" b="0">
                    <a:ea typeface="Cambria Math" panose="02040503050406030204" pitchFamily="18" charset="0"/>
                  </a:rPr>
                  <a:t>                                                   </a:t>
                </a:r>
                <a14:m>
                  <m:oMath xmlns:m="http://schemas.openxmlformats.org/officeDocument/2006/math">
                    <m:r>
                      <a:rPr lang="en-US" altLang="en-US" sz="2400" b="0" i="0"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m:t>
                    </m:r>
                    <m:r>
                      <a:rPr lang="en-US" altLang="en-US" sz="2400" b="0" i="1" smtClean="0">
                        <a:latin typeface="Cambria Math" panose="02040503050406030204" pitchFamily="18" charset="0"/>
                        <a:ea typeface="Cambria Math" panose="02040503050406030204" pitchFamily="18" charset="0"/>
                      </a:rPr>
                      <m:t>𝑐𝑛</m:t>
                    </m:r>
                    <m:r>
                      <a:rPr lang="en-US" altLang="en-US" sz="2400" b="0" i="1" smtClean="0">
                        <a:latin typeface="Cambria Math" panose="02040503050406030204" pitchFamily="18" charset="0"/>
                        <a:ea typeface="Cambria Math" panose="02040503050406030204" pitchFamily="18" charset="0"/>
                      </a:rPr>
                      <m:t>−2</m:t>
                    </m:r>
                    <m:r>
                      <a:rPr lang="en-US" altLang="en-US" sz="2400" b="0" i="1" smtClean="0">
                        <a:latin typeface="Cambria Math" panose="02040503050406030204" pitchFamily="18" charset="0"/>
                        <a:ea typeface="Cambria Math" panose="02040503050406030204" pitchFamily="18" charset="0"/>
                      </a:rPr>
                      <m:t>𝑏</m:t>
                    </m:r>
                    <m:r>
                      <a:rPr lang="en-US" altLang="en-US" sz="2400" b="0" i="1" smtClean="0">
                        <a:latin typeface="Cambria Math" panose="02040503050406030204" pitchFamily="18" charset="0"/>
                        <a:ea typeface="Cambria Math" panose="02040503050406030204" pitchFamily="18" charset="0"/>
                      </a:rPr>
                      <m:t>+1≤</m:t>
                    </m:r>
                    <m:r>
                      <a:rPr lang="en-US" altLang="en-US" sz="2400" b="0" i="1" smtClean="0">
                        <a:latin typeface="Cambria Math" panose="02040503050406030204" pitchFamily="18" charset="0"/>
                        <a:ea typeface="Cambria Math" panose="02040503050406030204" pitchFamily="18" charset="0"/>
                      </a:rPr>
                      <m:t>𝑐𝑛</m:t>
                    </m:r>
                    <m:r>
                      <a:rPr lang="en-US" altLang="en-US" sz="2400" b="0" i="1" smtClean="0">
                        <a:latin typeface="Cambria Math" panose="02040503050406030204" pitchFamily="18" charset="0"/>
                        <a:ea typeface="Cambria Math" panose="02040503050406030204" pitchFamily="18" charset="0"/>
                      </a:rPr>
                      <m:t>−</m:t>
                    </m:r>
                    <m:r>
                      <a:rPr lang="en-US" altLang="en-US" sz="2400" b="0" i="1" smtClean="0">
                        <a:latin typeface="Cambria Math" panose="02040503050406030204" pitchFamily="18" charset="0"/>
                        <a:ea typeface="Cambria Math" panose="02040503050406030204" pitchFamily="18" charset="0"/>
                      </a:rPr>
                      <m:t>𝑏</m:t>
                    </m:r>
                  </m:oMath>
                </a14:m>
                <a:r>
                  <a:rPr lang="en-US" altLang="en-US" sz="2400" b="0">
                    <a:ea typeface="Cambria Math" panose="02040503050406030204" pitchFamily="18" charset="0"/>
                  </a:rPr>
                  <a:t>, for </a:t>
                </a:r>
                <a14:m>
                  <m:oMath xmlns:m="http://schemas.openxmlformats.org/officeDocument/2006/math">
                    <m:r>
                      <a:rPr lang="en-US" altLang="en-US" sz="2400" b="0" i="1" smtClean="0">
                        <a:latin typeface="Cambria Math" panose="02040503050406030204" pitchFamily="18" charset="0"/>
                        <a:ea typeface="Cambria Math" panose="02040503050406030204" pitchFamily="18" charset="0"/>
                      </a:rPr>
                      <m:t>𝑏</m:t>
                    </m:r>
                    <m:r>
                      <a:rPr lang="en-US" altLang="en-US" sz="2400" b="0" i="1" smtClean="0">
                        <a:latin typeface="Cambria Math" panose="02040503050406030204" pitchFamily="18" charset="0"/>
                        <a:ea typeface="Cambria Math" panose="02040503050406030204" pitchFamily="18" charset="0"/>
                      </a:rPr>
                      <m:t>≥1</m:t>
                    </m:r>
                  </m:oMath>
                </a14:m>
                <a:r>
                  <a:rPr lang="en-US" altLang="en-US" sz="2400" b="0">
                    <a:ea typeface="Cambria Math" panose="02040503050406030204" pitchFamily="18" charset="0"/>
                  </a:rPr>
                  <a:t>.</a:t>
                </a:r>
              </a:p>
              <a:p>
                <a:pPr marL="0" indent="0">
                  <a:lnSpc>
                    <a:spcPct val="100000"/>
                  </a:lnSpc>
                  <a:buNone/>
                </a:pPr>
                <a:r>
                  <a:rPr lang="en-US" altLang="en-US" sz="2500">
                    <a:ea typeface="Cambria Math" panose="02040503050406030204" pitchFamily="18" charset="0"/>
                  </a:rPr>
                  <a:t>Now simply choose </a:t>
                </a:r>
                <a14:m>
                  <m:oMath xmlns:m="http://schemas.openxmlformats.org/officeDocument/2006/math">
                    <m:r>
                      <a:rPr lang="en-US" altLang="en-US" sz="2500" b="0" i="1" smtClean="0">
                        <a:latin typeface="Cambria Math" panose="02040503050406030204" pitchFamily="18" charset="0"/>
                        <a:ea typeface="Cambria Math" panose="02040503050406030204" pitchFamily="18" charset="0"/>
                      </a:rPr>
                      <m:t>𝑐</m:t>
                    </m:r>
                  </m:oMath>
                </a14:m>
                <a:r>
                  <a:rPr lang="en-US" altLang="en-US" sz="2500" b="0">
                    <a:ea typeface="Cambria Math" panose="02040503050406030204" pitchFamily="18" charset="0"/>
                  </a:rPr>
                  <a:t> and </a:t>
                </a:r>
                <a14:m>
                  <m:oMath xmlns:m="http://schemas.openxmlformats.org/officeDocument/2006/math">
                    <m:r>
                      <a:rPr lang="en-US" altLang="en-US" sz="2500" b="0" i="1" smtClean="0">
                        <a:latin typeface="Cambria Math" panose="02040503050406030204" pitchFamily="18" charset="0"/>
                        <a:ea typeface="Cambria Math" panose="02040503050406030204" pitchFamily="18" charset="0"/>
                      </a:rPr>
                      <m:t>𝑏</m:t>
                    </m:r>
                  </m:oMath>
                </a14:m>
                <a:r>
                  <a:rPr lang="en-US" altLang="en-US" sz="2500" b="0">
                    <a:ea typeface="Cambria Math" panose="02040503050406030204" pitchFamily="18" charset="0"/>
                  </a:rPr>
                  <a:t> such that the basis works. </a:t>
                </a:r>
              </a:p>
              <a:p>
                <a:pPr marL="0" indent="0">
                  <a:lnSpc>
                    <a:spcPct val="100000"/>
                  </a:lnSpc>
                  <a:buNone/>
                </a:pPr>
                <a:r>
                  <a:rPr lang="en-US" altLang="en-US" sz="2500">
                    <a:ea typeface="Cambria Math" panose="02040503050406030204" pitchFamily="18" charset="0"/>
                  </a:rPr>
                  <a:t> </a:t>
                </a:r>
              </a:p>
              <a:p>
                <a:pPr marL="0" indent="0">
                  <a:lnSpc>
                    <a:spcPct val="100000"/>
                  </a:lnSpc>
                  <a:buNone/>
                </a:pPr>
                <a:r>
                  <a:rPr lang="en-US" altLang="en-US" sz="2500">
                    <a:ea typeface="Cambria Math" panose="02040503050406030204" pitchFamily="18" charset="0"/>
                  </a:rPr>
                  <a:t>                       </a:t>
                </a:r>
              </a:p>
            </p:txBody>
          </p:sp>
        </mc:Choice>
        <mc:Fallback>
          <p:sp>
            <p:nvSpPr>
              <p:cNvPr id="10" name="Content Placeholder 2">
                <a:extLst>
                  <a:ext uri="{FF2B5EF4-FFF2-40B4-BE49-F238E27FC236}">
                    <a16:creationId xmlns:a16="http://schemas.microsoft.com/office/drawing/2014/main" id="{1FA55CEC-6EC5-454A-947A-96CC9FB6EBFD}"/>
                  </a:ext>
                </a:extLst>
              </p:cNvPr>
              <p:cNvSpPr txBox="1">
                <a:spLocks noRot="1" noChangeAspect="1" noMove="1" noResize="1" noEditPoints="1" noAdjustHandles="1" noChangeArrowheads="1" noChangeShapeType="1" noTextEdit="1"/>
              </p:cNvSpPr>
              <p:nvPr/>
            </p:nvSpPr>
            <p:spPr>
              <a:xfrm>
                <a:off x="324193" y="647115"/>
                <a:ext cx="11436883" cy="6210885"/>
              </a:xfrm>
              <a:prstGeom prst="rect">
                <a:avLst/>
              </a:prstGeom>
              <a:blipFill>
                <a:blip r:embed="rId3"/>
                <a:stretch>
                  <a:fillRect l="-853" b="-785"/>
                </a:stretch>
              </a:blipFill>
            </p:spPr>
            <p:txBody>
              <a:bodyPr/>
              <a:lstStyle/>
              <a:p>
                <a:r>
                  <a:rPr lang="en-US">
                    <a:noFill/>
                  </a:rPr>
                  <a:t> </a:t>
                </a:r>
              </a:p>
            </p:txBody>
          </p:sp>
        </mc:Fallback>
      </mc:AlternateContent>
    </p:spTree>
    <p:extLst>
      <p:ext uri="{BB962C8B-B14F-4D97-AF65-F5344CB8AC3E}">
        <p14:creationId xmlns:p14="http://schemas.microsoft.com/office/powerpoint/2010/main" val="3474661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tLang="zh-CN" sz="2900" b="1">
              <a:solidFill>
                <a:srgbClr val="C00000"/>
              </a:solidFill>
              <a:latin typeface="Bell MT" panose="02020503060305020303" pitchFamily="18" charset="0"/>
              <a:ea typeface="宋体"/>
              <a:cs typeface="Arial" panose="020B0604020202020204" pitchFamily="34" charset="0"/>
            </a:endParaRPr>
          </a:p>
        </p:txBody>
      </p:sp>
      <p:pic>
        <p:nvPicPr>
          <p:cNvPr id="2" name="图片 1">
            <a:extLst>
              <a:ext uri="{FF2B5EF4-FFF2-40B4-BE49-F238E27FC236}">
                <a16:creationId xmlns:a16="http://schemas.microsoft.com/office/drawing/2014/main" id="{C092151A-841D-90BA-4C0A-8F85A5EC0388}"/>
              </a:ext>
            </a:extLst>
          </p:cNvPr>
          <p:cNvPicPr>
            <a:picLocks noChangeAspect="1"/>
          </p:cNvPicPr>
          <p:nvPr/>
        </p:nvPicPr>
        <p:blipFill>
          <a:blip r:embed="rId3"/>
          <a:stretch>
            <a:fillRect/>
          </a:stretch>
        </p:blipFill>
        <p:spPr>
          <a:xfrm>
            <a:off x="-2117" y="648053"/>
            <a:ext cx="11980334" cy="5998633"/>
          </a:xfrm>
          <a:prstGeom prst="rect">
            <a:avLst/>
          </a:prstGeom>
        </p:spPr>
      </p:pic>
    </p:spTree>
    <p:extLst>
      <p:ext uri="{BB962C8B-B14F-4D97-AF65-F5344CB8AC3E}">
        <p14:creationId xmlns:p14="http://schemas.microsoft.com/office/powerpoint/2010/main" val="2014074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4.3 Substitution method – example 3 (changing variables)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1FA55CEC-6EC5-454A-947A-96CC9FB6EBFD}"/>
                  </a:ext>
                </a:extLst>
              </p:cNvPr>
              <p:cNvSpPr txBox="1">
                <a:spLocks/>
              </p:cNvSpPr>
              <p:nvPr/>
            </p:nvSpPr>
            <p:spPr>
              <a:xfrm>
                <a:off x="365757" y="1007335"/>
                <a:ext cx="10994971" cy="46591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a:ea typeface="Cambria Math" panose="02040503050406030204" pitchFamily="18" charset="0"/>
                  </a:rPr>
                  <a:t>Example: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𝑻</m:t>
                    </m:r>
                    <m:d>
                      <m:dPr>
                        <m:ctrlPr>
                          <a:rPr lang="en-US" altLang="en-US" b="1" i="1" smtClean="0">
                            <a:latin typeface="Cambria Math" panose="02040503050406030204" pitchFamily="18" charset="0"/>
                            <a:ea typeface="Cambria Math" panose="02040503050406030204" pitchFamily="18" charset="0"/>
                          </a:rPr>
                        </m:ctrlPr>
                      </m:dPr>
                      <m:e>
                        <m:r>
                          <a:rPr lang="en-US" altLang="en-US" b="1" i="1" smtClean="0">
                            <a:latin typeface="Cambria Math" panose="02040503050406030204" pitchFamily="18" charset="0"/>
                            <a:ea typeface="Cambria Math" panose="02040503050406030204" pitchFamily="18" charset="0"/>
                          </a:rPr>
                          <m:t>𝒏</m:t>
                        </m:r>
                      </m:e>
                    </m:d>
                    <m:r>
                      <a:rPr lang="en-US" altLang="en-US" b="1" i="1" smtClean="0">
                        <a:latin typeface="Cambria Math" panose="02040503050406030204" pitchFamily="18" charset="0"/>
                        <a:ea typeface="Cambria Math" panose="02040503050406030204" pitchFamily="18" charset="0"/>
                      </a:rPr>
                      <m:t>=</m:t>
                    </m:r>
                    <m:r>
                      <a:rPr lang="en-US" altLang="en-US" b="1" i="1" smtClean="0">
                        <a:latin typeface="Cambria Math" panose="02040503050406030204" pitchFamily="18" charset="0"/>
                        <a:ea typeface="Cambria Math" panose="02040503050406030204" pitchFamily="18" charset="0"/>
                      </a:rPr>
                      <m:t>𝟐</m:t>
                    </m:r>
                    <m:r>
                      <a:rPr lang="en-US" altLang="en-US" b="1" i="1" smtClean="0">
                        <a:latin typeface="Cambria Math" panose="02040503050406030204" pitchFamily="18" charset="0"/>
                        <a:ea typeface="Cambria Math" panose="02040503050406030204" pitchFamily="18" charset="0"/>
                      </a:rPr>
                      <m:t>𝑻</m:t>
                    </m:r>
                    <m:d>
                      <m:dPr>
                        <m:ctrlPr>
                          <a:rPr lang="en-US" altLang="en-US" b="1" i="1" smtClean="0">
                            <a:latin typeface="Cambria Math" panose="02040503050406030204" pitchFamily="18" charset="0"/>
                            <a:ea typeface="Cambria Math" panose="02040503050406030204" pitchFamily="18" charset="0"/>
                          </a:rPr>
                        </m:ctrlPr>
                      </m:dPr>
                      <m:e>
                        <m:rad>
                          <m:radPr>
                            <m:degHide m:val="on"/>
                            <m:ctrlPr>
                              <a:rPr lang="en-US" altLang="en-US" b="1" i="1" smtClean="0">
                                <a:latin typeface="Cambria Math" panose="02040503050406030204" pitchFamily="18" charset="0"/>
                                <a:ea typeface="Cambria Math" panose="02040503050406030204" pitchFamily="18" charset="0"/>
                              </a:rPr>
                            </m:ctrlPr>
                          </m:radPr>
                          <m:deg/>
                          <m:e>
                            <m:r>
                              <a:rPr lang="en-US" altLang="en-US" b="1" i="1" smtClean="0">
                                <a:latin typeface="Cambria Math" panose="02040503050406030204" pitchFamily="18" charset="0"/>
                                <a:ea typeface="Cambria Math" panose="02040503050406030204" pitchFamily="18" charset="0"/>
                              </a:rPr>
                              <m:t>𝒏</m:t>
                            </m:r>
                          </m:e>
                        </m:rad>
                      </m:e>
                    </m:d>
                    <m:r>
                      <a:rPr lang="en-US" altLang="en-US" b="1" i="1" smtClean="0">
                        <a:latin typeface="Cambria Math" panose="02040503050406030204" pitchFamily="18" charset="0"/>
                        <a:ea typeface="Cambria Math" panose="02040503050406030204" pitchFamily="18" charset="0"/>
                      </a:rPr>
                      <m:t>+</m:t>
                    </m:r>
                    <m:func>
                      <m:funcPr>
                        <m:ctrlPr>
                          <a:rPr lang="en-US" altLang="en-US" b="1" i="1" smtClean="0">
                            <a:latin typeface="Cambria Math" panose="02040503050406030204" pitchFamily="18" charset="0"/>
                            <a:ea typeface="Cambria Math" panose="02040503050406030204" pitchFamily="18" charset="0"/>
                          </a:rPr>
                        </m:ctrlPr>
                      </m:funcPr>
                      <m:fName>
                        <m:r>
                          <a:rPr lang="en-US" altLang="en-US" b="1" i="0" smtClean="0">
                            <a:latin typeface="Cambria Math" panose="02040503050406030204" pitchFamily="18" charset="0"/>
                            <a:ea typeface="Cambria Math" panose="02040503050406030204" pitchFamily="18" charset="0"/>
                          </a:rPr>
                          <m:t>𝐥𝐨𝐠</m:t>
                        </m:r>
                      </m:fName>
                      <m:e>
                        <m:r>
                          <a:rPr lang="en-US" altLang="en-US" b="1" i="1" smtClean="0">
                            <a:latin typeface="Cambria Math" panose="02040503050406030204" pitchFamily="18" charset="0"/>
                            <a:ea typeface="Cambria Math" panose="02040503050406030204" pitchFamily="18" charset="0"/>
                          </a:rPr>
                          <m:t>𝒏</m:t>
                        </m:r>
                      </m:e>
                    </m:func>
                  </m:oMath>
                </a14:m>
                <a:endParaRPr lang="en-US" altLang="en-US" b="1">
                  <a:ea typeface="Cambria Math" panose="02040503050406030204" pitchFamily="18" charset="0"/>
                </a:endParaRPr>
              </a:p>
              <a:p>
                <a:pPr marL="0" indent="0">
                  <a:lnSpc>
                    <a:spcPct val="100000"/>
                  </a:lnSpc>
                  <a:buNone/>
                </a:pPr>
                <a:r>
                  <a:rPr lang="en-US" altLang="en-US">
                    <a:solidFill>
                      <a:schemeClr val="tx1"/>
                    </a:solidFill>
                    <a:ea typeface="Cambria Math" panose="02040503050406030204" pitchFamily="18" charset="0"/>
                  </a:rPr>
                  <a:t>Renaming </a:t>
                </a:r>
                <a14:m>
                  <m:oMath xmlns:m="http://schemas.openxmlformats.org/officeDocument/2006/math">
                    <m:func>
                      <m:funcPr>
                        <m:ctrlPr>
                          <a:rPr lang="en-US" altLang="en-US" i="1">
                            <a:solidFill>
                              <a:schemeClr val="tx1"/>
                            </a:solidFill>
                            <a:latin typeface="Cambria Math" panose="02040503050406030204" pitchFamily="18" charset="0"/>
                            <a:ea typeface="Cambria Math" panose="02040503050406030204" pitchFamily="18" charset="0"/>
                          </a:rPr>
                        </m:ctrlPr>
                      </m:funcPr>
                      <m:fName>
                        <m:r>
                          <a:rPr lang="en-US" altLang="en-US" b="0" i="1" smtClean="0">
                            <a:solidFill>
                              <a:schemeClr val="tx1"/>
                            </a:solidFill>
                            <a:latin typeface="Cambria Math" panose="02040503050406030204" pitchFamily="18" charset="0"/>
                            <a:ea typeface="Cambria Math" panose="02040503050406030204" pitchFamily="18" charset="0"/>
                          </a:rPr>
                          <m:t>𝑚</m:t>
                        </m:r>
                        <m:r>
                          <a:rPr lang="en-US" altLang="en-US" b="0" i="0" smtClean="0">
                            <a:solidFill>
                              <a:schemeClr val="tx1"/>
                            </a:solidFill>
                            <a:latin typeface="Cambria Math" panose="02040503050406030204" pitchFamily="18" charset="0"/>
                            <a:ea typeface="Cambria Math" panose="02040503050406030204" pitchFamily="18" charset="0"/>
                          </a:rPr>
                          <m:t>=</m:t>
                        </m:r>
                        <m:r>
                          <m:rPr>
                            <m:sty m:val="p"/>
                          </m:rPr>
                          <a:rPr lang="en-US" altLang="en-US">
                            <a:solidFill>
                              <a:schemeClr val="tx1"/>
                            </a:solidFill>
                            <a:latin typeface="Cambria Math" panose="02040503050406030204" pitchFamily="18" charset="0"/>
                            <a:ea typeface="Cambria Math" panose="02040503050406030204" pitchFamily="18" charset="0"/>
                          </a:rPr>
                          <m:t>log</m:t>
                        </m:r>
                      </m:fName>
                      <m:e>
                        <m:r>
                          <a:rPr lang="en-US" altLang="en-US" i="1">
                            <a:solidFill>
                              <a:schemeClr val="tx1"/>
                            </a:solidFill>
                            <a:latin typeface="Cambria Math" panose="02040503050406030204" pitchFamily="18" charset="0"/>
                            <a:ea typeface="Cambria Math" panose="02040503050406030204" pitchFamily="18" charset="0"/>
                          </a:rPr>
                          <m:t>𝑛</m:t>
                        </m:r>
                      </m:e>
                    </m:func>
                  </m:oMath>
                </a14:m>
                <a:r>
                  <a:rPr lang="en-US" altLang="en-US">
                    <a:solidFill>
                      <a:schemeClr val="tx1"/>
                    </a:solidFill>
                    <a:ea typeface="Cambria Math" panose="02040503050406030204" pitchFamily="18" charset="0"/>
                  </a:rPr>
                  <a:t>, then </a:t>
                </a:r>
                <a14:m>
                  <m:oMath xmlns:m="http://schemas.openxmlformats.org/officeDocument/2006/math">
                    <m:sSup>
                      <m:sSupPr>
                        <m:ctrlPr>
                          <a:rPr lang="en-US" altLang="en-US" i="1">
                            <a:latin typeface="Cambria Math" panose="02040503050406030204" pitchFamily="18" charset="0"/>
                            <a:ea typeface="Cambria Math" panose="02040503050406030204" pitchFamily="18" charset="0"/>
                          </a:rPr>
                        </m:ctrlPr>
                      </m:sSupPr>
                      <m:e>
                        <m:r>
                          <a:rPr lang="en-US" altLang="en-US" b="0" i="1" smtClean="0">
                            <a:latin typeface="Cambria Math" panose="02040503050406030204" pitchFamily="18" charset="0"/>
                            <a:ea typeface="Cambria Math" panose="02040503050406030204" pitchFamily="18" charset="0"/>
                          </a:rPr>
                          <m:t>𝑛</m:t>
                        </m:r>
                        <m:r>
                          <a:rPr lang="en-US" altLang="en-US" b="0" i="1" smtClean="0">
                            <a:latin typeface="Cambria Math" panose="02040503050406030204" pitchFamily="18" charset="0"/>
                            <a:ea typeface="Cambria Math" panose="02040503050406030204" pitchFamily="18" charset="0"/>
                          </a:rPr>
                          <m:t>=2</m:t>
                        </m:r>
                      </m:e>
                      <m:sup>
                        <m:r>
                          <a:rPr lang="en-US" altLang="en-US" i="1">
                            <a:latin typeface="Cambria Math" panose="02040503050406030204" pitchFamily="18" charset="0"/>
                            <a:ea typeface="Cambria Math" panose="02040503050406030204" pitchFamily="18" charset="0"/>
                          </a:rPr>
                          <m:t>𝑚</m:t>
                        </m:r>
                      </m:sup>
                    </m:sSup>
                  </m:oMath>
                </a14:m>
                <a:r>
                  <a:rPr lang="en-US" altLang="en-US">
                    <a:solidFill>
                      <a:schemeClr val="tx1"/>
                    </a:solidFill>
                    <a:ea typeface="Cambria Math" panose="02040503050406030204" pitchFamily="18" charset="0"/>
                  </a:rPr>
                  <a:t>.</a:t>
                </a:r>
              </a:p>
              <a:p>
                <a:pPr marL="0" indent="0">
                  <a:lnSpc>
                    <a:spcPct val="100000"/>
                  </a:lnSpc>
                  <a:buNone/>
                </a:pPr>
                <a:r>
                  <a:rPr lang="en-US" altLang="en-US">
                    <a:solidFill>
                      <a:schemeClr val="tx1"/>
                    </a:solidFill>
                    <a:ea typeface="Cambria Math" panose="02040503050406030204" pitchFamily="18" charset="0"/>
                  </a:rPr>
                  <a:t>Thus, we have </a:t>
                </a:r>
                <a14:m>
                  <m:oMath xmlns:m="http://schemas.openxmlformats.org/officeDocument/2006/math">
                    <m:r>
                      <a:rPr lang="en-US" altLang="en-US" b="0" i="1" smtClean="0">
                        <a:solidFill>
                          <a:schemeClr val="tx1"/>
                        </a:solidFill>
                        <a:latin typeface="Cambria Math" panose="02040503050406030204" pitchFamily="18" charset="0"/>
                        <a:ea typeface="Cambria Math" panose="02040503050406030204" pitchFamily="18" charset="0"/>
                      </a:rPr>
                      <m:t>𝑇</m:t>
                    </m:r>
                    <m:d>
                      <m:dPr>
                        <m:ctrlPr>
                          <a:rPr lang="en-US" altLang="en-US" b="0" i="1" smtClean="0">
                            <a:solidFill>
                              <a:schemeClr val="tx1"/>
                            </a:solidFill>
                            <a:latin typeface="Cambria Math" panose="02040503050406030204" pitchFamily="18" charset="0"/>
                            <a:ea typeface="Cambria Math" panose="02040503050406030204" pitchFamily="18" charset="0"/>
                          </a:rPr>
                        </m:ctrlPr>
                      </m:dPr>
                      <m:e>
                        <m:sSup>
                          <m:sSupPr>
                            <m:ctrlPr>
                              <a:rPr lang="en-US" altLang="en-US" b="0" i="1" smtClean="0">
                                <a:solidFill>
                                  <a:schemeClr val="tx1"/>
                                </a:solidFill>
                                <a:latin typeface="Cambria Math" panose="02040503050406030204" pitchFamily="18" charset="0"/>
                                <a:ea typeface="Cambria Math" panose="02040503050406030204" pitchFamily="18" charset="0"/>
                              </a:rPr>
                            </m:ctrlPr>
                          </m:sSupPr>
                          <m:e>
                            <m:r>
                              <a:rPr lang="en-US" altLang="en-US" b="0" i="1" smtClean="0">
                                <a:solidFill>
                                  <a:schemeClr val="tx1"/>
                                </a:solidFill>
                                <a:latin typeface="Cambria Math" panose="02040503050406030204" pitchFamily="18" charset="0"/>
                                <a:ea typeface="Cambria Math" panose="02040503050406030204" pitchFamily="18" charset="0"/>
                              </a:rPr>
                              <m:t>2</m:t>
                            </m:r>
                          </m:e>
                          <m:sup>
                            <m:r>
                              <a:rPr lang="en-US" altLang="en-US" b="0" i="1" smtClean="0">
                                <a:solidFill>
                                  <a:schemeClr val="tx1"/>
                                </a:solidFill>
                                <a:latin typeface="Cambria Math" panose="02040503050406030204" pitchFamily="18" charset="0"/>
                                <a:ea typeface="Cambria Math" panose="02040503050406030204" pitchFamily="18" charset="0"/>
                              </a:rPr>
                              <m:t>𝑚</m:t>
                            </m:r>
                          </m:sup>
                        </m:sSup>
                      </m:e>
                    </m:d>
                    <m:r>
                      <a:rPr lang="en-US" altLang="en-US" b="0" i="1" smtClean="0">
                        <a:solidFill>
                          <a:schemeClr val="tx1"/>
                        </a:solidFill>
                        <a:latin typeface="Cambria Math" panose="02040503050406030204" pitchFamily="18" charset="0"/>
                        <a:ea typeface="Cambria Math" panose="02040503050406030204" pitchFamily="18" charset="0"/>
                      </a:rPr>
                      <m:t>=2</m:t>
                    </m:r>
                    <m:r>
                      <a:rPr lang="en-US" altLang="en-US" b="0" i="1" smtClean="0">
                        <a:solidFill>
                          <a:schemeClr val="tx1"/>
                        </a:solidFill>
                        <a:latin typeface="Cambria Math" panose="02040503050406030204" pitchFamily="18" charset="0"/>
                        <a:ea typeface="Cambria Math" panose="02040503050406030204" pitchFamily="18" charset="0"/>
                      </a:rPr>
                      <m:t>𝑇</m:t>
                    </m:r>
                    <m:d>
                      <m:dPr>
                        <m:ctrlPr>
                          <a:rPr lang="en-US" altLang="en-US" b="0" i="1" smtClean="0">
                            <a:solidFill>
                              <a:schemeClr val="tx1"/>
                            </a:solidFill>
                            <a:latin typeface="Cambria Math" panose="02040503050406030204" pitchFamily="18" charset="0"/>
                            <a:ea typeface="Cambria Math" panose="02040503050406030204" pitchFamily="18" charset="0"/>
                          </a:rPr>
                        </m:ctrlPr>
                      </m:dPr>
                      <m:e>
                        <m:sSup>
                          <m:sSupPr>
                            <m:ctrlPr>
                              <a:rPr lang="en-US" altLang="en-US" b="0" i="1" smtClean="0">
                                <a:solidFill>
                                  <a:schemeClr val="tx1"/>
                                </a:solidFill>
                                <a:latin typeface="Cambria Math" panose="02040503050406030204" pitchFamily="18" charset="0"/>
                                <a:ea typeface="Cambria Math" panose="02040503050406030204" pitchFamily="18" charset="0"/>
                              </a:rPr>
                            </m:ctrlPr>
                          </m:sSupPr>
                          <m:e>
                            <m:r>
                              <a:rPr lang="en-US" altLang="en-US" b="0" i="1" smtClean="0">
                                <a:solidFill>
                                  <a:schemeClr val="tx1"/>
                                </a:solidFill>
                                <a:latin typeface="Cambria Math" panose="02040503050406030204" pitchFamily="18" charset="0"/>
                                <a:ea typeface="Cambria Math" panose="02040503050406030204" pitchFamily="18" charset="0"/>
                              </a:rPr>
                              <m:t>2</m:t>
                            </m:r>
                          </m:e>
                          <m:sup>
                            <m:f>
                              <m:fPr>
                                <m:type m:val="lin"/>
                                <m:ctrlPr>
                                  <a:rPr lang="en-US" altLang="en-US" b="0" i="1" smtClean="0">
                                    <a:solidFill>
                                      <a:schemeClr val="tx1"/>
                                    </a:solidFill>
                                    <a:latin typeface="Cambria Math" panose="02040503050406030204" pitchFamily="18" charset="0"/>
                                    <a:ea typeface="Cambria Math" panose="02040503050406030204" pitchFamily="18" charset="0"/>
                                  </a:rPr>
                                </m:ctrlPr>
                              </m:fPr>
                              <m:num>
                                <m:r>
                                  <a:rPr lang="en-US" altLang="en-US" b="0" i="1" smtClean="0">
                                    <a:solidFill>
                                      <a:schemeClr val="tx1"/>
                                    </a:solidFill>
                                    <a:latin typeface="Cambria Math" panose="02040503050406030204" pitchFamily="18" charset="0"/>
                                    <a:ea typeface="Cambria Math" panose="02040503050406030204" pitchFamily="18" charset="0"/>
                                  </a:rPr>
                                  <m:t>𝑚</m:t>
                                </m:r>
                              </m:num>
                              <m:den>
                                <m:r>
                                  <a:rPr lang="en-US" altLang="en-US" b="0" i="1" smtClean="0">
                                    <a:solidFill>
                                      <a:schemeClr val="tx1"/>
                                    </a:solidFill>
                                    <a:latin typeface="Cambria Math" panose="02040503050406030204" pitchFamily="18" charset="0"/>
                                    <a:ea typeface="Cambria Math" panose="02040503050406030204" pitchFamily="18" charset="0"/>
                                  </a:rPr>
                                  <m:t>2</m:t>
                                </m:r>
                              </m:den>
                            </m:f>
                          </m:sup>
                        </m:sSup>
                      </m:e>
                    </m:d>
                    <m:r>
                      <a:rPr lang="en-US" altLang="en-US" b="0" i="1" smtClean="0">
                        <a:solidFill>
                          <a:schemeClr val="tx1"/>
                        </a:solidFill>
                        <a:latin typeface="Cambria Math" panose="02040503050406030204" pitchFamily="18" charset="0"/>
                        <a:ea typeface="Cambria Math" panose="02040503050406030204" pitchFamily="18" charset="0"/>
                      </a:rPr>
                      <m:t>+</m:t>
                    </m:r>
                    <m:r>
                      <a:rPr lang="en-US" altLang="en-US" b="0" i="1" smtClean="0">
                        <a:solidFill>
                          <a:schemeClr val="tx1"/>
                        </a:solidFill>
                        <a:latin typeface="Cambria Math" panose="02040503050406030204" pitchFamily="18" charset="0"/>
                        <a:ea typeface="Cambria Math" panose="02040503050406030204" pitchFamily="18" charset="0"/>
                      </a:rPr>
                      <m:t>𝑚</m:t>
                    </m:r>
                  </m:oMath>
                </a14:m>
                <a:r>
                  <a:rPr lang="en-US" altLang="en-US">
                    <a:solidFill>
                      <a:schemeClr val="tx1"/>
                    </a:solidFill>
                    <a:ea typeface="Cambria Math" panose="02040503050406030204" pitchFamily="18" charset="0"/>
                  </a:rPr>
                  <a:t>.</a:t>
                </a:r>
              </a:p>
              <a:p>
                <a:pPr marL="0" indent="0">
                  <a:lnSpc>
                    <a:spcPct val="100000"/>
                  </a:lnSpc>
                  <a:buNone/>
                </a:pPr>
                <a:r>
                  <a:rPr lang="en-US" altLang="en-US">
                    <a:ea typeface="Cambria Math" panose="02040503050406030204" pitchFamily="18" charset="0"/>
                  </a:rPr>
                  <a:t>Letting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𝑆</m:t>
                    </m:r>
                    <m:d>
                      <m:dPr>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𝑚</m:t>
                        </m:r>
                      </m:e>
                    </m:d>
                    <m:r>
                      <a:rPr lang="en-US" altLang="en-US" b="0" i="1" smtClean="0">
                        <a:latin typeface="Cambria Math" panose="02040503050406030204" pitchFamily="18" charset="0"/>
                        <a:ea typeface="Cambria Math" panose="02040503050406030204" pitchFamily="18" charset="0"/>
                      </a:rPr>
                      <m:t>=</m:t>
                    </m:r>
                  </m:oMath>
                </a14:m>
                <a:r>
                  <a:rPr lang="en-US" altLang="en-US">
                    <a:ea typeface="Cambria Math" panose="02040503050406030204" pitchFamily="18" charset="0"/>
                  </a:rPr>
                  <a:t> </a:t>
                </a:r>
                <a14:m>
                  <m:oMath xmlns:m="http://schemas.openxmlformats.org/officeDocument/2006/math">
                    <m:r>
                      <a:rPr lang="en-US" altLang="en-US" i="1">
                        <a:latin typeface="Cambria Math" panose="02040503050406030204" pitchFamily="18" charset="0"/>
                        <a:ea typeface="Cambria Math" panose="02040503050406030204" pitchFamily="18" charset="0"/>
                      </a:rPr>
                      <m:t>𝑇</m:t>
                    </m:r>
                    <m:d>
                      <m:dPr>
                        <m:ctrlPr>
                          <a:rPr lang="en-US" altLang="en-US" i="1">
                            <a:latin typeface="Cambria Math" panose="02040503050406030204" pitchFamily="18" charset="0"/>
                            <a:ea typeface="Cambria Math" panose="02040503050406030204" pitchFamily="18" charset="0"/>
                          </a:rPr>
                        </m:ctrlPr>
                      </m:dPr>
                      <m:e>
                        <m:sSup>
                          <m:sSupPr>
                            <m:ctrlPr>
                              <a:rPr lang="en-US" altLang="en-US" i="1">
                                <a:latin typeface="Cambria Math" panose="02040503050406030204" pitchFamily="18" charset="0"/>
                                <a:ea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2</m:t>
                            </m:r>
                          </m:e>
                          <m:sup>
                            <m:r>
                              <a:rPr lang="en-US" altLang="en-US" i="1">
                                <a:latin typeface="Cambria Math" panose="02040503050406030204" pitchFamily="18" charset="0"/>
                                <a:ea typeface="Cambria Math" panose="02040503050406030204" pitchFamily="18" charset="0"/>
                              </a:rPr>
                              <m:t>𝑚</m:t>
                            </m:r>
                          </m:sup>
                        </m:sSup>
                      </m:e>
                    </m:d>
                  </m:oMath>
                </a14:m>
                <a:r>
                  <a:rPr lang="en-US" altLang="en-US">
                    <a:solidFill>
                      <a:schemeClr val="tx1"/>
                    </a:solidFill>
                    <a:ea typeface="Cambria Math" panose="02040503050406030204" pitchFamily="18" charset="0"/>
                  </a:rPr>
                  <a:t>, we obtain </a:t>
                </a:r>
                <a14:m>
                  <m:oMath xmlns:m="http://schemas.openxmlformats.org/officeDocument/2006/math">
                    <m:r>
                      <a:rPr lang="en-US" altLang="en-US" i="1">
                        <a:latin typeface="Cambria Math" panose="02040503050406030204" pitchFamily="18" charset="0"/>
                        <a:ea typeface="Cambria Math" panose="02040503050406030204" pitchFamily="18" charset="0"/>
                      </a:rPr>
                      <m:t>𝑆</m:t>
                    </m:r>
                    <m:d>
                      <m:dPr>
                        <m:ctrlPr>
                          <a:rPr lang="en-US" altLang="en-US" i="1">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ea typeface="Cambria Math" panose="02040503050406030204" pitchFamily="18" charset="0"/>
                          </a:rPr>
                          <m:t>𝑚</m:t>
                        </m:r>
                      </m:e>
                    </m:d>
                    <m:r>
                      <a:rPr lang="en-US" altLang="en-US" i="1">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2</m:t>
                    </m:r>
                    <m:r>
                      <a:rPr lang="en-US" altLang="en-US" b="0" i="1" smtClean="0">
                        <a:latin typeface="Cambria Math" panose="02040503050406030204" pitchFamily="18" charset="0"/>
                        <a:ea typeface="Cambria Math" panose="02040503050406030204" pitchFamily="18" charset="0"/>
                      </a:rPr>
                      <m:t>𝑆</m:t>
                    </m:r>
                    <m:d>
                      <m:dPr>
                        <m:ctrlPr>
                          <a:rPr lang="en-US" altLang="en-US" b="0" i="1" smtClean="0">
                            <a:latin typeface="Cambria Math" panose="02040503050406030204" pitchFamily="18" charset="0"/>
                            <a:ea typeface="Cambria Math" panose="02040503050406030204" pitchFamily="18" charset="0"/>
                          </a:rPr>
                        </m:ctrlPr>
                      </m:dPr>
                      <m:e>
                        <m:f>
                          <m:fPr>
                            <m:ctrlPr>
                              <a:rPr lang="en-US" altLang="en-US" b="0" i="1" smtClean="0">
                                <a:latin typeface="Cambria Math" panose="02040503050406030204" pitchFamily="18" charset="0"/>
                                <a:ea typeface="Cambria Math" panose="02040503050406030204" pitchFamily="18" charset="0"/>
                              </a:rPr>
                            </m:ctrlPr>
                          </m:fPr>
                          <m:num>
                            <m:r>
                              <a:rPr lang="en-US" altLang="en-US" b="0" i="1" smtClean="0">
                                <a:latin typeface="Cambria Math" panose="02040503050406030204" pitchFamily="18" charset="0"/>
                                <a:ea typeface="Cambria Math" panose="02040503050406030204" pitchFamily="18" charset="0"/>
                              </a:rPr>
                              <m:t>𝑚</m:t>
                            </m:r>
                          </m:num>
                          <m:den>
                            <m:r>
                              <a:rPr lang="en-US" altLang="en-US" b="0" i="1" smtClean="0">
                                <a:latin typeface="Cambria Math" panose="02040503050406030204" pitchFamily="18" charset="0"/>
                                <a:ea typeface="Cambria Math" panose="02040503050406030204" pitchFamily="18" charset="0"/>
                              </a:rPr>
                              <m:t>2</m:t>
                            </m:r>
                          </m:den>
                        </m:f>
                      </m:e>
                    </m:d>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𝑚</m:t>
                    </m:r>
                  </m:oMath>
                </a14:m>
                <a:r>
                  <a:rPr lang="en-US" altLang="en-US">
                    <a:ea typeface="Cambria Math" panose="02040503050406030204" pitchFamily="18" charset="0"/>
                  </a:rPr>
                  <a:t>. </a:t>
                </a:r>
                <a:endParaRPr lang="en-US" altLang="en-US">
                  <a:solidFill>
                    <a:schemeClr val="tx1"/>
                  </a:solidFill>
                  <a:ea typeface="Cambria Math" panose="02040503050406030204" pitchFamily="18" charset="0"/>
                </a:endParaRPr>
              </a:p>
              <a:p>
                <a:pPr marL="0" indent="0">
                  <a:lnSpc>
                    <a:spcPct val="100000"/>
                  </a:lnSpc>
                  <a:buNone/>
                </a:pPr>
                <a:r>
                  <a:rPr lang="en-US" altLang="en-US">
                    <a:ea typeface="Cambria Math" panose="02040503050406030204" pitchFamily="18" charset="0"/>
                  </a:rPr>
                  <a:t>Thus, </a:t>
                </a:r>
                <a14:m>
                  <m:oMath xmlns:m="http://schemas.openxmlformats.org/officeDocument/2006/math">
                    <m:r>
                      <a:rPr lang="en-US" altLang="en-US" i="1">
                        <a:latin typeface="Cambria Math" panose="02040503050406030204" pitchFamily="18" charset="0"/>
                        <a:ea typeface="Cambria Math" panose="02040503050406030204" pitchFamily="18" charset="0"/>
                      </a:rPr>
                      <m:t>𝑆</m:t>
                    </m:r>
                    <m:d>
                      <m:dPr>
                        <m:ctrlPr>
                          <a:rPr lang="en-US" altLang="en-US" i="1">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ea typeface="Cambria Math" panose="02040503050406030204" pitchFamily="18" charset="0"/>
                          </a:rPr>
                          <m:t>𝑚</m:t>
                        </m:r>
                      </m:e>
                    </m:d>
                    <m:r>
                      <a:rPr lang="en-US" altLang="en-US" i="1">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𝑂</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𝑚</m:t>
                    </m:r>
                    <m:func>
                      <m:funcPr>
                        <m:ctrlPr>
                          <a:rPr lang="en-US" altLang="en-US" i="1">
                            <a:latin typeface="Cambria Math" panose="02040503050406030204" pitchFamily="18" charset="0"/>
                            <a:ea typeface="Cambria Math" panose="02040503050406030204" pitchFamily="18" charset="0"/>
                          </a:rPr>
                        </m:ctrlPr>
                      </m:funcPr>
                      <m:fName>
                        <m:r>
                          <m:rPr>
                            <m:sty m:val="p"/>
                          </m:rPr>
                          <a:rPr lang="en-US" altLang="en-US">
                            <a:latin typeface="Cambria Math" panose="02040503050406030204" pitchFamily="18" charset="0"/>
                            <a:ea typeface="Cambria Math" panose="02040503050406030204" pitchFamily="18" charset="0"/>
                          </a:rPr>
                          <m:t>log</m:t>
                        </m:r>
                      </m:fName>
                      <m:e>
                        <m:r>
                          <a:rPr lang="en-US" altLang="en-US" b="0" i="1" smtClean="0">
                            <a:latin typeface="Cambria Math" panose="02040503050406030204" pitchFamily="18" charset="0"/>
                            <a:ea typeface="Cambria Math" panose="02040503050406030204" pitchFamily="18" charset="0"/>
                          </a:rPr>
                          <m:t>𝑚</m:t>
                        </m:r>
                      </m:e>
                    </m:func>
                    <m:r>
                      <a:rPr lang="en-US" altLang="en-US" b="0" i="1" smtClean="0">
                        <a:latin typeface="Cambria Math" panose="02040503050406030204" pitchFamily="18" charset="0"/>
                        <a:ea typeface="Cambria Math" panose="02040503050406030204" pitchFamily="18" charset="0"/>
                      </a:rPr>
                      <m:t>)</m:t>
                    </m:r>
                  </m:oMath>
                </a14:m>
                <a:r>
                  <a:rPr lang="en-US" altLang="en-US">
                    <a:ea typeface="Cambria Math" panose="02040503050406030204" pitchFamily="18" charset="0"/>
                  </a:rPr>
                  <a:t>.</a:t>
                </a:r>
              </a:p>
              <a:p>
                <a:pPr marL="0" indent="0">
                  <a:lnSpc>
                    <a:spcPct val="150000"/>
                  </a:lnSpc>
                  <a:spcBef>
                    <a:spcPts val="0"/>
                  </a:spcBef>
                  <a:buNone/>
                </a:pPr>
                <a:r>
                  <a:rPr lang="en-US" altLang="en-US">
                    <a:ea typeface="Cambria Math" panose="02040503050406030204" pitchFamily="18" charset="0"/>
                  </a:rPr>
                  <a:t>Therefore, </a:t>
                </a:r>
                <a14:m>
                  <m:oMath xmlns:m="http://schemas.openxmlformats.org/officeDocument/2006/math">
                    <m:r>
                      <a:rPr lang="en-US" altLang="en-US" i="1">
                        <a:latin typeface="Cambria Math" panose="02040503050406030204" pitchFamily="18" charset="0"/>
                        <a:ea typeface="Cambria Math" panose="02040503050406030204" pitchFamily="18" charset="0"/>
                      </a:rPr>
                      <m:t>𝑇</m:t>
                    </m:r>
                    <m:d>
                      <m:dPr>
                        <m:ctrlPr>
                          <a:rPr lang="en-US" altLang="en-US" i="1">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ea typeface="Cambria Math" panose="02040503050406030204" pitchFamily="18" charset="0"/>
                          </a:rPr>
                          <m:t>𝑛</m:t>
                        </m:r>
                      </m:e>
                    </m:d>
                    <m:r>
                      <a:rPr lang="en-US" altLang="en-US" i="1">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𝑇</m:t>
                    </m:r>
                    <m:d>
                      <m:dPr>
                        <m:ctrlPr>
                          <a:rPr lang="en-US" altLang="en-US" b="0" i="1" smtClean="0">
                            <a:latin typeface="Cambria Math" panose="02040503050406030204" pitchFamily="18" charset="0"/>
                            <a:ea typeface="Cambria Math" panose="02040503050406030204" pitchFamily="18" charset="0"/>
                          </a:rPr>
                        </m:ctrlPr>
                      </m:dPr>
                      <m:e>
                        <m:sSup>
                          <m:sSupPr>
                            <m:ctrlPr>
                              <a:rPr lang="en-US" altLang="en-US" i="1">
                                <a:latin typeface="Cambria Math" panose="02040503050406030204" pitchFamily="18" charset="0"/>
                                <a:ea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2</m:t>
                            </m:r>
                          </m:e>
                          <m:sup>
                            <m:r>
                              <a:rPr lang="en-US" altLang="en-US" i="1">
                                <a:latin typeface="Cambria Math" panose="02040503050406030204" pitchFamily="18" charset="0"/>
                                <a:ea typeface="Cambria Math" panose="02040503050406030204" pitchFamily="18" charset="0"/>
                              </a:rPr>
                              <m:t>𝑚</m:t>
                            </m:r>
                          </m:sup>
                        </m:sSup>
                      </m:e>
                    </m:d>
                  </m:oMath>
                </a14:m>
                <a:endParaRPr lang="en-US" altLang="en-US" b="0" i="1">
                  <a:latin typeface="Cambria Math" panose="02040503050406030204" pitchFamily="18" charset="0"/>
                  <a:ea typeface="Cambria Math" panose="02040503050406030204" pitchFamily="18" charset="0"/>
                </a:endParaRPr>
              </a:p>
              <a:p>
                <a:pPr marL="0" indent="0">
                  <a:lnSpc>
                    <a:spcPct val="150000"/>
                  </a:lnSpc>
                  <a:spcBef>
                    <a:spcPts val="0"/>
                  </a:spcBef>
                  <a:buNone/>
                </a:pPr>
                <a:r>
                  <a:rPr lang="en-US" altLang="en-US" b="0">
                    <a:ea typeface="Cambria Math" panose="02040503050406030204" pitchFamily="18" charset="0"/>
                  </a:rPr>
                  <a:t>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𝑆</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m:t>
                    </m:r>
                  </m:oMath>
                </a14:m>
                <a:endParaRPr lang="en-US" altLang="en-US">
                  <a:ea typeface="Cambria Math" panose="02040503050406030204" pitchFamily="18" charset="0"/>
                </a:endParaRPr>
              </a:p>
              <a:p>
                <a:pPr marL="0" indent="0">
                  <a:lnSpc>
                    <a:spcPct val="150000"/>
                  </a:lnSpc>
                  <a:spcBef>
                    <a:spcPts val="0"/>
                  </a:spcBef>
                  <a:buNone/>
                </a:pPr>
                <a:r>
                  <a:rPr lang="en-US" altLang="en-US">
                    <a:ea typeface="Cambria Math" panose="02040503050406030204" pitchFamily="18" charset="0"/>
                  </a:rPr>
                  <a:t>                           </a:t>
                </a:r>
                <a14:m>
                  <m:oMath xmlns:m="http://schemas.openxmlformats.org/officeDocument/2006/math">
                    <m:r>
                      <a:rPr lang="en-US" altLang="en-US" b="0" i="0" smtClean="0">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𝑂</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𝑚</m:t>
                    </m:r>
                    <m:func>
                      <m:funcPr>
                        <m:ctrlPr>
                          <a:rPr lang="en-US" altLang="en-US" i="1">
                            <a:latin typeface="Cambria Math" panose="02040503050406030204" pitchFamily="18" charset="0"/>
                            <a:ea typeface="Cambria Math" panose="02040503050406030204" pitchFamily="18" charset="0"/>
                          </a:rPr>
                        </m:ctrlPr>
                      </m:funcPr>
                      <m:fName>
                        <m:r>
                          <m:rPr>
                            <m:sty m:val="p"/>
                          </m:rPr>
                          <a:rPr lang="en-US" altLang="en-US">
                            <a:latin typeface="Cambria Math" panose="02040503050406030204" pitchFamily="18" charset="0"/>
                            <a:ea typeface="Cambria Math" panose="02040503050406030204" pitchFamily="18" charset="0"/>
                          </a:rPr>
                          <m:t>log</m:t>
                        </m:r>
                      </m:fName>
                      <m:e>
                        <m:r>
                          <a:rPr lang="en-US" altLang="en-US" i="1">
                            <a:latin typeface="Cambria Math" panose="02040503050406030204" pitchFamily="18" charset="0"/>
                            <a:ea typeface="Cambria Math" panose="02040503050406030204" pitchFamily="18" charset="0"/>
                          </a:rPr>
                          <m:t>𝑚</m:t>
                        </m:r>
                      </m:e>
                    </m:func>
                    <m:r>
                      <a:rPr lang="en-US" altLang="en-US" i="1">
                        <a:latin typeface="Cambria Math" panose="02040503050406030204" pitchFamily="18" charset="0"/>
                        <a:ea typeface="Cambria Math" panose="02040503050406030204" pitchFamily="18" charset="0"/>
                      </a:rPr>
                      <m:t>)</m:t>
                    </m:r>
                  </m:oMath>
                </a14:m>
                <a:endParaRPr lang="en-US" altLang="en-US">
                  <a:ea typeface="Cambria Math" panose="02040503050406030204" pitchFamily="18" charset="0"/>
                </a:endParaRPr>
              </a:p>
              <a:p>
                <a:pPr marL="0" indent="0">
                  <a:lnSpc>
                    <a:spcPct val="150000"/>
                  </a:lnSpc>
                  <a:spcBef>
                    <a:spcPts val="0"/>
                  </a:spcBef>
                  <a:buNone/>
                </a:pPr>
                <a:r>
                  <a:rPr lang="en-US" altLang="en-US">
                    <a:ea typeface="Cambria Math" panose="02040503050406030204" pitchFamily="18" charset="0"/>
                  </a:rPr>
                  <a:t>                           </a:t>
                </a:r>
                <a14:m>
                  <m:oMath xmlns:m="http://schemas.openxmlformats.org/officeDocument/2006/math">
                    <m:r>
                      <a:rPr lang="en-US" altLang="en-US">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𝑂</m:t>
                    </m:r>
                    <m:r>
                      <a:rPr lang="en-US" altLang="en-US" i="1">
                        <a:latin typeface="Cambria Math" panose="02040503050406030204" pitchFamily="18" charset="0"/>
                        <a:ea typeface="Cambria Math" panose="02040503050406030204" pitchFamily="18" charset="0"/>
                      </a:rPr>
                      <m:t>(</m:t>
                    </m:r>
                    <m:func>
                      <m:funcPr>
                        <m:ctrlPr>
                          <a:rPr lang="en-US" altLang="en-US" i="1">
                            <a:latin typeface="Cambria Math" panose="02040503050406030204" pitchFamily="18" charset="0"/>
                            <a:ea typeface="Cambria Math" panose="02040503050406030204" pitchFamily="18" charset="0"/>
                          </a:rPr>
                        </m:ctrlPr>
                      </m:funcPr>
                      <m:fName>
                        <m:r>
                          <m:rPr>
                            <m:sty m:val="p"/>
                          </m:rPr>
                          <a:rPr lang="en-US" altLang="en-US">
                            <a:latin typeface="Cambria Math" panose="02040503050406030204" pitchFamily="18" charset="0"/>
                            <a:ea typeface="Cambria Math" panose="02040503050406030204" pitchFamily="18" charset="0"/>
                          </a:rPr>
                          <m:t>log</m:t>
                        </m:r>
                      </m:fName>
                      <m:e>
                        <m:r>
                          <a:rPr lang="en-US" altLang="en-US" i="1">
                            <a:latin typeface="Cambria Math" panose="02040503050406030204" pitchFamily="18" charset="0"/>
                            <a:ea typeface="Cambria Math" panose="02040503050406030204" pitchFamily="18" charset="0"/>
                          </a:rPr>
                          <m:t>𝑛</m:t>
                        </m:r>
                      </m:e>
                    </m:func>
                    <m:func>
                      <m:funcPr>
                        <m:ctrlPr>
                          <a:rPr lang="en-US" altLang="en-US" i="1">
                            <a:latin typeface="Cambria Math" panose="02040503050406030204" pitchFamily="18" charset="0"/>
                            <a:ea typeface="Cambria Math" panose="02040503050406030204" pitchFamily="18" charset="0"/>
                          </a:rPr>
                        </m:ctrlPr>
                      </m:funcPr>
                      <m:fName>
                        <m:r>
                          <m:rPr>
                            <m:sty m:val="p"/>
                          </m:rPr>
                          <a:rPr lang="en-US" altLang="en-US">
                            <a:latin typeface="Cambria Math" panose="02040503050406030204" pitchFamily="18" charset="0"/>
                            <a:ea typeface="Cambria Math" panose="02040503050406030204" pitchFamily="18" charset="0"/>
                          </a:rPr>
                          <m:t>log</m:t>
                        </m:r>
                      </m:fName>
                      <m:e>
                        <m:func>
                          <m:funcPr>
                            <m:ctrlPr>
                              <a:rPr lang="en-US" altLang="en-US" i="1">
                                <a:latin typeface="Cambria Math" panose="02040503050406030204" pitchFamily="18" charset="0"/>
                                <a:ea typeface="Cambria Math" panose="02040503050406030204" pitchFamily="18" charset="0"/>
                              </a:rPr>
                            </m:ctrlPr>
                          </m:funcPr>
                          <m:fName>
                            <m:r>
                              <m:rPr>
                                <m:sty m:val="p"/>
                              </m:rPr>
                              <a:rPr lang="en-US" altLang="en-US">
                                <a:latin typeface="Cambria Math" panose="02040503050406030204" pitchFamily="18" charset="0"/>
                                <a:ea typeface="Cambria Math" panose="02040503050406030204" pitchFamily="18" charset="0"/>
                              </a:rPr>
                              <m:t>log</m:t>
                            </m:r>
                          </m:fName>
                          <m:e>
                            <m:r>
                              <a:rPr lang="en-US" altLang="en-US" i="1">
                                <a:latin typeface="Cambria Math" panose="02040503050406030204" pitchFamily="18" charset="0"/>
                                <a:ea typeface="Cambria Math" panose="02040503050406030204" pitchFamily="18" charset="0"/>
                              </a:rPr>
                              <m:t>𝑛</m:t>
                            </m:r>
                          </m:e>
                        </m:func>
                      </m:e>
                    </m:func>
                    <m:r>
                      <a:rPr lang="en-US" altLang="en-US" i="1">
                        <a:latin typeface="Cambria Math" panose="02040503050406030204" pitchFamily="18" charset="0"/>
                        <a:ea typeface="Cambria Math" panose="02040503050406030204" pitchFamily="18" charset="0"/>
                      </a:rPr>
                      <m:t>)</m:t>
                    </m:r>
                  </m:oMath>
                </a14:m>
                <a:r>
                  <a:rPr lang="en-US" altLang="en-US">
                    <a:ea typeface="Cambria Math" panose="02040503050406030204" pitchFamily="18" charset="0"/>
                  </a:rPr>
                  <a:t>.</a:t>
                </a:r>
              </a:p>
              <a:p>
                <a:pPr marL="0" indent="0">
                  <a:lnSpc>
                    <a:spcPct val="100000"/>
                  </a:lnSpc>
                  <a:buNone/>
                </a:pPr>
                <a:endParaRPr lang="en-US" altLang="en-US">
                  <a:ea typeface="Cambria Math" panose="02040503050406030204" pitchFamily="18" charset="0"/>
                </a:endParaRPr>
              </a:p>
              <a:p>
                <a:pPr marL="0" indent="0">
                  <a:lnSpc>
                    <a:spcPct val="100000"/>
                  </a:lnSpc>
                  <a:buNone/>
                </a:pPr>
                <a:r>
                  <a:rPr lang="en-US" altLang="en-US">
                    <a:ea typeface="Cambria Math" panose="02040503050406030204" pitchFamily="18" charset="0"/>
                  </a:rPr>
                  <a:t> </a:t>
                </a:r>
              </a:p>
              <a:p>
                <a:pPr marL="0" indent="0">
                  <a:lnSpc>
                    <a:spcPct val="100000"/>
                  </a:lnSpc>
                  <a:buNone/>
                </a:pPr>
                <a:r>
                  <a:rPr lang="en-US" altLang="en-US">
                    <a:ea typeface="Cambria Math" panose="02040503050406030204" pitchFamily="18" charset="0"/>
                  </a:rPr>
                  <a:t>                       </a:t>
                </a:r>
              </a:p>
            </p:txBody>
          </p:sp>
        </mc:Choice>
        <mc:Fallback>
          <p:sp>
            <p:nvSpPr>
              <p:cNvPr id="10" name="Content Placeholder 2">
                <a:extLst>
                  <a:ext uri="{FF2B5EF4-FFF2-40B4-BE49-F238E27FC236}">
                    <a16:creationId xmlns:a16="http://schemas.microsoft.com/office/drawing/2014/main" id="{1FA55CEC-6EC5-454A-947A-96CC9FB6EBFD}"/>
                  </a:ext>
                </a:extLst>
              </p:cNvPr>
              <p:cNvSpPr txBox="1">
                <a:spLocks noRot="1" noChangeAspect="1" noMove="1" noResize="1" noEditPoints="1" noAdjustHandles="1" noChangeArrowheads="1" noChangeShapeType="1" noTextEdit="1"/>
              </p:cNvSpPr>
              <p:nvPr/>
            </p:nvSpPr>
            <p:spPr>
              <a:xfrm>
                <a:off x="365757" y="1007335"/>
                <a:ext cx="10994971" cy="4659176"/>
              </a:xfrm>
              <a:prstGeom prst="rect">
                <a:avLst/>
              </a:prstGeom>
              <a:blipFill>
                <a:blip r:embed="rId3"/>
                <a:stretch>
                  <a:fillRect l="-1109" t="-784" b="-22614"/>
                </a:stretch>
              </a:blipFill>
            </p:spPr>
            <p:txBody>
              <a:bodyPr/>
              <a:lstStyle/>
              <a:p>
                <a:r>
                  <a:rPr lang="en-US">
                    <a:noFill/>
                  </a:rPr>
                  <a:t> </a:t>
                </a:r>
              </a:p>
            </p:txBody>
          </p:sp>
        </mc:Fallback>
      </mc:AlternateContent>
      <p:sp>
        <p:nvSpPr>
          <p:cNvPr id="4" name="文本框 11">
            <a:extLst>
              <a:ext uri="{FF2B5EF4-FFF2-40B4-BE49-F238E27FC236}">
                <a16:creationId xmlns:a16="http://schemas.microsoft.com/office/drawing/2014/main" id="{3D00CA84-F76F-EC46-A59B-5BE7201D5CA7}"/>
              </a:ext>
            </a:extLst>
          </p:cNvPr>
          <p:cNvSpPr txBox="1"/>
          <p:nvPr/>
        </p:nvSpPr>
        <p:spPr>
          <a:xfrm>
            <a:off x="5214846" y="3728502"/>
            <a:ext cx="6824754" cy="523220"/>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a:spAutoFit/>
          </a:bodyPr>
          <a:lstStyle/>
          <a:p>
            <a:pPr>
              <a:defRPr/>
            </a:pPr>
            <a:r>
              <a:rPr lang="en-US" altLang="zh-CN" sz="2800" b="1" kern="0">
                <a:solidFill>
                  <a:srgbClr val="70AD47">
                    <a:lumMod val="50000"/>
                  </a:srgbClr>
                </a:solidFill>
                <a:latin typeface="Comic Sans MS" panose="030F0702030302020204" pitchFamily="66" charset="0"/>
                <a:cs typeface="Times New Roman" panose="02020603050405020304" pitchFamily="18" charset="0"/>
              </a:rPr>
              <a:t>Remark: Algebraic manipulation helps!</a:t>
            </a:r>
            <a:endParaRPr lang="en-US" altLang="zh-CN" sz="2800" b="1" kern="0">
              <a:solidFill>
                <a:srgbClr val="70AD47">
                  <a:lumMod val="50000"/>
                </a:srgbClr>
              </a:solidFill>
              <a:latin typeface="Comic Sans MS" panose="030F0702030302020204" pitchFamily="66"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7705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4.2 The iteration method</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1FA55CEC-6EC5-454A-947A-96CC9FB6EBFD}"/>
                  </a:ext>
                </a:extLst>
              </p:cNvPr>
              <p:cNvSpPr txBox="1">
                <a:spLocks/>
              </p:cNvSpPr>
              <p:nvPr/>
            </p:nvSpPr>
            <p:spPr>
              <a:xfrm>
                <a:off x="393467" y="647115"/>
                <a:ext cx="10994971" cy="5379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2600">
                    <a:ea typeface="Cambria Math" panose="02040503050406030204" pitchFamily="18" charset="0"/>
                  </a:rPr>
                  <a:t>Example: </a:t>
                </a:r>
                <a14:m>
                  <m:oMath xmlns:m="http://schemas.openxmlformats.org/officeDocument/2006/math">
                    <m:r>
                      <a:rPr lang="en-US" altLang="en-US" sz="2600" b="1" i="1" smtClean="0">
                        <a:latin typeface="Cambria Math" panose="02040503050406030204" pitchFamily="18" charset="0"/>
                        <a:ea typeface="Cambria Math" panose="02040503050406030204" pitchFamily="18" charset="0"/>
                      </a:rPr>
                      <m:t>𝑻</m:t>
                    </m:r>
                    <m:d>
                      <m:dPr>
                        <m:ctrlPr>
                          <a:rPr lang="en-US" altLang="en-US" sz="2600" b="1" i="1" smtClean="0">
                            <a:latin typeface="Cambria Math" panose="02040503050406030204" pitchFamily="18" charset="0"/>
                            <a:ea typeface="Cambria Math" panose="02040503050406030204" pitchFamily="18" charset="0"/>
                          </a:rPr>
                        </m:ctrlPr>
                      </m:dPr>
                      <m:e>
                        <m:r>
                          <a:rPr lang="en-US" altLang="en-US" sz="2600" b="1" i="1" smtClean="0">
                            <a:latin typeface="Cambria Math" panose="02040503050406030204" pitchFamily="18" charset="0"/>
                            <a:ea typeface="Cambria Math" panose="02040503050406030204" pitchFamily="18" charset="0"/>
                          </a:rPr>
                          <m:t>𝒏</m:t>
                        </m:r>
                      </m:e>
                    </m:d>
                    <m:r>
                      <a:rPr lang="en-US" altLang="en-US" sz="2600" b="1" i="1" smtClean="0">
                        <a:latin typeface="Cambria Math" panose="02040503050406030204" pitchFamily="18" charset="0"/>
                        <a:ea typeface="Cambria Math" panose="02040503050406030204" pitchFamily="18" charset="0"/>
                      </a:rPr>
                      <m:t>=</m:t>
                    </m:r>
                    <m:r>
                      <a:rPr lang="en-US" altLang="en-US" sz="2600" b="1" i="1" smtClean="0">
                        <a:latin typeface="Cambria Math" panose="02040503050406030204" pitchFamily="18" charset="0"/>
                        <a:ea typeface="Cambria Math" panose="02040503050406030204" pitchFamily="18" charset="0"/>
                      </a:rPr>
                      <m:t>𝟑</m:t>
                    </m:r>
                    <m:r>
                      <a:rPr lang="en-US" altLang="en-US" sz="2600" b="1" i="1" smtClean="0">
                        <a:latin typeface="Cambria Math" panose="02040503050406030204" pitchFamily="18" charset="0"/>
                        <a:ea typeface="Cambria Math" panose="02040503050406030204" pitchFamily="18" charset="0"/>
                      </a:rPr>
                      <m:t>𝑻</m:t>
                    </m:r>
                    <m:d>
                      <m:dPr>
                        <m:ctrlPr>
                          <a:rPr lang="en-US" altLang="en-US" sz="2600" b="1" i="1" smtClean="0">
                            <a:latin typeface="Cambria Math" panose="02040503050406030204" pitchFamily="18" charset="0"/>
                            <a:ea typeface="Cambria Math" panose="02040503050406030204" pitchFamily="18" charset="0"/>
                          </a:rPr>
                        </m:ctrlPr>
                      </m:dPr>
                      <m:e>
                        <m:d>
                          <m:dPr>
                            <m:begChr m:val="⌊"/>
                            <m:endChr m:val="⌋"/>
                            <m:ctrlPr>
                              <a:rPr lang="en-US" altLang="en-US" sz="2600" b="1" i="1" smtClean="0">
                                <a:latin typeface="Cambria Math" panose="02040503050406030204" pitchFamily="18" charset="0"/>
                                <a:ea typeface="Cambria Math" panose="02040503050406030204" pitchFamily="18" charset="0"/>
                              </a:rPr>
                            </m:ctrlPr>
                          </m:dPr>
                          <m:e>
                            <m:f>
                              <m:fPr>
                                <m:ctrlPr>
                                  <a:rPr lang="en-US" altLang="en-US" sz="2600" b="1" i="1" smtClean="0">
                                    <a:latin typeface="Cambria Math" panose="02040503050406030204" pitchFamily="18" charset="0"/>
                                    <a:ea typeface="Cambria Math" panose="02040503050406030204" pitchFamily="18" charset="0"/>
                                  </a:rPr>
                                </m:ctrlPr>
                              </m:fPr>
                              <m:num>
                                <m:r>
                                  <a:rPr lang="en-US" altLang="en-US" sz="2600" b="1" i="1" smtClean="0">
                                    <a:latin typeface="Cambria Math" panose="02040503050406030204" pitchFamily="18" charset="0"/>
                                    <a:ea typeface="Cambria Math" panose="02040503050406030204" pitchFamily="18" charset="0"/>
                                  </a:rPr>
                                  <m:t>𝒏</m:t>
                                </m:r>
                              </m:num>
                              <m:den>
                                <m:r>
                                  <a:rPr lang="en-US" altLang="en-US" sz="2600" b="1" i="1" smtClean="0">
                                    <a:latin typeface="Cambria Math" panose="02040503050406030204" pitchFamily="18" charset="0"/>
                                    <a:ea typeface="Cambria Math" panose="02040503050406030204" pitchFamily="18" charset="0"/>
                                  </a:rPr>
                                  <m:t>𝟒</m:t>
                                </m:r>
                              </m:den>
                            </m:f>
                          </m:e>
                        </m:d>
                      </m:e>
                    </m:d>
                    <m:r>
                      <a:rPr lang="en-US" altLang="en-US" sz="2600" b="1" i="1" smtClean="0">
                        <a:latin typeface="Cambria Math" panose="02040503050406030204" pitchFamily="18" charset="0"/>
                        <a:ea typeface="Cambria Math" panose="02040503050406030204" pitchFamily="18" charset="0"/>
                      </a:rPr>
                      <m:t>+</m:t>
                    </m:r>
                    <m:r>
                      <a:rPr lang="en-US" altLang="en-US" sz="2600" b="1" i="1" smtClean="0">
                        <a:latin typeface="Cambria Math" panose="02040503050406030204" pitchFamily="18" charset="0"/>
                        <a:ea typeface="Cambria Math" panose="02040503050406030204" pitchFamily="18" charset="0"/>
                      </a:rPr>
                      <m:t>𝒏</m:t>
                    </m:r>
                  </m:oMath>
                </a14:m>
                <a:endParaRPr lang="en-US" altLang="en-US" sz="2600" b="1">
                  <a:ea typeface="Cambria Math" panose="02040503050406030204" pitchFamily="18" charset="0"/>
                </a:endParaRPr>
              </a:p>
              <a:p>
                <a:pPr marL="0" indent="0">
                  <a:lnSpc>
                    <a:spcPct val="100000"/>
                  </a:lnSpc>
                  <a:buNone/>
                </a:pPr>
                <a:r>
                  <a:rPr lang="en-US" altLang="en-US" sz="2600">
                    <a:solidFill>
                      <a:schemeClr val="tx1"/>
                    </a:solidFill>
                    <a:ea typeface="Cambria Math" panose="02040503050406030204" pitchFamily="18" charset="0"/>
                  </a:rPr>
                  <a:t>We have </a:t>
                </a:r>
                <a14:m>
                  <m:oMath xmlns:m="http://schemas.openxmlformats.org/officeDocument/2006/math">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r>
                          <a:rPr lang="en-US" altLang="en-US" sz="2600" i="1">
                            <a:latin typeface="Cambria Math" panose="02040503050406030204" pitchFamily="18" charset="0"/>
                            <a:ea typeface="Cambria Math" panose="02040503050406030204" pitchFamily="18" charset="0"/>
                          </a:rPr>
                          <m:t>𝑛</m:t>
                        </m:r>
                      </m:e>
                    </m:d>
                    <m:r>
                      <a:rPr lang="en-US" altLang="en-US" sz="2600" i="1">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𝑛</m:t>
                    </m:r>
                    <m:r>
                      <a:rPr lang="en-US" altLang="en-US" sz="2600" b="0" i="1" smtClean="0">
                        <a:latin typeface="Cambria Math" panose="02040503050406030204" pitchFamily="18" charset="0"/>
                        <a:ea typeface="Cambria Math" panose="02040503050406030204" pitchFamily="18" charset="0"/>
                      </a:rPr>
                      <m:t>+3</m:t>
                    </m:r>
                    <m:d>
                      <m:dPr>
                        <m:ctrlPr>
                          <a:rPr lang="en-US" altLang="en-US" sz="2600" b="0" i="1" smtClean="0">
                            <a:latin typeface="Cambria Math" panose="02040503050406030204" pitchFamily="18" charset="0"/>
                            <a:ea typeface="Cambria Math" panose="02040503050406030204" pitchFamily="18" charset="0"/>
                          </a:rPr>
                        </m:ctrlPr>
                      </m:dPr>
                      <m:e>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r>
                                  <a:rPr lang="en-US" altLang="en-US" sz="2600" i="1">
                                    <a:latin typeface="Cambria Math" panose="02040503050406030204" pitchFamily="18" charset="0"/>
                                    <a:ea typeface="Cambria Math" panose="02040503050406030204" pitchFamily="18" charset="0"/>
                                  </a:rPr>
                                  <m:t>4</m:t>
                                </m:r>
                              </m:den>
                            </m:f>
                          </m:e>
                        </m:d>
                        <m:r>
                          <a:rPr lang="en-US" altLang="en-US" sz="2600" b="0" i="1" smtClean="0">
                            <a:latin typeface="Cambria Math" panose="02040503050406030204" pitchFamily="18" charset="0"/>
                            <a:ea typeface="Cambria Math" panose="02040503050406030204" pitchFamily="18" charset="0"/>
                          </a:rPr>
                          <m:t>+3</m:t>
                        </m:r>
                        <m:r>
                          <a:rPr lang="en-US" altLang="en-US" sz="2600" b="0" i="1" smtClean="0">
                            <a:latin typeface="Cambria Math" panose="02040503050406030204" pitchFamily="18" charset="0"/>
                            <a:ea typeface="Cambria Math" panose="02040503050406030204" pitchFamily="18" charset="0"/>
                          </a:rPr>
                          <m:t>𝑇</m:t>
                        </m:r>
                        <m:d>
                          <m:dPr>
                            <m:ctrlPr>
                              <a:rPr lang="en-US" altLang="en-US" sz="2600" b="0" i="1" smtClean="0">
                                <a:latin typeface="Cambria Math" panose="02040503050406030204" pitchFamily="18" charset="0"/>
                                <a:ea typeface="Cambria Math" panose="02040503050406030204" pitchFamily="18" charset="0"/>
                              </a:rPr>
                            </m:ctrlPr>
                          </m:dPr>
                          <m:e>
                            <m:d>
                              <m:dPr>
                                <m:begChr m:val="⌊"/>
                                <m:endChr m:val="⌋"/>
                                <m:ctrlPr>
                                  <a:rPr lang="en-US" altLang="en-US" sz="2600" b="0" i="1" smtClean="0">
                                    <a:latin typeface="Cambria Math" panose="02040503050406030204" pitchFamily="18" charset="0"/>
                                    <a:ea typeface="Cambria Math" panose="02040503050406030204" pitchFamily="18" charset="0"/>
                                  </a:rPr>
                                </m:ctrlPr>
                              </m:dPr>
                              <m:e>
                                <m:f>
                                  <m:fPr>
                                    <m:ctrlPr>
                                      <a:rPr lang="en-US" altLang="en-US" sz="2600" b="0" i="1" smtClean="0">
                                        <a:latin typeface="Cambria Math" panose="02040503050406030204" pitchFamily="18" charset="0"/>
                                        <a:ea typeface="Cambria Math" panose="02040503050406030204" pitchFamily="18" charset="0"/>
                                      </a:rPr>
                                    </m:ctrlPr>
                                  </m:fPr>
                                  <m:num>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r>
                                              <a:rPr lang="en-US" altLang="en-US" sz="2600" i="1">
                                                <a:latin typeface="Cambria Math" panose="02040503050406030204" pitchFamily="18" charset="0"/>
                                                <a:ea typeface="Cambria Math" panose="02040503050406030204" pitchFamily="18" charset="0"/>
                                              </a:rPr>
                                              <m:t>4</m:t>
                                            </m:r>
                                          </m:den>
                                        </m:f>
                                      </m:e>
                                    </m:d>
                                  </m:num>
                                  <m:den>
                                    <m:r>
                                      <a:rPr lang="en-US" altLang="en-US" sz="2600" b="0" i="1" smtClean="0">
                                        <a:latin typeface="Cambria Math" panose="02040503050406030204" pitchFamily="18" charset="0"/>
                                        <a:ea typeface="Cambria Math" panose="02040503050406030204" pitchFamily="18" charset="0"/>
                                      </a:rPr>
                                      <m:t>4</m:t>
                                    </m:r>
                                  </m:den>
                                </m:f>
                              </m:e>
                            </m:d>
                          </m:e>
                        </m:d>
                      </m:e>
                    </m:d>
                  </m:oMath>
                </a14:m>
                <a:endParaRPr lang="en-US" altLang="en-US" sz="2600" b="0" i="1">
                  <a:latin typeface="Cambria Math" panose="02040503050406030204" pitchFamily="18" charset="0"/>
                  <a:ea typeface="Cambria Math" panose="02040503050406030204" pitchFamily="18" charset="0"/>
                </a:endParaRPr>
              </a:p>
              <a:p>
                <a:pPr marL="0" indent="0">
                  <a:lnSpc>
                    <a:spcPct val="100000"/>
                  </a:lnSpc>
                  <a:buNone/>
                </a:pPr>
                <a:r>
                  <a:rPr lang="en-US" altLang="en-US" sz="2600" b="0">
                    <a:ea typeface="Cambria Math" panose="02040503050406030204" pitchFamily="18" charset="0"/>
                  </a:rPr>
                  <a:t>                        </a:t>
                </a:r>
                <a14:m>
                  <m:oMath xmlns:m="http://schemas.openxmlformats.org/officeDocument/2006/math">
                    <m:r>
                      <a:rPr lang="en-US" altLang="en-US" sz="2600" b="0" i="1" smtClean="0">
                        <a:latin typeface="Cambria Math" panose="02040503050406030204" pitchFamily="18" charset="0"/>
                        <a:ea typeface="Cambria Math" panose="02040503050406030204" pitchFamily="18" charset="0"/>
                      </a:rPr>
                      <m:t>=</m:t>
                    </m:r>
                    <m:r>
                      <a:rPr lang="en-US" altLang="en-US" sz="2600" i="1">
                        <a:latin typeface="Cambria Math" panose="02040503050406030204" pitchFamily="18" charset="0"/>
                        <a:ea typeface="Cambria Math" panose="02040503050406030204" pitchFamily="18" charset="0"/>
                      </a:rPr>
                      <m:t>𝑛</m:t>
                    </m:r>
                    <m:r>
                      <a:rPr lang="en-US" altLang="en-US" sz="2600" i="1">
                        <a:latin typeface="Cambria Math" panose="02040503050406030204" pitchFamily="18" charset="0"/>
                        <a:ea typeface="Cambria Math" panose="02040503050406030204" pitchFamily="18" charset="0"/>
                      </a:rPr>
                      <m:t>+3</m:t>
                    </m:r>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r>
                              <a:rPr lang="en-US" altLang="en-US" sz="2600" i="1">
                                <a:latin typeface="Cambria Math" panose="02040503050406030204" pitchFamily="18" charset="0"/>
                                <a:ea typeface="Cambria Math" panose="02040503050406030204" pitchFamily="18" charset="0"/>
                              </a:rPr>
                              <m:t>4</m:t>
                            </m:r>
                          </m:den>
                        </m:f>
                      </m:e>
                    </m:d>
                    <m:r>
                      <a:rPr lang="en-US" altLang="en-US" sz="2600" b="0" i="1" smtClean="0">
                        <a:latin typeface="Cambria Math" panose="02040503050406030204" pitchFamily="18" charset="0"/>
                        <a:ea typeface="Cambria Math" panose="02040503050406030204" pitchFamily="18" charset="0"/>
                      </a:rPr>
                      <m:t>+</m:t>
                    </m:r>
                    <m:sSup>
                      <m:sSupPr>
                        <m:ctrlPr>
                          <a:rPr lang="en-US" altLang="en-US" sz="2600" b="0" i="1" smtClean="0">
                            <a:latin typeface="Cambria Math" panose="02040503050406030204" pitchFamily="18" charset="0"/>
                            <a:ea typeface="Cambria Math" panose="02040503050406030204" pitchFamily="18" charset="0"/>
                          </a:rPr>
                        </m:ctrlPr>
                      </m:sSupPr>
                      <m:e>
                        <m:r>
                          <a:rPr lang="en-US" altLang="en-US" sz="2600" b="0" i="1" smtClean="0">
                            <a:latin typeface="Cambria Math" panose="02040503050406030204" pitchFamily="18" charset="0"/>
                            <a:ea typeface="Cambria Math" panose="02040503050406030204" pitchFamily="18" charset="0"/>
                          </a:rPr>
                          <m:t>3</m:t>
                        </m:r>
                      </m:e>
                      <m:sup>
                        <m:r>
                          <a:rPr lang="en-US" altLang="en-US" sz="2600" b="0" i="1" smtClean="0">
                            <a:latin typeface="Cambria Math" panose="02040503050406030204" pitchFamily="18" charset="0"/>
                            <a:ea typeface="Cambria Math" panose="02040503050406030204" pitchFamily="18" charset="0"/>
                          </a:rPr>
                          <m:t>2</m:t>
                        </m:r>
                      </m:sup>
                    </m:sSup>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smtClean="0">
                                    <a:latin typeface="Cambria Math" panose="02040503050406030204" pitchFamily="18" charset="0"/>
                                    <a:ea typeface="Cambria Math" panose="02040503050406030204" pitchFamily="18" charset="0"/>
                                  </a:rPr>
                                </m:ctrlPr>
                              </m:fPr>
                              <m:num>
                                <m:r>
                                  <a:rPr lang="en-US" altLang="en-US" sz="2600" b="0" i="1" smtClean="0">
                                    <a:latin typeface="Cambria Math" panose="02040503050406030204" pitchFamily="18" charset="0"/>
                                    <a:ea typeface="Cambria Math" panose="02040503050406030204" pitchFamily="18" charset="0"/>
                                  </a:rPr>
                                  <m:t>𝑛</m:t>
                                </m:r>
                              </m:num>
                              <m:den>
                                <m:sSup>
                                  <m:sSupPr>
                                    <m:ctrlPr>
                                      <a:rPr lang="en-US" altLang="en-US" sz="2600" i="1" smtClean="0">
                                        <a:latin typeface="Cambria Math" panose="02040503050406030204" pitchFamily="18" charset="0"/>
                                        <a:ea typeface="Cambria Math" panose="02040503050406030204" pitchFamily="18" charset="0"/>
                                      </a:rPr>
                                    </m:ctrlPr>
                                  </m:sSupPr>
                                  <m:e>
                                    <m:r>
                                      <a:rPr lang="en-US" altLang="en-US" sz="2600" b="0" i="1" smtClean="0">
                                        <a:latin typeface="Cambria Math" panose="02040503050406030204" pitchFamily="18" charset="0"/>
                                        <a:ea typeface="Cambria Math" panose="02040503050406030204" pitchFamily="18" charset="0"/>
                                      </a:rPr>
                                      <m:t>4</m:t>
                                    </m:r>
                                  </m:e>
                                  <m:sup>
                                    <m:r>
                                      <a:rPr lang="en-US" altLang="en-US" sz="2600" b="0" i="1" smtClean="0">
                                        <a:latin typeface="Cambria Math" panose="02040503050406030204" pitchFamily="18" charset="0"/>
                                        <a:ea typeface="Cambria Math" panose="02040503050406030204" pitchFamily="18" charset="0"/>
                                      </a:rPr>
                                      <m:t>2</m:t>
                                    </m:r>
                                  </m:sup>
                                </m:sSup>
                              </m:den>
                            </m:f>
                          </m:e>
                        </m:d>
                      </m:e>
                    </m:d>
                  </m:oMath>
                </a14:m>
                <a:endParaRPr lang="en-US" altLang="en-US" sz="2600">
                  <a:solidFill>
                    <a:schemeClr val="tx1"/>
                  </a:solidFill>
                  <a:ea typeface="Cambria Math" panose="02040503050406030204" pitchFamily="18" charset="0"/>
                </a:endParaRPr>
              </a:p>
              <a:p>
                <a:pPr marL="0" indent="0">
                  <a:lnSpc>
                    <a:spcPct val="100000"/>
                  </a:lnSpc>
                  <a:buNone/>
                </a:pPr>
                <a:r>
                  <a:rPr lang="en-US" altLang="en-US" sz="2600">
                    <a:ea typeface="Cambria Math" panose="02040503050406030204" pitchFamily="18" charset="0"/>
                  </a:rPr>
                  <a:t>                        </a:t>
                </a:r>
                <a14:m>
                  <m:oMath xmlns:m="http://schemas.openxmlformats.org/officeDocument/2006/math">
                    <m:r>
                      <a:rPr lang="en-US" altLang="en-US" sz="2600" i="1">
                        <a:latin typeface="Cambria Math" panose="02040503050406030204" pitchFamily="18" charset="0"/>
                        <a:ea typeface="Cambria Math" panose="02040503050406030204" pitchFamily="18" charset="0"/>
                      </a:rPr>
                      <m:t>=</m:t>
                    </m:r>
                    <m:r>
                      <a:rPr lang="en-US" altLang="en-US" sz="2600" i="1">
                        <a:latin typeface="Cambria Math" panose="02040503050406030204" pitchFamily="18" charset="0"/>
                        <a:ea typeface="Cambria Math" panose="02040503050406030204" pitchFamily="18" charset="0"/>
                      </a:rPr>
                      <m:t>𝑛</m:t>
                    </m:r>
                    <m:r>
                      <a:rPr lang="en-US" altLang="en-US" sz="2600" i="1">
                        <a:latin typeface="Cambria Math" panose="02040503050406030204" pitchFamily="18" charset="0"/>
                        <a:ea typeface="Cambria Math" panose="02040503050406030204" pitchFamily="18" charset="0"/>
                      </a:rPr>
                      <m:t>+3</m:t>
                    </m:r>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r>
                              <a:rPr lang="en-US" altLang="en-US" sz="2600" i="1">
                                <a:latin typeface="Cambria Math" panose="02040503050406030204" pitchFamily="18" charset="0"/>
                                <a:ea typeface="Cambria Math" panose="02040503050406030204" pitchFamily="18" charset="0"/>
                              </a:rPr>
                              <m:t>4</m:t>
                            </m:r>
                          </m:den>
                        </m:f>
                      </m:e>
                    </m:d>
                    <m:r>
                      <a:rPr lang="en-US" altLang="en-US" sz="2600" i="1">
                        <a:latin typeface="Cambria Math" panose="02040503050406030204" pitchFamily="18" charset="0"/>
                        <a:ea typeface="Cambria Math" panose="02040503050406030204" pitchFamily="18" charset="0"/>
                      </a:rPr>
                      <m:t>+</m:t>
                    </m:r>
                    <m:sSup>
                      <m:sSupPr>
                        <m:ctrlPr>
                          <a:rPr lang="en-US" altLang="en-US" sz="2600" i="1">
                            <a:latin typeface="Cambria Math" panose="02040503050406030204" pitchFamily="18" charset="0"/>
                            <a:ea typeface="Cambria Math" panose="02040503050406030204" pitchFamily="18" charset="0"/>
                          </a:rPr>
                        </m:ctrlPr>
                      </m:sSupPr>
                      <m:e>
                        <m:r>
                          <a:rPr lang="en-US" altLang="en-US" sz="2600" i="1">
                            <a:latin typeface="Cambria Math" panose="02040503050406030204" pitchFamily="18" charset="0"/>
                            <a:ea typeface="Cambria Math" panose="02040503050406030204" pitchFamily="18" charset="0"/>
                          </a:rPr>
                          <m:t>3</m:t>
                        </m:r>
                      </m:e>
                      <m:sup>
                        <m:r>
                          <a:rPr lang="en-US" altLang="en-US" sz="2600" i="1">
                            <a:latin typeface="Cambria Math" panose="02040503050406030204" pitchFamily="18" charset="0"/>
                            <a:ea typeface="Cambria Math" panose="02040503050406030204" pitchFamily="18" charset="0"/>
                          </a:rPr>
                          <m:t>2</m:t>
                        </m:r>
                      </m:sup>
                    </m:sSup>
                    <m:d>
                      <m:dPr>
                        <m:ctrlPr>
                          <a:rPr lang="en-US" altLang="en-US" sz="2600" i="1" smtClean="0">
                            <a:latin typeface="Cambria Math" panose="02040503050406030204" pitchFamily="18" charset="0"/>
                            <a:ea typeface="Cambria Math" panose="02040503050406030204" pitchFamily="18" charset="0"/>
                          </a:rPr>
                        </m:ctrlPr>
                      </m:dPr>
                      <m:e>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sSup>
                                  <m:sSupPr>
                                    <m:ctrlPr>
                                      <a:rPr lang="en-US" altLang="en-US" sz="2600" i="1">
                                        <a:latin typeface="Cambria Math" panose="02040503050406030204" pitchFamily="18" charset="0"/>
                                        <a:ea typeface="Cambria Math" panose="02040503050406030204" pitchFamily="18" charset="0"/>
                                      </a:rPr>
                                    </m:ctrlPr>
                                  </m:sSupPr>
                                  <m:e>
                                    <m:r>
                                      <a:rPr lang="en-US" altLang="en-US" sz="2600" i="1">
                                        <a:latin typeface="Cambria Math" panose="02040503050406030204" pitchFamily="18" charset="0"/>
                                        <a:ea typeface="Cambria Math" panose="02040503050406030204" pitchFamily="18" charset="0"/>
                                      </a:rPr>
                                      <m:t>4</m:t>
                                    </m:r>
                                  </m:e>
                                  <m:sup>
                                    <m:r>
                                      <a:rPr lang="en-US" altLang="en-US" sz="2600" i="1">
                                        <a:latin typeface="Cambria Math" panose="02040503050406030204" pitchFamily="18" charset="0"/>
                                        <a:ea typeface="Cambria Math" panose="02040503050406030204" pitchFamily="18" charset="0"/>
                                      </a:rPr>
                                      <m:t>2</m:t>
                                    </m:r>
                                  </m:sup>
                                </m:sSup>
                              </m:den>
                            </m:f>
                          </m:e>
                        </m:d>
                      </m:e>
                    </m:d>
                    <m:r>
                      <a:rPr lang="en-US" altLang="en-US" sz="2600" b="0" i="1" smtClean="0">
                        <a:latin typeface="Cambria Math" panose="02040503050406030204" pitchFamily="18" charset="0"/>
                        <a:ea typeface="Cambria Math" panose="02040503050406030204" pitchFamily="18" charset="0"/>
                      </a:rPr>
                      <m:t>+…+</m:t>
                    </m:r>
                    <m:sSup>
                      <m:sSupPr>
                        <m:ctrlPr>
                          <a:rPr lang="en-US" altLang="en-US" sz="2600" i="1">
                            <a:latin typeface="Cambria Math" panose="02040503050406030204" pitchFamily="18" charset="0"/>
                            <a:ea typeface="Cambria Math" panose="02040503050406030204" pitchFamily="18" charset="0"/>
                          </a:rPr>
                        </m:ctrlPr>
                      </m:sSupPr>
                      <m:e>
                        <m:r>
                          <a:rPr lang="en-US" altLang="en-US" sz="2600" i="1">
                            <a:latin typeface="Cambria Math" panose="02040503050406030204" pitchFamily="18" charset="0"/>
                            <a:ea typeface="Cambria Math" panose="02040503050406030204" pitchFamily="18" charset="0"/>
                          </a:rPr>
                          <m:t>3</m:t>
                        </m:r>
                      </m:e>
                      <m:sup>
                        <m:func>
                          <m:funcPr>
                            <m:ctrlPr>
                              <a:rPr lang="en-US" altLang="en-US" sz="2600" i="1" smtClean="0">
                                <a:latin typeface="Cambria Math" panose="02040503050406030204" pitchFamily="18" charset="0"/>
                                <a:ea typeface="Cambria Math" panose="02040503050406030204" pitchFamily="18" charset="0"/>
                              </a:rPr>
                            </m:ctrlPr>
                          </m:funcPr>
                          <m:fName>
                            <m:sSub>
                              <m:sSubPr>
                                <m:ctrlPr>
                                  <a:rPr lang="en-US" altLang="en-US" sz="2600" i="1" smtClean="0">
                                    <a:latin typeface="Cambria Math" panose="02040503050406030204" pitchFamily="18" charset="0"/>
                                    <a:ea typeface="Cambria Math" panose="02040503050406030204" pitchFamily="18" charset="0"/>
                                  </a:rPr>
                                </m:ctrlPr>
                              </m:sSubPr>
                              <m:e>
                                <m:r>
                                  <m:rPr>
                                    <m:sty m:val="p"/>
                                  </m:rPr>
                                  <a:rPr lang="en-US" altLang="en-US" sz="2600" i="0" smtClean="0">
                                    <a:latin typeface="Cambria Math" panose="02040503050406030204" pitchFamily="18" charset="0"/>
                                    <a:ea typeface="Cambria Math" panose="02040503050406030204" pitchFamily="18" charset="0"/>
                                  </a:rPr>
                                  <m:t>log</m:t>
                                </m:r>
                              </m:e>
                              <m:sub>
                                <m:r>
                                  <a:rPr lang="en-US" altLang="en-US" sz="2600" b="0" i="1" smtClean="0">
                                    <a:latin typeface="Cambria Math" panose="02040503050406030204" pitchFamily="18" charset="0"/>
                                    <a:ea typeface="Cambria Math" panose="02040503050406030204" pitchFamily="18" charset="0"/>
                                  </a:rPr>
                                  <m:t>4</m:t>
                                </m:r>
                              </m:sub>
                            </m:sSub>
                            <m:r>
                              <a:rPr lang="en-US" altLang="en-US" sz="2600" b="0" i="1" smtClean="0">
                                <a:latin typeface="Cambria Math" panose="02040503050406030204" pitchFamily="18" charset="0"/>
                                <a:ea typeface="Cambria Math" panose="02040503050406030204" pitchFamily="18" charset="0"/>
                              </a:rPr>
                              <m:t>𝑛</m:t>
                            </m:r>
                          </m:fName>
                          <m:e>
                            <m:r>
                              <a:rPr lang="en-US" altLang="en-US" sz="2600" b="0" i="1" smtClean="0">
                                <a:latin typeface="Cambria Math" panose="02040503050406030204" pitchFamily="18" charset="0"/>
                                <a:ea typeface="Cambria Math" panose="02040503050406030204" pitchFamily="18" charset="0"/>
                              </a:rPr>
                              <m:t>−1</m:t>
                            </m:r>
                          </m:e>
                        </m:func>
                      </m:sup>
                    </m:sSup>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sSup>
                                  <m:sSupPr>
                                    <m:ctrlPr>
                                      <a:rPr lang="en-US" altLang="en-US" sz="2600" i="1">
                                        <a:latin typeface="Cambria Math" panose="02040503050406030204" pitchFamily="18" charset="0"/>
                                        <a:ea typeface="Cambria Math" panose="02040503050406030204" pitchFamily="18" charset="0"/>
                                      </a:rPr>
                                    </m:ctrlPr>
                                  </m:sSupPr>
                                  <m:e>
                                    <m:r>
                                      <a:rPr lang="en-US" altLang="en-US" sz="2600" i="1">
                                        <a:latin typeface="Cambria Math" panose="02040503050406030204" pitchFamily="18" charset="0"/>
                                        <a:ea typeface="Cambria Math" panose="02040503050406030204" pitchFamily="18" charset="0"/>
                                      </a:rPr>
                                      <m:t>4</m:t>
                                    </m:r>
                                  </m:e>
                                  <m:sup>
                                    <m:func>
                                      <m:funcPr>
                                        <m:ctrlPr>
                                          <a:rPr lang="en-US" altLang="en-US" sz="2600" i="1">
                                            <a:latin typeface="Cambria Math" panose="02040503050406030204" pitchFamily="18" charset="0"/>
                                            <a:ea typeface="Cambria Math" panose="02040503050406030204" pitchFamily="18" charset="0"/>
                                          </a:rPr>
                                        </m:ctrlPr>
                                      </m:funcPr>
                                      <m:fName>
                                        <m:sSub>
                                          <m:sSubPr>
                                            <m:ctrlPr>
                                              <a:rPr lang="en-US" altLang="en-US" sz="2600" i="1">
                                                <a:latin typeface="Cambria Math" panose="02040503050406030204" pitchFamily="18" charset="0"/>
                                                <a:ea typeface="Cambria Math" panose="02040503050406030204" pitchFamily="18" charset="0"/>
                                              </a:rPr>
                                            </m:ctrlPr>
                                          </m:sSubPr>
                                          <m:e>
                                            <m:r>
                                              <m:rPr>
                                                <m:sty m:val="p"/>
                                              </m:rPr>
                                              <a:rPr lang="en-US" altLang="en-US" sz="2600">
                                                <a:latin typeface="Cambria Math" panose="02040503050406030204" pitchFamily="18" charset="0"/>
                                                <a:ea typeface="Cambria Math" panose="02040503050406030204" pitchFamily="18" charset="0"/>
                                              </a:rPr>
                                              <m:t>log</m:t>
                                            </m:r>
                                          </m:e>
                                          <m:sub>
                                            <m:r>
                                              <a:rPr lang="en-US" altLang="en-US" sz="2600" i="1">
                                                <a:latin typeface="Cambria Math" panose="02040503050406030204" pitchFamily="18" charset="0"/>
                                                <a:ea typeface="Cambria Math" panose="02040503050406030204" pitchFamily="18" charset="0"/>
                                              </a:rPr>
                                              <m:t>4</m:t>
                                            </m:r>
                                          </m:sub>
                                        </m:sSub>
                                        <m:r>
                                          <a:rPr lang="en-US" altLang="en-US" sz="2600" i="1">
                                            <a:latin typeface="Cambria Math" panose="02040503050406030204" pitchFamily="18" charset="0"/>
                                            <a:ea typeface="Cambria Math" panose="02040503050406030204" pitchFamily="18" charset="0"/>
                                          </a:rPr>
                                          <m:t>𝑛</m:t>
                                        </m:r>
                                      </m:fName>
                                      <m:e>
                                        <m:r>
                                          <a:rPr lang="en-US" altLang="en-US" sz="2600" i="1">
                                            <a:latin typeface="Cambria Math" panose="02040503050406030204" pitchFamily="18" charset="0"/>
                                            <a:ea typeface="Cambria Math" panose="02040503050406030204" pitchFamily="18" charset="0"/>
                                          </a:rPr>
                                          <m:t>−1</m:t>
                                        </m:r>
                                      </m:e>
                                    </m:func>
                                  </m:sup>
                                </m:sSup>
                              </m:den>
                            </m:f>
                          </m:e>
                        </m:d>
                      </m:e>
                    </m:d>
                  </m:oMath>
                </a14:m>
                <a:r>
                  <a:rPr lang="en-US" altLang="en-US" sz="2600">
                    <a:solidFill>
                      <a:schemeClr val="tx1"/>
                    </a:solidFill>
                    <a:ea typeface="Cambria Math" panose="02040503050406030204" pitchFamily="18" charset="0"/>
                  </a:rPr>
                  <a:t> </a:t>
                </a:r>
              </a:p>
              <a:p>
                <a:pPr marL="0" indent="0">
                  <a:lnSpc>
                    <a:spcPct val="100000"/>
                  </a:lnSpc>
                  <a:buNone/>
                </a:pPr>
                <a:r>
                  <a:rPr lang="en-US" altLang="en-US" sz="2600">
                    <a:ea typeface="Cambria Math" panose="02040503050406030204" pitchFamily="18" charset="0"/>
                  </a:rPr>
                  <a:t>                            </a:t>
                </a:r>
                <a14:m>
                  <m:oMath xmlns:m="http://schemas.openxmlformats.org/officeDocument/2006/math">
                    <m:r>
                      <a:rPr lang="en-US" altLang="en-US" sz="2600" i="1">
                        <a:latin typeface="Cambria Math" panose="02040503050406030204" pitchFamily="18" charset="0"/>
                        <a:ea typeface="Cambria Math" panose="02040503050406030204" pitchFamily="18" charset="0"/>
                      </a:rPr>
                      <m:t>+</m:t>
                    </m:r>
                    <m:sSup>
                      <m:sSupPr>
                        <m:ctrlPr>
                          <a:rPr lang="en-US" altLang="en-US" sz="2600" i="1">
                            <a:latin typeface="Cambria Math" panose="02040503050406030204" pitchFamily="18" charset="0"/>
                            <a:ea typeface="Cambria Math" panose="02040503050406030204" pitchFamily="18" charset="0"/>
                          </a:rPr>
                        </m:ctrlPr>
                      </m:sSupPr>
                      <m:e>
                        <m:r>
                          <a:rPr lang="en-US" altLang="en-US" sz="2600" i="1">
                            <a:latin typeface="Cambria Math" panose="02040503050406030204" pitchFamily="18" charset="0"/>
                            <a:ea typeface="Cambria Math" panose="02040503050406030204" pitchFamily="18" charset="0"/>
                          </a:rPr>
                          <m:t>3</m:t>
                        </m:r>
                      </m:e>
                      <m:sup>
                        <m:sSub>
                          <m:sSubPr>
                            <m:ctrlPr>
                              <a:rPr lang="en-US" altLang="en-US" sz="2600" i="1">
                                <a:latin typeface="Cambria Math" panose="02040503050406030204" pitchFamily="18" charset="0"/>
                                <a:ea typeface="Cambria Math" panose="02040503050406030204" pitchFamily="18" charset="0"/>
                              </a:rPr>
                            </m:ctrlPr>
                          </m:sSubPr>
                          <m:e>
                            <m:r>
                              <m:rPr>
                                <m:sty m:val="p"/>
                              </m:rPr>
                              <a:rPr lang="en-US" altLang="en-US" sz="2600">
                                <a:latin typeface="Cambria Math" panose="02040503050406030204" pitchFamily="18" charset="0"/>
                                <a:ea typeface="Cambria Math" panose="02040503050406030204" pitchFamily="18" charset="0"/>
                              </a:rPr>
                              <m:t>log</m:t>
                            </m:r>
                          </m:e>
                          <m:sub>
                            <m:r>
                              <a:rPr lang="en-US" altLang="en-US" sz="2600" i="1">
                                <a:latin typeface="Cambria Math" panose="02040503050406030204" pitchFamily="18" charset="0"/>
                                <a:ea typeface="Cambria Math" panose="02040503050406030204" pitchFamily="18" charset="0"/>
                              </a:rPr>
                              <m:t>4</m:t>
                            </m:r>
                          </m:sub>
                        </m:sSub>
                        <m:r>
                          <a:rPr lang="en-US" altLang="en-US" sz="2600" i="1">
                            <a:latin typeface="Cambria Math" panose="02040503050406030204" pitchFamily="18" charset="0"/>
                            <a:ea typeface="Cambria Math" panose="02040503050406030204" pitchFamily="18" charset="0"/>
                          </a:rPr>
                          <m:t>𝑛</m:t>
                        </m:r>
                      </m:sup>
                    </m:sSup>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d>
                          <m:dPr>
                            <m:begChr m:val="⌊"/>
                            <m:endChr m:val="⌋"/>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sSup>
                                  <m:sSupPr>
                                    <m:ctrlPr>
                                      <a:rPr lang="en-US" altLang="en-US" sz="2600" i="1">
                                        <a:latin typeface="Cambria Math" panose="02040503050406030204" pitchFamily="18" charset="0"/>
                                        <a:ea typeface="Cambria Math" panose="02040503050406030204" pitchFamily="18" charset="0"/>
                                      </a:rPr>
                                    </m:ctrlPr>
                                  </m:sSupPr>
                                  <m:e>
                                    <m:r>
                                      <a:rPr lang="en-US" altLang="en-US" sz="2600" i="1">
                                        <a:latin typeface="Cambria Math" panose="02040503050406030204" pitchFamily="18" charset="0"/>
                                        <a:ea typeface="Cambria Math" panose="02040503050406030204" pitchFamily="18" charset="0"/>
                                      </a:rPr>
                                      <m:t>4</m:t>
                                    </m:r>
                                  </m:e>
                                  <m:sup>
                                    <m:sSub>
                                      <m:sSubPr>
                                        <m:ctrlPr>
                                          <a:rPr lang="en-US" altLang="en-US" sz="2600" i="1">
                                            <a:latin typeface="Cambria Math" panose="02040503050406030204" pitchFamily="18" charset="0"/>
                                            <a:ea typeface="Cambria Math" panose="02040503050406030204" pitchFamily="18" charset="0"/>
                                          </a:rPr>
                                        </m:ctrlPr>
                                      </m:sSubPr>
                                      <m:e>
                                        <m:r>
                                          <m:rPr>
                                            <m:sty m:val="p"/>
                                          </m:rPr>
                                          <a:rPr lang="en-US" altLang="en-US" sz="2600">
                                            <a:latin typeface="Cambria Math" panose="02040503050406030204" pitchFamily="18" charset="0"/>
                                            <a:ea typeface="Cambria Math" panose="02040503050406030204" pitchFamily="18" charset="0"/>
                                          </a:rPr>
                                          <m:t>log</m:t>
                                        </m:r>
                                      </m:e>
                                      <m:sub>
                                        <m:r>
                                          <a:rPr lang="en-US" altLang="en-US" sz="2600" i="1">
                                            <a:latin typeface="Cambria Math" panose="02040503050406030204" pitchFamily="18" charset="0"/>
                                            <a:ea typeface="Cambria Math" panose="02040503050406030204" pitchFamily="18" charset="0"/>
                                          </a:rPr>
                                          <m:t>4</m:t>
                                        </m:r>
                                      </m:sub>
                                    </m:sSub>
                                    <m:r>
                                      <a:rPr lang="en-US" altLang="en-US" sz="2600" i="1">
                                        <a:latin typeface="Cambria Math" panose="02040503050406030204" pitchFamily="18" charset="0"/>
                                        <a:ea typeface="Cambria Math" panose="02040503050406030204" pitchFamily="18" charset="0"/>
                                      </a:rPr>
                                      <m:t>𝑛</m:t>
                                    </m:r>
                                  </m:sup>
                                </m:sSup>
                              </m:den>
                            </m:f>
                          </m:e>
                        </m:d>
                      </m:e>
                    </m:d>
                  </m:oMath>
                </a14:m>
                <a:r>
                  <a:rPr lang="en-US" altLang="en-US" sz="2600">
                    <a:solidFill>
                      <a:schemeClr val="tx1"/>
                    </a:solidFill>
                    <a:ea typeface="Cambria Math" panose="02040503050406030204" pitchFamily="18" charset="0"/>
                  </a:rPr>
                  <a:t> (last term is when </a:t>
                </a:r>
                <a14:m>
                  <m:oMath xmlns:m="http://schemas.openxmlformats.org/officeDocument/2006/math">
                    <m:r>
                      <a:rPr lang="en-US" altLang="en-US" sz="2600" b="0" i="1" smtClean="0">
                        <a:solidFill>
                          <a:schemeClr val="tx1"/>
                        </a:solidFill>
                        <a:latin typeface="Cambria Math" panose="02040503050406030204" pitchFamily="18" charset="0"/>
                        <a:ea typeface="Cambria Math" panose="02040503050406030204" pitchFamily="18" charset="0"/>
                      </a:rPr>
                      <m:t>𝑖</m:t>
                    </m:r>
                    <m:r>
                      <a:rPr lang="en-US" altLang="en-US" sz="2600" b="0" i="1" smtClean="0">
                        <a:solidFill>
                          <a:schemeClr val="tx1"/>
                        </a:solidFill>
                        <a:latin typeface="Cambria Math" panose="02040503050406030204" pitchFamily="18" charset="0"/>
                        <a:ea typeface="Cambria Math" panose="02040503050406030204" pitchFamily="18" charset="0"/>
                      </a:rPr>
                      <m:t>=</m:t>
                    </m:r>
                    <m:func>
                      <m:funcPr>
                        <m:ctrlPr>
                          <a:rPr lang="en-US" altLang="en-US" sz="2600" b="0" i="1" smtClean="0">
                            <a:solidFill>
                              <a:schemeClr val="tx1"/>
                            </a:solidFill>
                            <a:latin typeface="Cambria Math" panose="02040503050406030204" pitchFamily="18" charset="0"/>
                            <a:ea typeface="Cambria Math" panose="02040503050406030204" pitchFamily="18" charset="0"/>
                          </a:rPr>
                        </m:ctrlPr>
                      </m:funcPr>
                      <m:fName>
                        <m:sSub>
                          <m:sSubPr>
                            <m:ctrlPr>
                              <a:rPr lang="en-US" altLang="en-US" sz="26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en-US" sz="2600" b="0" i="0" smtClean="0">
                                <a:solidFill>
                                  <a:schemeClr val="tx1"/>
                                </a:solidFill>
                                <a:latin typeface="Cambria Math" panose="02040503050406030204" pitchFamily="18" charset="0"/>
                                <a:ea typeface="Cambria Math" panose="02040503050406030204" pitchFamily="18" charset="0"/>
                              </a:rPr>
                              <m:t>log</m:t>
                            </m:r>
                          </m:e>
                          <m:sub>
                            <m:r>
                              <a:rPr lang="en-US" altLang="en-US" sz="2600" b="0" i="1" smtClean="0">
                                <a:solidFill>
                                  <a:schemeClr val="tx1"/>
                                </a:solidFill>
                                <a:latin typeface="Cambria Math" panose="02040503050406030204" pitchFamily="18" charset="0"/>
                                <a:ea typeface="Cambria Math" panose="02040503050406030204" pitchFamily="18" charset="0"/>
                              </a:rPr>
                              <m:t>4</m:t>
                            </m:r>
                          </m:sub>
                        </m:sSub>
                      </m:fName>
                      <m:e>
                        <m:r>
                          <a:rPr lang="en-US" altLang="en-US" sz="2600" b="0" i="1" smtClean="0">
                            <a:solidFill>
                              <a:schemeClr val="tx1"/>
                            </a:solidFill>
                            <a:latin typeface="Cambria Math" panose="02040503050406030204" pitchFamily="18" charset="0"/>
                            <a:ea typeface="Cambria Math" panose="02040503050406030204" pitchFamily="18" charset="0"/>
                          </a:rPr>
                          <m:t>𝑛</m:t>
                        </m:r>
                      </m:e>
                    </m:func>
                  </m:oMath>
                </a14:m>
                <a:r>
                  <a:rPr lang="en-US" altLang="en-US" sz="2600">
                    <a:solidFill>
                      <a:schemeClr val="tx1"/>
                    </a:solidFill>
                    <a:ea typeface="Cambria Math" panose="02040503050406030204" pitchFamily="18" charset="0"/>
                  </a:rPr>
                  <a:t>)</a:t>
                </a:r>
              </a:p>
              <a:p>
                <a:pPr marL="0" indent="0">
                  <a:lnSpc>
                    <a:spcPct val="100000"/>
                  </a:lnSpc>
                  <a:buNone/>
                </a:pPr>
                <a:r>
                  <a:rPr lang="en-US" altLang="en-US" sz="2600">
                    <a:ea typeface="Cambria Math" panose="02040503050406030204" pitchFamily="18" charset="0"/>
                  </a:rPr>
                  <a:t>                          </a:t>
                </a:r>
                <a14:m>
                  <m:oMath xmlns:m="http://schemas.openxmlformats.org/officeDocument/2006/math">
                    <m:r>
                      <a:rPr lang="en-US" altLang="en-US" sz="2600" b="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𝑛</m:t>
                    </m:r>
                    <m:r>
                      <a:rPr lang="en-US" altLang="en-US" sz="2600" b="0" i="1" smtClean="0">
                        <a:latin typeface="Cambria Math" panose="02040503050406030204" pitchFamily="18" charset="0"/>
                        <a:ea typeface="Cambria Math" panose="02040503050406030204" pitchFamily="18" charset="0"/>
                      </a:rPr>
                      <m:t>+</m:t>
                    </m:r>
                    <m:f>
                      <m:fPr>
                        <m:ctrlPr>
                          <a:rPr lang="en-US" altLang="en-US" sz="2600" b="0" i="1" smtClean="0">
                            <a:latin typeface="Cambria Math" panose="02040503050406030204" pitchFamily="18" charset="0"/>
                            <a:ea typeface="Cambria Math" panose="02040503050406030204" pitchFamily="18" charset="0"/>
                          </a:rPr>
                        </m:ctrlPr>
                      </m:fPr>
                      <m:num>
                        <m:r>
                          <a:rPr lang="en-US" altLang="en-US" sz="2600" b="0" i="1" smtClean="0">
                            <a:latin typeface="Cambria Math" panose="02040503050406030204" pitchFamily="18" charset="0"/>
                            <a:ea typeface="Cambria Math" panose="02040503050406030204" pitchFamily="18" charset="0"/>
                          </a:rPr>
                          <m:t>3</m:t>
                        </m:r>
                      </m:num>
                      <m:den>
                        <m:r>
                          <a:rPr lang="en-US" altLang="en-US" sz="2600" b="0" i="1" smtClean="0">
                            <a:latin typeface="Cambria Math" panose="02040503050406030204" pitchFamily="18" charset="0"/>
                            <a:ea typeface="Cambria Math" panose="02040503050406030204" pitchFamily="18" charset="0"/>
                          </a:rPr>
                          <m:t>4</m:t>
                        </m:r>
                      </m:den>
                    </m:f>
                    <m:r>
                      <a:rPr lang="en-US" altLang="en-US" sz="2600" b="0" i="1" smtClean="0">
                        <a:latin typeface="Cambria Math" panose="02040503050406030204" pitchFamily="18" charset="0"/>
                        <a:ea typeface="Cambria Math" panose="02040503050406030204" pitchFamily="18" charset="0"/>
                      </a:rPr>
                      <m:t>𝑛</m:t>
                    </m:r>
                    <m:r>
                      <a:rPr lang="en-US" altLang="en-US" sz="2600" b="0" i="1" smtClean="0">
                        <a:latin typeface="Cambria Math" panose="02040503050406030204" pitchFamily="18" charset="0"/>
                        <a:ea typeface="Cambria Math" panose="02040503050406030204" pitchFamily="18" charset="0"/>
                      </a:rPr>
                      <m:t>+</m:t>
                    </m:r>
                    <m:sSup>
                      <m:sSupPr>
                        <m:ctrlPr>
                          <a:rPr lang="en-US" altLang="en-US" sz="2600" b="0" i="1" smtClean="0">
                            <a:latin typeface="Cambria Math" panose="02040503050406030204" pitchFamily="18" charset="0"/>
                            <a:ea typeface="Cambria Math" panose="02040503050406030204" pitchFamily="18" charset="0"/>
                          </a:rPr>
                        </m:ctrlPr>
                      </m:sSupPr>
                      <m:e>
                        <m:d>
                          <m:dPr>
                            <m:ctrlPr>
                              <a:rPr lang="en-US" altLang="en-US" sz="2600" b="0" i="1" smtClean="0">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3</m:t>
                                </m:r>
                              </m:num>
                              <m:den>
                                <m:r>
                                  <a:rPr lang="en-US" altLang="en-US" sz="2600" i="1">
                                    <a:latin typeface="Cambria Math" panose="02040503050406030204" pitchFamily="18" charset="0"/>
                                    <a:ea typeface="Cambria Math" panose="02040503050406030204" pitchFamily="18" charset="0"/>
                                  </a:rPr>
                                  <m:t>4</m:t>
                                </m:r>
                              </m:den>
                            </m:f>
                          </m:e>
                        </m:d>
                      </m:e>
                      <m:sup>
                        <m:r>
                          <a:rPr lang="en-US" altLang="en-US" sz="2600" b="0" i="1" smtClean="0">
                            <a:latin typeface="Cambria Math" panose="02040503050406030204" pitchFamily="18" charset="0"/>
                            <a:ea typeface="Cambria Math" panose="02040503050406030204" pitchFamily="18" charset="0"/>
                          </a:rPr>
                          <m:t>2</m:t>
                        </m:r>
                      </m:sup>
                    </m:sSup>
                    <m:r>
                      <a:rPr lang="en-US" altLang="en-US" sz="2600" b="0" i="1" smtClean="0">
                        <a:latin typeface="Cambria Math" panose="02040503050406030204" pitchFamily="18" charset="0"/>
                        <a:ea typeface="Cambria Math" panose="02040503050406030204" pitchFamily="18" charset="0"/>
                      </a:rPr>
                      <m:t>𝑛</m:t>
                    </m:r>
                    <m:r>
                      <a:rPr lang="en-US" altLang="en-US" sz="2600" b="0" i="1" smtClean="0">
                        <a:latin typeface="Cambria Math" panose="02040503050406030204" pitchFamily="18" charset="0"/>
                        <a:ea typeface="Cambria Math" panose="02040503050406030204" pitchFamily="18" charset="0"/>
                      </a:rPr>
                      <m:t>+…+</m:t>
                    </m:r>
                    <m:sSup>
                      <m:sSupPr>
                        <m:ctrlPr>
                          <a:rPr lang="en-US" altLang="en-US" sz="2600" i="1">
                            <a:latin typeface="Cambria Math" panose="02040503050406030204" pitchFamily="18" charset="0"/>
                            <a:ea typeface="Cambria Math" panose="02040503050406030204" pitchFamily="18" charset="0"/>
                          </a:rPr>
                        </m:ctrlPr>
                      </m:sSupPr>
                      <m:e>
                        <m:d>
                          <m:dPr>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3</m:t>
                                </m:r>
                              </m:num>
                              <m:den>
                                <m:r>
                                  <a:rPr lang="en-US" altLang="en-US" sz="2600" i="1">
                                    <a:latin typeface="Cambria Math" panose="02040503050406030204" pitchFamily="18" charset="0"/>
                                    <a:ea typeface="Cambria Math" panose="02040503050406030204" pitchFamily="18" charset="0"/>
                                  </a:rPr>
                                  <m:t>4</m:t>
                                </m:r>
                              </m:den>
                            </m:f>
                          </m:e>
                        </m:d>
                      </m:e>
                      <m:sup>
                        <m:func>
                          <m:funcPr>
                            <m:ctrlPr>
                              <a:rPr lang="en-US" altLang="en-US" sz="2600" i="1">
                                <a:latin typeface="Cambria Math" panose="02040503050406030204" pitchFamily="18" charset="0"/>
                                <a:ea typeface="Cambria Math" panose="02040503050406030204" pitchFamily="18" charset="0"/>
                              </a:rPr>
                            </m:ctrlPr>
                          </m:funcPr>
                          <m:fName>
                            <m:sSub>
                              <m:sSubPr>
                                <m:ctrlPr>
                                  <a:rPr lang="en-US" altLang="en-US" sz="2600" i="1">
                                    <a:latin typeface="Cambria Math" panose="02040503050406030204" pitchFamily="18" charset="0"/>
                                    <a:ea typeface="Cambria Math" panose="02040503050406030204" pitchFamily="18" charset="0"/>
                                  </a:rPr>
                                </m:ctrlPr>
                              </m:sSubPr>
                              <m:e>
                                <m:r>
                                  <m:rPr>
                                    <m:sty m:val="p"/>
                                  </m:rPr>
                                  <a:rPr lang="en-US" altLang="en-US" sz="2600">
                                    <a:latin typeface="Cambria Math" panose="02040503050406030204" pitchFamily="18" charset="0"/>
                                    <a:ea typeface="Cambria Math" panose="02040503050406030204" pitchFamily="18" charset="0"/>
                                  </a:rPr>
                                  <m:t>log</m:t>
                                </m:r>
                              </m:e>
                              <m:sub>
                                <m:r>
                                  <a:rPr lang="en-US" altLang="en-US" sz="2600" i="1">
                                    <a:latin typeface="Cambria Math" panose="02040503050406030204" pitchFamily="18" charset="0"/>
                                    <a:ea typeface="Cambria Math" panose="02040503050406030204" pitchFamily="18" charset="0"/>
                                  </a:rPr>
                                  <m:t>4</m:t>
                                </m:r>
                              </m:sub>
                            </m:sSub>
                            <m:r>
                              <a:rPr lang="en-US" altLang="en-US" sz="2600" i="1">
                                <a:latin typeface="Cambria Math" panose="02040503050406030204" pitchFamily="18" charset="0"/>
                                <a:ea typeface="Cambria Math" panose="02040503050406030204" pitchFamily="18" charset="0"/>
                              </a:rPr>
                              <m:t>𝑛</m:t>
                            </m:r>
                          </m:fName>
                          <m:e>
                            <m:r>
                              <a:rPr lang="en-US" altLang="en-US" sz="2600" i="1">
                                <a:latin typeface="Cambria Math" panose="02040503050406030204" pitchFamily="18" charset="0"/>
                                <a:ea typeface="Cambria Math" panose="02040503050406030204" pitchFamily="18" charset="0"/>
                              </a:rPr>
                              <m:t>−1</m:t>
                            </m:r>
                          </m:e>
                        </m:func>
                      </m:sup>
                    </m:sSup>
                    <m:r>
                      <a:rPr lang="en-US" altLang="en-US" sz="2600" i="1">
                        <a:latin typeface="Cambria Math" panose="02040503050406030204" pitchFamily="18" charset="0"/>
                        <a:ea typeface="Cambria Math" panose="02040503050406030204" pitchFamily="18" charset="0"/>
                      </a:rPr>
                      <m:t>𝑛</m:t>
                    </m:r>
                    <m:r>
                      <a:rPr lang="en-US" altLang="en-US" sz="2600" b="0" i="1" smtClean="0">
                        <a:latin typeface="Cambria Math" panose="02040503050406030204" pitchFamily="18" charset="0"/>
                        <a:ea typeface="Cambria Math" panose="02040503050406030204" pitchFamily="18" charset="0"/>
                      </a:rPr>
                      <m:t>+</m:t>
                    </m:r>
                    <m:r>
                      <m:rPr>
                        <m:sty m:val="p"/>
                      </m:rPr>
                      <a:rPr lang="en-US" altLang="en-US" sz="2600" b="0" i="0" smtClean="0">
                        <a:latin typeface="Cambria Math" panose="02040503050406030204" pitchFamily="18" charset="0"/>
                        <a:ea typeface="Cambria Math" panose="02040503050406030204" pitchFamily="18" charset="0"/>
                      </a:rPr>
                      <m:t>Θ</m:t>
                    </m:r>
                    <m:r>
                      <a:rPr lang="en-US" altLang="en-US" sz="2600" b="0" i="1" smtClean="0">
                        <a:latin typeface="Cambria Math" panose="02040503050406030204" pitchFamily="18" charset="0"/>
                        <a:ea typeface="Cambria Math" panose="02040503050406030204" pitchFamily="18" charset="0"/>
                      </a:rPr>
                      <m:t>(</m:t>
                    </m:r>
                    <m:sSup>
                      <m:sSupPr>
                        <m:ctrlPr>
                          <a:rPr lang="en-US" altLang="en-US" sz="2600" i="1">
                            <a:latin typeface="Cambria Math" panose="02040503050406030204" pitchFamily="18" charset="0"/>
                            <a:ea typeface="Cambria Math" panose="02040503050406030204" pitchFamily="18" charset="0"/>
                          </a:rPr>
                        </m:ctrlPr>
                      </m:sSupPr>
                      <m:e>
                        <m:r>
                          <a:rPr lang="en-US" altLang="en-US" sz="2600" i="1">
                            <a:latin typeface="Cambria Math" panose="02040503050406030204" pitchFamily="18" charset="0"/>
                            <a:ea typeface="Cambria Math" panose="02040503050406030204" pitchFamily="18" charset="0"/>
                          </a:rPr>
                          <m:t>3</m:t>
                        </m:r>
                      </m:e>
                      <m:sup>
                        <m:sSub>
                          <m:sSubPr>
                            <m:ctrlPr>
                              <a:rPr lang="en-US" altLang="en-US" sz="2600" i="1">
                                <a:latin typeface="Cambria Math" panose="02040503050406030204" pitchFamily="18" charset="0"/>
                                <a:ea typeface="Cambria Math" panose="02040503050406030204" pitchFamily="18" charset="0"/>
                              </a:rPr>
                            </m:ctrlPr>
                          </m:sSubPr>
                          <m:e>
                            <m:r>
                              <m:rPr>
                                <m:sty m:val="p"/>
                              </m:rPr>
                              <a:rPr lang="en-US" altLang="en-US" sz="2600">
                                <a:latin typeface="Cambria Math" panose="02040503050406030204" pitchFamily="18" charset="0"/>
                                <a:ea typeface="Cambria Math" panose="02040503050406030204" pitchFamily="18" charset="0"/>
                              </a:rPr>
                              <m:t>log</m:t>
                            </m:r>
                          </m:e>
                          <m:sub>
                            <m:r>
                              <a:rPr lang="en-US" altLang="en-US" sz="2600" i="1">
                                <a:latin typeface="Cambria Math" panose="02040503050406030204" pitchFamily="18" charset="0"/>
                                <a:ea typeface="Cambria Math" panose="02040503050406030204" pitchFamily="18" charset="0"/>
                              </a:rPr>
                              <m:t>4</m:t>
                            </m:r>
                          </m:sub>
                        </m:sSub>
                        <m:r>
                          <a:rPr lang="en-US" altLang="en-US" sz="2600" i="1">
                            <a:latin typeface="Cambria Math" panose="02040503050406030204" pitchFamily="18" charset="0"/>
                            <a:ea typeface="Cambria Math" panose="02040503050406030204" pitchFamily="18" charset="0"/>
                          </a:rPr>
                          <m:t>𝑛</m:t>
                        </m:r>
                      </m:sup>
                    </m:sSup>
                    <m:r>
                      <a:rPr lang="en-US" altLang="en-US" sz="2600" b="0" i="1" smtClean="0">
                        <a:latin typeface="Cambria Math" panose="02040503050406030204" pitchFamily="18" charset="0"/>
                        <a:ea typeface="Cambria Math" panose="02040503050406030204" pitchFamily="18" charset="0"/>
                      </a:rPr>
                      <m:t>)</m:t>
                    </m:r>
                  </m:oMath>
                </a14:m>
                <a:endParaRPr lang="en-US" altLang="en-US" sz="2600" i="1">
                  <a:solidFill>
                    <a:schemeClr val="tx1"/>
                  </a:solidFill>
                  <a:ea typeface="Cambria Math" panose="02040503050406030204" pitchFamily="18" charset="0"/>
                </a:endParaRPr>
              </a:p>
              <a:p>
                <a:pPr marL="0" indent="0">
                  <a:lnSpc>
                    <a:spcPct val="100000"/>
                  </a:lnSpc>
                  <a:buNone/>
                </a:pPr>
                <a:r>
                  <a:rPr lang="en-US" altLang="en-US" sz="2600" b="0">
                    <a:solidFill>
                      <a:schemeClr val="tx1"/>
                    </a:solidFill>
                    <a:ea typeface="Cambria Math" panose="02040503050406030204" pitchFamily="18" charset="0"/>
                  </a:rPr>
                  <a:t>                          </a:t>
                </a:r>
                <a14:m>
                  <m:oMath xmlns:m="http://schemas.openxmlformats.org/officeDocument/2006/math">
                    <m:r>
                      <a:rPr lang="en-US" altLang="en-US" sz="2600" b="0" i="1" smtClean="0">
                        <a:solidFill>
                          <a:schemeClr val="tx1"/>
                        </a:solidFill>
                        <a:latin typeface="Cambria Math" panose="02040503050406030204" pitchFamily="18" charset="0"/>
                        <a:ea typeface="Cambria Math" panose="02040503050406030204" pitchFamily="18" charset="0"/>
                      </a:rPr>
                      <m:t>≤</m:t>
                    </m:r>
                    <m:r>
                      <a:rPr lang="en-US" altLang="en-US" sz="2600" b="0" i="1" smtClean="0">
                        <a:solidFill>
                          <a:schemeClr val="tx1"/>
                        </a:solidFill>
                        <a:latin typeface="Cambria Math" panose="02040503050406030204" pitchFamily="18" charset="0"/>
                        <a:ea typeface="Cambria Math" panose="02040503050406030204" pitchFamily="18" charset="0"/>
                      </a:rPr>
                      <m:t>𝑛</m:t>
                    </m:r>
                    <m:nary>
                      <m:naryPr>
                        <m:chr m:val="∑"/>
                        <m:ctrlPr>
                          <a:rPr lang="en-US" altLang="en-US" sz="2600" b="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en-US" sz="2600" b="0" i="1" smtClean="0">
                            <a:solidFill>
                              <a:schemeClr val="tx1"/>
                            </a:solidFill>
                            <a:latin typeface="Cambria Math" panose="02040503050406030204" pitchFamily="18" charset="0"/>
                            <a:ea typeface="Cambria Math" panose="02040503050406030204" pitchFamily="18" charset="0"/>
                          </a:rPr>
                          <m:t>𝑘</m:t>
                        </m:r>
                        <m:r>
                          <a:rPr lang="en-US" altLang="en-US" sz="2600" b="0" i="1" smtClean="0">
                            <a:solidFill>
                              <a:schemeClr val="tx1"/>
                            </a:solidFill>
                            <a:latin typeface="Cambria Math" panose="02040503050406030204" pitchFamily="18" charset="0"/>
                            <a:ea typeface="Cambria Math" panose="02040503050406030204" pitchFamily="18" charset="0"/>
                          </a:rPr>
                          <m:t>=0</m:t>
                        </m:r>
                      </m:sub>
                      <m:sup>
                        <m:r>
                          <a:rPr lang="en-US" altLang="en-US" sz="2600" b="0" i="1" smtClean="0">
                            <a:solidFill>
                              <a:schemeClr val="tx1"/>
                            </a:solidFill>
                            <a:latin typeface="Cambria Math" panose="02040503050406030204" pitchFamily="18" charset="0"/>
                            <a:ea typeface="Cambria Math" panose="02040503050406030204" pitchFamily="18" charset="0"/>
                          </a:rPr>
                          <m:t>∞</m:t>
                        </m:r>
                      </m:sup>
                      <m:e>
                        <m:sSup>
                          <m:sSupPr>
                            <m:ctrlPr>
                              <a:rPr lang="en-US" altLang="en-US" sz="2600" b="0" i="1" smtClean="0">
                                <a:solidFill>
                                  <a:schemeClr val="tx1"/>
                                </a:solidFill>
                                <a:latin typeface="Cambria Math" panose="02040503050406030204" pitchFamily="18" charset="0"/>
                                <a:ea typeface="Cambria Math" panose="02040503050406030204" pitchFamily="18" charset="0"/>
                              </a:rPr>
                            </m:ctrlPr>
                          </m:sSupPr>
                          <m:e>
                            <m:d>
                              <m:dPr>
                                <m:ctrlPr>
                                  <a:rPr lang="en-US" altLang="en-US" sz="2600" b="0" i="1" smtClean="0">
                                    <a:solidFill>
                                      <a:schemeClr val="tx1"/>
                                    </a:solidFill>
                                    <a:latin typeface="Cambria Math" panose="02040503050406030204" pitchFamily="18" charset="0"/>
                                    <a:ea typeface="Cambria Math" panose="02040503050406030204" pitchFamily="18" charset="0"/>
                                  </a:rPr>
                                </m:ctrlPr>
                              </m:dPr>
                              <m:e>
                                <m:f>
                                  <m:fPr>
                                    <m:ctrlPr>
                                      <a:rPr lang="en-US" altLang="en-US" sz="2600" b="0" i="1" smtClean="0">
                                        <a:solidFill>
                                          <a:schemeClr val="tx1"/>
                                        </a:solidFill>
                                        <a:latin typeface="Cambria Math" panose="02040503050406030204" pitchFamily="18" charset="0"/>
                                        <a:ea typeface="Cambria Math" panose="02040503050406030204" pitchFamily="18" charset="0"/>
                                      </a:rPr>
                                    </m:ctrlPr>
                                  </m:fPr>
                                  <m:num>
                                    <m:r>
                                      <a:rPr lang="en-US" altLang="en-US" sz="2600" b="0" i="1" smtClean="0">
                                        <a:solidFill>
                                          <a:schemeClr val="tx1"/>
                                        </a:solidFill>
                                        <a:latin typeface="Cambria Math" panose="02040503050406030204" pitchFamily="18" charset="0"/>
                                        <a:ea typeface="Cambria Math" panose="02040503050406030204" pitchFamily="18" charset="0"/>
                                      </a:rPr>
                                      <m:t>3</m:t>
                                    </m:r>
                                  </m:num>
                                  <m:den>
                                    <m:r>
                                      <a:rPr lang="en-US" altLang="en-US" sz="2600" b="0" i="1" smtClean="0">
                                        <a:solidFill>
                                          <a:schemeClr val="tx1"/>
                                        </a:solidFill>
                                        <a:latin typeface="Cambria Math" panose="02040503050406030204" pitchFamily="18" charset="0"/>
                                        <a:ea typeface="Cambria Math" panose="02040503050406030204" pitchFamily="18" charset="0"/>
                                      </a:rPr>
                                      <m:t>4</m:t>
                                    </m:r>
                                  </m:den>
                                </m:f>
                              </m:e>
                            </m:d>
                          </m:e>
                          <m:sup>
                            <m:r>
                              <a:rPr lang="en-US" altLang="en-US" sz="2600" b="0" i="1" smtClean="0">
                                <a:solidFill>
                                  <a:schemeClr val="tx1"/>
                                </a:solidFill>
                                <a:latin typeface="Cambria Math" panose="02040503050406030204" pitchFamily="18" charset="0"/>
                                <a:ea typeface="Cambria Math" panose="02040503050406030204" pitchFamily="18" charset="0"/>
                              </a:rPr>
                              <m:t>𝑘</m:t>
                            </m:r>
                          </m:sup>
                        </m:sSup>
                      </m:e>
                    </m:nary>
                    <m:r>
                      <a:rPr lang="en-US" altLang="en-US" sz="2600" b="0" i="1" smtClean="0">
                        <a:solidFill>
                          <a:schemeClr val="tx1"/>
                        </a:solidFill>
                        <a:latin typeface="Cambria Math" panose="02040503050406030204" pitchFamily="18" charset="0"/>
                        <a:ea typeface="Cambria Math" panose="02040503050406030204" pitchFamily="18" charset="0"/>
                      </a:rPr>
                      <m:t>+</m:t>
                    </m:r>
                    <m:r>
                      <m:rPr>
                        <m:sty m:val="p"/>
                      </m:rPr>
                      <a:rPr lang="en-US" altLang="en-US" sz="2600">
                        <a:latin typeface="Cambria Math" panose="02040503050406030204" pitchFamily="18" charset="0"/>
                        <a:ea typeface="Cambria Math" panose="02040503050406030204" pitchFamily="18" charset="0"/>
                      </a:rPr>
                      <m:t>Θ</m:t>
                    </m:r>
                    <m:d>
                      <m:dPr>
                        <m:ctrlPr>
                          <a:rPr lang="en-US" altLang="en-US" sz="2600" i="1">
                            <a:latin typeface="Cambria Math" panose="02040503050406030204" pitchFamily="18" charset="0"/>
                            <a:ea typeface="Cambria Math" panose="02040503050406030204" pitchFamily="18" charset="0"/>
                          </a:rPr>
                        </m:ctrlPr>
                      </m:dPr>
                      <m:e>
                        <m:sSup>
                          <m:sSupPr>
                            <m:ctrlPr>
                              <a:rPr lang="en-US" altLang="en-US" sz="2600" i="1">
                                <a:latin typeface="Cambria Math" panose="02040503050406030204" pitchFamily="18" charset="0"/>
                                <a:ea typeface="Cambria Math" panose="02040503050406030204" pitchFamily="18" charset="0"/>
                              </a:rPr>
                            </m:ctrlPr>
                          </m:sSupPr>
                          <m:e>
                            <m:r>
                              <a:rPr lang="en-US" altLang="en-US" sz="2600" i="1">
                                <a:latin typeface="Cambria Math" panose="02040503050406030204" pitchFamily="18" charset="0"/>
                                <a:ea typeface="Cambria Math" panose="02040503050406030204" pitchFamily="18" charset="0"/>
                              </a:rPr>
                              <m:t>3</m:t>
                            </m:r>
                          </m:e>
                          <m:sup>
                            <m:sSub>
                              <m:sSubPr>
                                <m:ctrlPr>
                                  <a:rPr lang="en-US" altLang="en-US" sz="2600" i="1">
                                    <a:latin typeface="Cambria Math" panose="02040503050406030204" pitchFamily="18" charset="0"/>
                                    <a:ea typeface="Cambria Math" panose="02040503050406030204" pitchFamily="18" charset="0"/>
                                  </a:rPr>
                                </m:ctrlPr>
                              </m:sSubPr>
                              <m:e>
                                <m:r>
                                  <m:rPr>
                                    <m:sty m:val="p"/>
                                  </m:rPr>
                                  <a:rPr lang="en-US" altLang="en-US" sz="2600">
                                    <a:latin typeface="Cambria Math" panose="02040503050406030204" pitchFamily="18" charset="0"/>
                                    <a:ea typeface="Cambria Math" panose="02040503050406030204" pitchFamily="18" charset="0"/>
                                  </a:rPr>
                                  <m:t>log</m:t>
                                </m:r>
                              </m:e>
                              <m:sub>
                                <m:r>
                                  <a:rPr lang="en-US" altLang="en-US" sz="2600" i="1">
                                    <a:latin typeface="Cambria Math" panose="02040503050406030204" pitchFamily="18" charset="0"/>
                                    <a:ea typeface="Cambria Math" panose="02040503050406030204" pitchFamily="18" charset="0"/>
                                  </a:rPr>
                                  <m:t>4</m:t>
                                </m:r>
                              </m:sub>
                            </m:sSub>
                            <m:r>
                              <a:rPr lang="en-US" altLang="en-US" sz="2600" i="1">
                                <a:latin typeface="Cambria Math" panose="02040503050406030204" pitchFamily="18" charset="0"/>
                                <a:ea typeface="Cambria Math" panose="02040503050406030204" pitchFamily="18" charset="0"/>
                              </a:rPr>
                              <m:t>𝑛</m:t>
                            </m:r>
                          </m:sup>
                        </m:sSup>
                      </m:e>
                    </m:d>
                    <m:r>
                      <a:rPr lang="en-US" altLang="en-US" sz="2600" b="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𝑂</m:t>
                    </m:r>
                    <m:d>
                      <m:dPr>
                        <m:ctrlPr>
                          <a:rPr lang="en-US" altLang="en-US" sz="2600" b="0" i="1" smtClean="0">
                            <a:latin typeface="Cambria Math" panose="02040503050406030204" pitchFamily="18" charset="0"/>
                            <a:ea typeface="Cambria Math" panose="02040503050406030204" pitchFamily="18" charset="0"/>
                          </a:rPr>
                        </m:ctrlPr>
                      </m:dPr>
                      <m:e>
                        <m:r>
                          <a:rPr lang="en-US" altLang="en-US" sz="2600" b="0" i="1" smtClean="0">
                            <a:latin typeface="Cambria Math" panose="02040503050406030204" pitchFamily="18" charset="0"/>
                            <a:ea typeface="Cambria Math" panose="02040503050406030204" pitchFamily="18" charset="0"/>
                          </a:rPr>
                          <m:t>𝑛</m:t>
                        </m:r>
                      </m:e>
                    </m:d>
                    <m:r>
                      <a:rPr lang="en-US" altLang="en-US" sz="2600" b="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𝑜</m:t>
                    </m:r>
                    <m:d>
                      <m:dPr>
                        <m:ctrlPr>
                          <a:rPr lang="en-US" altLang="en-US" sz="2600" b="0" i="1" smtClean="0">
                            <a:latin typeface="Cambria Math" panose="02040503050406030204" pitchFamily="18" charset="0"/>
                            <a:ea typeface="Cambria Math" panose="02040503050406030204" pitchFamily="18" charset="0"/>
                          </a:rPr>
                        </m:ctrlPr>
                      </m:dPr>
                      <m:e>
                        <m:r>
                          <a:rPr lang="en-US" altLang="en-US" sz="2600" b="0" i="1" smtClean="0">
                            <a:latin typeface="Cambria Math" panose="02040503050406030204" pitchFamily="18" charset="0"/>
                            <a:ea typeface="Cambria Math" panose="02040503050406030204" pitchFamily="18" charset="0"/>
                          </a:rPr>
                          <m:t>𝑛</m:t>
                        </m:r>
                      </m:e>
                    </m:d>
                    <m:r>
                      <a:rPr lang="en-US" altLang="en-US" sz="2600" b="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𝑂</m:t>
                    </m:r>
                    <m:r>
                      <a:rPr lang="en-US" altLang="en-US" sz="2600" b="0" i="1" smtClean="0">
                        <a:latin typeface="Cambria Math" panose="02040503050406030204" pitchFamily="18" charset="0"/>
                        <a:ea typeface="Cambria Math" panose="02040503050406030204" pitchFamily="18" charset="0"/>
                      </a:rPr>
                      <m:t>(</m:t>
                    </m:r>
                    <m:r>
                      <a:rPr lang="en-US" altLang="en-US" sz="2600" b="0" i="1" smtClean="0">
                        <a:latin typeface="Cambria Math" panose="02040503050406030204" pitchFamily="18" charset="0"/>
                        <a:ea typeface="Cambria Math" panose="02040503050406030204" pitchFamily="18" charset="0"/>
                      </a:rPr>
                      <m:t>𝑛</m:t>
                    </m:r>
                    <m:r>
                      <a:rPr lang="en-US" altLang="en-US" sz="2600" b="0" i="1" smtClean="0">
                        <a:latin typeface="Cambria Math" panose="02040503050406030204" pitchFamily="18" charset="0"/>
                        <a:ea typeface="Cambria Math" panose="02040503050406030204" pitchFamily="18" charset="0"/>
                      </a:rPr>
                      <m:t>)</m:t>
                    </m:r>
                  </m:oMath>
                </a14:m>
                <a:endParaRPr lang="en-US" altLang="en-US" sz="2600" i="1">
                  <a:solidFill>
                    <a:schemeClr val="tx1"/>
                  </a:solidFill>
                  <a:ea typeface="Cambria Math" panose="02040503050406030204" pitchFamily="18" charset="0"/>
                </a:endParaRPr>
              </a:p>
              <a:p>
                <a:pPr marL="0" indent="0">
                  <a:lnSpc>
                    <a:spcPct val="100000"/>
                  </a:lnSpc>
                  <a:buNone/>
                </a:pPr>
                <a:endParaRPr lang="en-US" altLang="en-US">
                  <a:ea typeface="Cambria Math" panose="02040503050406030204" pitchFamily="18" charset="0"/>
                </a:endParaRPr>
              </a:p>
              <a:p>
                <a:pPr marL="0" indent="0">
                  <a:lnSpc>
                    <a:spcPct val="100000"/>
                  </a:lnSpc>
                  <a:buNone/>
                </a:pPr>
                <a:r>
                  <a:rPr lang="en-US" altLang="en-US">
                    <a:ea typeface="Cambria Math" panose="02040503050406030204" pitchFamily="18" charset="0"/>
                  </a:rPr>
                  <a:t> </a:t>
                </a:r>
              </a:p>
              <a:p>
                <a:pPr marL="0" indent="0">
                  <a:lnSpc>
                    <a:spcPct val="100000"/>
                  </a:lnSpc>
                  <a:buNone/>
                </a:pPr>
                <a:r>
                  <a:rPr lang="en-US" altLang="en-US">
                    <a:ea typeface="Cambria Math" panose="02040503050406030204" pitchFamily="18" charset="0"/>
                  </a:rPr>
                  <a:t>                       </a:t>
                </a:r>
              </a:p>
            </p:txBody>
          </p:sp>
        </mc:Choice>
        <mc:Fallback>
          <p:sp>
            <p:nvSpPr>
              <p:cNvPr id="10" name="Content Placeholder 2">
                <a:extLst>
                  <a:ext uri="{FF2B5EF4-FFF2-40B4-BE49-F238E27FC236}">
                    <a16:creationId xmlns:a16="http://schemas.microsoft.com/office/drawing/2014/main" id="{1FA55CEC-6EC5-454A-947A-96CC9FB6EBFD}"/>
                  </a:ext>
                </a:extLst>
              </p:cNvPr>
              <p:cNvSpPr txBox="1">
                <a:spLocks noRot="1" noChangeAspect="1" noMove="1" noResize="1" noEditPoints="1" noAdjustHandles="1" noChangeArrowheads="1" noChangeShapeType="1" noTextEdit="1"/>
              </p:cNvSpPr>
              <p:nvPr/>
            </p:nvSpPr>
            <p:spPr>
              <a:xfrm>
                <a:off x="393467" y="647115"/>
                <a:ext cx="10994971" cy="5379611"/>
              </a:xfrm>
              <a:prstGeom prst="rect">
                <a:avLst/>
              </a:prstGeom>
              <a:blipFill>
                <a:blip r:embed="rId3"/>
                <a:stretch>
                  <a:fillRect l="-998" b="-11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FE09220-033E-E247-AF5D-D072A46222A6}"/>
                  </a:ext>
                </a:extLst>
              </p:cNvPr>
              <p:cNvSpPr/>
              <p:nvPr/>
            </p:nvSpPr>
            <p:spPr>
              <a:xfrm>
                <a:off x="3551381" y="6248401"/>
                <a:ext cx="12175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400" i="1">
                          <a:solidFill>
                            <a:srgbClr val="FF0000"/>
                          </a:solidFill>
                          <a:latin typeface="Cambria Math" panose="02040503050406030204" pitchFamily="18" charset="0"/>
                          <a:ea typeface="Cambria Math" panose="02040503050406030204" pitchFamily="18" charset="0"/>
                        </a:rPr>
                        <m:t>=</m:t>
                      </m:r>
                      <m:r>
                        <a:rPr lang="en-US" altLang="en-US" sz="2400" i="1">
                          <a:solidFill>
                            <a:srgbClr val="FF0000"/>
                          </a:solidFill>
                          <a:latin typeface="Cambria Math" panose="02040503050406030204" pitchFamily="18" charset="0"/>
                          <a:ea typeface="Cambria Math" panose="02040503050406030204" pitchFamily="18" charset="0"/>
                        </a:rPr>
                        <m:t>𝑂</m:t>
                      </m:r>
                      <m:d>
                        <m:dPr>
                          <m:ctrlPr>
                            <a:rPr lang="en-US" altLang="en-US" sz="2400" i="1">
                              <a:solidFill>
                                <a:srgbClr val="FF0000"/>
                              </a:solidFill>
                              <a:latin typeface="Cambria Math" panose="02040503050406030204" pitchFamily="18" charset="0"/>
                              <a:ea typeface="Cambria Math" panose="02040503050406030204" pitchFamily="18" charset="0"/>
                            </a:rPr>
                          </m:ctrlPr>
                        </m:dPr>
                        <m:e>
                          <m:r>
                            <a:rPr lang="en-US" altLang="en-US" sz="2400" i="1">
                              <a:solidFill>
                                <a:srgbClr val="FF0000"/>
                              </a:solidFill>
                              <a:latin typeface="Cambria Math" panose="02040503050406030204" pitchFamily="18" charset="0"/>
                              <a:ea typeface="Cambria Math" panose="02040503050406030204" pitchFamily="18" charset="0"/>
                            </a:rPr>
                            <m:t>1</m:t>
                          </m:r>
                        </m:e>
                      </m:d>
                    </m:oMath>
                  </m:oMathPara>
                </a14:m>
                <a:endParaRPr lang="en-US" altLang="en-US" sz="2400">
                  <a:ea typeface="Cambria Math" panose="02040503050406030204" pitchFamily="18" charset="0"/>
                </a:endParaRPr>
              </a:p>
            </p:txBody>
          </p:sp>
        </mc:Choice>
        <mc:Fallback>
          <p:sp>
            <p:nvSpPr>
              <p:cNvPr id="2" name="Rectangle 1">
                <a:extLst>
                  <a:ext uri="{FF2B5EF4-FFF2-40B4-BE49-F238E27FC236}">
                    <a16:creationId xmlns:a16="http://schemas.microsoft.com/office/drawing/2014/main" id="{9FE09220-033E-E247-AF5D-D072A46222A6}"/>
                  </a:ext>
                </a:extLst>
              </p:cNvPr>
              <p:cNvSpPr>
                <a:spLocks noRot="1" noChangeAspect="1" noMove="1" noResize="1" noEditPoints="1" noAdjustHandles="1" noChangeArrowheads="1" noChangeShapeType="1" noTextEdit="1"/>
              </p:cNvSpPr>
              <p:nvPr/>
            </p:nvSpPr>
            <p:spPr>
              <a:xfrm>
                <a:off x="3551381" y="6248401"/>
                <a:ext cx="1217577" cy="461665"/>
              </a:xfrm>
              <a:prstGeom prst="rect">
                <a:avLst/>
              </a:prstGeom>
              <a:blipFill>
                <a:blip r:embed="rId4"/>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AAEFE32-E9CE-6B4E-9E18-D91488B22293}"/>
              </a:ext>
            </a:extLst>
          </p:cNvPr>
          <p:cNvCxnSpPr/>
          <p:nvPr/>
        </p:nvCxnSpPr>
        <p:spPr>
          <a:xfrm>
            <a:off x="3214255" y="6137563"/>
            <a:ext cx="13438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945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4.4.1 Recursion tree</a:t>
            </a:r>
          </a:p>
        </p:txBody>
      </p:sp>
      <p:sp>
        <p:nvSpPr>
          <p:cNvPr id="2" name="TextBox 1">
            <a:extLst>
              <a:ext uri="{FF2B5EF4-FFF2-40B4-BE49-F238E27FC236}">
                <a16:creationId xmlns:a16="http://schemas.microsoft.com/office/drawing/2014/main" id="{BDD59BE8-34A1-CF4D-98E6-0297EBDDDDD2}"/>
              </a:ext>
            </a:extLst>
          </p:cNvPr>
          <p:cNvSpPr txBox="1"/>
          <p:nvPr/>
        </p:nvSpPr>
        <p:spPr>
          <a:xfrm>
            <a:off x="426804" y="818971"/>
            <a:ext cx="11765196" cy="5262979"/>
          </a:xfrm>
          <a:prstGeom prst="rect">
            <a:avLst/>
          </a:prstGeom>
          <a:noFill/>
        </p:spPr>
        <p:txBody>
          <a:bodyPr wrap="square" rtlCol="0">
            <a:spAutoFit/>
          </a:bodyPr>
          <a:lstStyle/>
          <a:p>
            <a:r>
              <a:rPr lang="en-US" sz="2800"/>
              <a:t>Although the substitution method can provide a succinct proof that a solution to a recurrence is correct, it is sometimes difﬁcult to come up with a good guess.</a:t>
            </a:r>
          </a:p>
          <a:p>
            <a:endParaRPr lang="en-US" sz="2800"/>
          </a:p>
          <a:p>
            <a:pPr marL="457200" indent="-457200">
              <a:buFont typeface="Arial" panose="020B0604020202020204" pitchFamily="34" charset="0"/>
              <a:buChar char="•"/>
            </a:pPr>
            <a:r>
              <a:rPr lang="en-US" sz="2800"/>
              <a:t>In a recursion tree, each node represents the cost of a single subproblem somewhere in the set of recursive function invocations. </a:t>
            </a:r>
          </a:p>
          <a:p>
            <a:pPr marL="457200" indent="-457200">
              <a:buFont typeface="Arial" panose="020B0604020202020204" pitchFamily="34" charset="0"/>
              <a:buChar char="•"/>
            </a:pPr>
            <a:r>
              <a:rPr lang="en-US" sz="2800"/>
              <a:t>We sum the costs within each level of the tree to obtain a set of per-level costs.</a:t>
            </a:r>
          </a:p>
          <a:p>
            <a:pPr marL="457200" indent="-457200">
              <a:buFont typeface="Arial" panose="020B0604020202020204" pitchFamily="34" charset="0"/>
              <a:buChar char="•"/>
            </a:pPr>
            <a:r>
              <a:rPr lang="en-US" sz="2800"/>
              <a:t>Then we sum all the per-level costs to determine the total cost of all levels of the recursion.</a:t>
            </a:r>
          </a:p>
          <a:p>
            <a:endParaRPr lang="en-US" sz="2800"/>
          </a:p>
          <a:p>
            <a:r>
              <a:rPr lang="en-US" sz="2800"/>
              <a:t>A recursion tree is best used to generate a good guess, which is then veriﬁed by the substitution method.</a:t>
            </a:r>
          </a:p>
        </p:txBody>
      </p:sp>
    </p:spTree>
    <p:extLst>
      <p:ext uri="{BB962C8B-B14F-4D97-AF65-F5344CB8AC3E}">
        <p14:creationId xmlns:p14="http://schemas.microsoft.com/office/powerpoint/2010/main" val="426663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4.4.2 Recursion tree</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1FA55CEC-6EC5-454A-947A-96CC9FB6EBFD}"/>
                  </a:ext>
                </a:extLst>
              </p:cNvPr>
              <p:cNvSpPr txBox="1">
                <a:spLocks/>
              </p:cNvSpPr>
              <p:nvPr/>
            </p:nvSpPr>
            <p:spPr>
              <a:xfrm>
                <a:off x="393467" y="647115"/>
                <a:ext cx="10994971" cy="6829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2600">
                    <a:ea typeface="Cambria Math" panose="02040503050406030204" pitchFamily="18" charset="0"/>
                  </a:rPr>
                  <a:t>Example: </a:t>
                </a:r>
                <a14:m>
                  <m:oMath xmlns:m="http://schemas.openxmlformats.org/officeDocument/2006/math">
                    <m:r>
                      <a:rPr lang="en-US" altLang="en-US" sz="2600" b="0" i="1" smtClean="0">
                        <a:latin typeface="Cambria Math" panose="02040503050406030204" pitchFamily="18" charset="0"/>
                        <a:ea typeface="Cambria Math" panose="02040503050406030204" pitchFamily="18" charset="0"/>
                      </a:rPr>
                      <m:t>𝑇</m:t>
                    </m:r>
                    <m:d>
                      <m:dPr>
                        <m:ctrlPr>
                          <a:rPr lang="en-US" altLang="en-US" sz="2600" b="0" i="1" smtClean="0">
                            <a:latin typeface="Cambria Math" panose="02040503050406030204" pitchFamily="18" charset="0"/>
                            <a:ea typeface="Cambria Math" panose="02040503050406030204" pitchFamily="18" charset="0"/>
                          </a:rPr>
                        </m:ctrlPr>
                      </m:dPr>
                      <m:e>
                        <m:r>
                          <a:rPr lang="en-US" altLang="en-US" sz="2600" b="0" i="1" smtClean="0">
                            <a:latin typeface="Cambria Math" panose="02040503050406030204" pitchFamily="18" charset="0"/>
                            <a:ea typeface="Cambria Math" panose="02040503050406030204" pitchFamily="18" charset="0"/>
                          </a:rPr>
                          <m:t>𝑛</m:t>
                        </m:r>
                      </m:e>
                    </m:d>
                    <m:r>
                      <a:rPr lang="en-US" altLang="en-US" sz="2600" b="0" i="1" smtClean="0">
                        <a:latin typeface="Cambria Math" panose="02040503050406030204" pitchFamily="18" charset="0"/>
                        <a:ea typeface="Cambria Math" panose="02040503050406030204" pitchFamily="18" charset="0"/>
                      </a:rPr>
                      <m:t>=2</m:t>
                    </m:r>
                    <m:r>
                      <a:rPr lang="en-US" altLang="en-US" sz="2600" b="0" i="1" smtClean="0">
                        <a:latin typeface="Cambria Math" panose="02040503050406030204" pitchFamily="18" charset="0"/>
                        <a:ea typeface="Cambria Math" panose="02040503050406030204" pitchFamily="18" charset="0"/>
                      </a:rPr>
                      <m:t>𝑇</m:t>
                    </m:r>
                    <m:d>
                      <m:dPr>
                        <m:ctrlPr>
                          <a:rPr lang="en-US" altLang="en-US" sz="2600" b="0" i="1" smtClean="0">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𝑛</m:t>
                            </m:r>
                          </m:num>
                          <m:den>
                            <m:r>
                              <a:rPr lang="en-US" altLang="en-US" sz="2600" b="0" i="1" smtClean="0">
                                <a:latin typeface="Cambria Math" panose="02040503050406030204" pitchFamily="18" charset="0"/>
                                <a:ea typeface="Cambria Math" panose="02040503050406030204" pitchFamily="18" charset="0"/>
                              </a:rPr>
                              <m:t>2</m:t>
                            </m:r>
                          </m:den>
                        </m:f>
                      </m:e>
                    </m:d>
                    <m:r>
                      <a:rPr lang="en-US" altLang="en-US" sz="2600" b="0" i="1" smtClean="0">
                        <a:latin typeface="Cambria Math" panose="02040503050406030204" pitchFamily="18" charset="0"/>
                        <a:ea typeface="Cambria Math" panose="02040503050406030204" pitchFamily="18" charset="0"/>
                      </a:rPr>
                      <m:t>+</m:t>
                    </m:r>
                    <m:sSup>
                      <m:sSupPr>
                        <m:ctrlPr>
                          <a:rPr lang="en-US" altLang="en-US" sz="2600" b="0" i="1" smtClean="0">
                            <a:latin typeface="Cambria Math" panose="02040503050406030204" pitchFamily="18" charset="0"/>
                            <a:ea typeface="Cambria Math" panose="02040503050406030204" pitchFamily="18" charset="0"/>
                          </a:rPr>
                        </m:ctrlPr>
                      </m:sSupPr>
                      <m:e>
                        <m:r>
                          <a:rPr lang="en-US" altLang="en-US" sz="2600" b="0" i="1" smtClean="0">
                            <a:latin typeface="Cambria Math" panose="02040503050406030204" pitchFamily="18" charset="0"/>
                            <a:ea typeface="Cambria Math" panose="02040503050406030204" pitchFamily="18" charset="0"/>
                          </a:rPr>
                          <m:t>𝑛</m:t>
                        </m:r>
                      </m:e>
                      <m:sup>
                        <m:r>
                          <a:rPr lang="en-US" altLang="en-US" sz="2600" b="0" i="1" smtClean="0">
                            <a:latin typeface="Cambria Math" panose="02040503050406030204" pitchFamily="18" charset="0"/>
                            <a:ea typeface="Cambria Math" panose="02040503050406030204" pitchFamily="18" charset="0"/>
                          </a:rPr>
                          <m:t>2</m:t>
                        </m:r>
                      </m:sup>
                    </m:sSup>
                  </m:oMath>
                </a14:m>
                <a:endParaRPr lang="en-US" altLang="en-US" sz="2600" b="0">
                  <a:ea typeface="Cambria Math" panose="02040503050406030204" pitchFamily="18" charset="0"/>
                </a:endParaRPr>
              </a:p>
              <a:p>
                <a:pPr marL="0" indent="0">
                  <a:lnSpc>
                    <a:spcPct val="100000"/>
                  </a:lnSpc>
                  <a:buNone/>
                </a:pPr>
                <a:r>
                  <a:rPr lang="en-US" altLang="en-US">
                    <a:ea typeface="Cambria Math" panose="02040503050406030204" pitchFamily="18" charset="0"/>
                  </a:rPr>
                  <a:t> </a:t>
                </a:r>
              </a:p>
              <a:p>
                <a:pPr marL="0" indent="0">
                  <a:lnSpc>
                    <a:spcPct val="100000"/>
                  </a:lnSpc>
                  <a:buNone/>
                </a:pPr>
                <a:r>
                  <a:rPr lang="en-US" altLang="en-US">
                    <a:ea typeface="Cambria Math" panose="02040503050406030204" pitchFamily="18" charset="0"/>
                  </a:rPr>
                  <a:t>                       </a:t>
                </a:r>
              </a:p>
            </p:txBody>
          </p:sp>
        </mc:Choice>
        <mc:Fallback>
          <p:sp>
            <p:nvSpPr>
              <p:cNvPr id="10" name="Content Placeholder 2">
                <a:extLst>
                  <a:ext uri="{FF2B5EF4-FFF2-40B4-BE49-F238E27FC236}">
                    <a16:creationId xmlns:a16="http://schemas.microsoft.com/office/drawing/2014/main" id="{1FA55CEC-6EC5-454A-947A-96CC9FB6EBFD}"/>
                  </a:ext>
                </a:extLst>
              </p:cNvPr>
              <p:cNvSpPr txBox="1">
                <a:spLocks noRot="1" noChangeAspect="1" noMove="1" noResize="1" noEditPoints="1" noAdjustHandles="1" noChangeArrowheads="1" noChangeShapeType="1" noTextEdit="1"/>
              </p:cNvSpPr>
              <p:nvPr/>
            </p:nvSpPr>
            <p:spPr>
              <a:xfrm>
                <a:off x="393467" y="647115"/>
                <a:ext cx="10994971" cy="682921"/>
              </a:xfrm>
              <a:prstGeom prst="rect">
                <a:avLst/>
              </a:prstGeom>
              <a:blipFill>
                <a:blip r:embed="rId3"/>
                <a:stretch>
                  <a:fillRect l="-998" b="-892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2F1A7E2-DBDD-9347-A97D-C22BBDA865B6}"/>
              </a:ext>
            </a:extLst>
          </p:cNvPr>
          <p:cNvPicPr>
            <a:picLocks noChangeAspect="1"/>
          </p:cNvPicPr>
          <p:nvPr/>
        </p:nvPicPr>
        <p:blipFill>
          <a:blip r:embed="rId4"/>
          <a:stretch>
            <a:fillRect/>
          </a:stretch>
        </p:blipFill>
        <p:spPr>
          <a:xfrm>
            <a:off x="393467" y="1330036"/>
            <a:ext cx="4163578" cy="5417128"/>
          </a:xfrm>
          <a:prstGeom prst="rect">
            <a:avLst/>
          </a:prstGeom>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1E151F87-3834-DC49-8891-C1DBC1FCC03F}"/>
                  </a:ext>
                </a:extLst>
              </p:cNvPr>
              <p:cNvSpPr txBox="1">
                <a:spLocks/>
              </p:cNvSpPr>
              <p:nvPr/>
            </p:nvSpPr>
            <p:spPr>
              <a:xfrm>
                <a:off x="5191203" y="1977150"/>
                <a:ext cx="7000797" cy="30895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2600">
                    <a:ea typeface="Cambria Math" panose="02040503050406030204" pitchFamily="18" charset="0"/>
                  </a:rPr>
                  <a:t>Height of tree </a:t>
                </a:r>
                <a14:m>
                  <m:oMath xmlns:m="http://schemas.openxmlformats.org/officeDocument/2006/math">
                    <m:r>
                      <a:rPr lang="en-US" altLang="en-US" sz="2600" b="0" i="1" smtClean="0">
                        <a:latin typeface="Cambria Math" panose="02040503050406030204" pitchFamily="18" charset="0"/>
                        <a:ea typeface="Cambria Math" panose="02040503050406030204" pitchFamily="18" charset="0"/>
                      </a:rPr>
                      <m:t>=</m:t>
                    </m:r>
                    <m:func>
                      <m:funcPr>
                        <m:ctrlPr>
                          <a:rPr lang="en-US" altLang="en-US" sz="2600" b="0" i="1" smtClean="0">
                            <a:latin typeface="Cambria Math" panose="02040503050406030204" pitchFamily="18" charset="0"/>
                            <a:ea typeface="Cambria Math" panose="02040503050406030204" pitchFamily="18" charset="0"/>
                          </a:rPr>
                        </m:ctrlPr>
                      </m:funcPr>
                      <m:fName>
                        <m:r>
                          <m:rPr>
                            <m:sty m:val="p"/>
                          </m:rPr>
                          <a:rPr lang="en-US" altLang="en-US" sz="2600" b="0" i="0" smtClean="0">
                            <a:latin typeface="Cambria Math" panose="02040503050406030204" pitchFamily="18" charset="0"/>
                            <a:ea typeface="Cambria Math" panose="02040503050406030204" pitchFamily="18" charset="0"/>
                          </a:rPr>
                          <m:t>log</m:t>
                        </m:r>
                      </m:fName>
                      <m:e>
                        <m:r>
                          <a:rPr lang="en-US" altLang="en-US" sz="2600" b="0" i="1" smtClean="0">
                            <a:latin typeface="Cambria Math" panose="02040503050406030204" pitchFamily="18" charset="0"/>
                            <a:ea typeface="Cambria Math" panose="02040503050406030204" pitchFamily="18" charset="0"/>
                          </a:rPr>
                          <m:t>𝑛</m:t>
                        </m:r>
                      </m:e>
                    </m:func>
                  </m:oMath>
                </a14:m>
                <a:endParaRPr lang="en-US" altLang="en-US" sz="2600" b="0">
                  <a:ea typeface="Cambria Math" panose="02040503050406030204" pitchFamily="18" charset="0"/>
                </a:endParaRPr>
              </a:p>
              <a:p>
                <a:pPr marL="0" indent="0">
                  <a:lnSpc>
                    <a:spcPct val="100000"/>
                  </a:lnSpc>
                  <a:buNone/>
                </a:pPr>
                <a:r>
                  <a:rPr lang="en-US" altLang="en-US" sz="2600">
                    <a:ea typeface="Cambria Math" panose="02040503050406030204" pitchFamily="18" charset="0"/>
                  </a:rPr>
                  <a:t>Thus, </a:t>
                </a:r>
                <a14:m>
                  <m:oMath xmlns:m="http://schemas.openxmlformats.org/officeDocument/2006/math">
                    <m:r>
                      <a:rPr lang="en-US" altLang="en-US" sz="2600" i="1">
                        <a:latin typeface="Cambria Math" panose="02040503050406030204" pitchFamily="18" charset="0"/>
                        <a:ea typeface="Cambria Math" panose="02040503050406030204" pitchFamily="18" charset="0"/>
                      </a:rPr>
                      <m:t>𝑇</m:t>
                    </m:r>
                    <m:d>
                      <m:dPr>
                        <m:ctrlPr>
                          <a:rPr lang="en-US" altLang="en-US" sz="2600" i="1">
                            <a:latin typeface="Cambria Math" panose="02040503050406030204" pitchFamily="18" charset="0"/>
                            <a:ea typeface="Cambria Math" panose="02040503050406030204" pitchFamily="18" charset="0"/>
                          </a:rPr>
                        </m:ctrlPr>
                      </m:dPr>
                      <m:e>
                        <m:r>
                          <a:rPr lang="en-US" altLang="en-US" sz="2600" i="1">
                            <a:latin typeface="Cambria Math" panose="02040503050406030204" pitchFamily="18" charset="0"/>
                            <a:ea typeface="Cambria Math" panose="02040503050406030204" pitchFamily="18" charset="0"/>
                          </a:rPr>
                          <m:t>𝑛</m:t>
                        </m:r>
                      </m:e>
                    </m:d>
                    <m:r>
                      <a:rPr lang="en-US" altLang="en-US" sz="2600" b="0" i="1" smtClean="0">
                        <a:latin typeface="Cambria Math" panose="02040503050406030204" pitchFamily="18" charset="0"/>
                        <a:ea typeface="Cambria Math" panose="02040503050406030204" pitchFamily="18" charset="0"/>
                      </a:rPr>
                      <m:t>≤</m:t>
                    </m:r>
                    <m:sSup>
                      <m:sSupPr>
                        <m:ctrlPr>
                          <a:rPr lang="en-US" altLang="en-US" sz="2600" b="0" i="1" smtClean="0">
                            <a:latin typeface="Cambria Math" panose="02040503050406030204" pitchFamily="18" charset="0"/>
                            <a:ea typeface="Cambria Math" panose="02040503050406030204" pitchFamily="18" charset="0"/>
                          </a:rPr>
                        </m:ctrlPr>
                      </m:sSupPr>
                      <m:e>
                        <m:r>
                          <a:rPr lang="en-US" altLang="en-US" sz="2600" b="0" i="1" smtClean="0">
                            <a:latin typeface="Cambria Math" panose="02040503050406030204" pitchFamily="18" charset="0"/>
                            <a:ea typeface="Cambria Math" panose="02040503050406030204" pitchFamily="18" charset="0"/>
                          </a:rPr>
                          <m:t>𝑛</m:t>
                        </m:r>
                      </m:e>
                      <m:sup>
                        <m:r>
                          <a:rPr lang="en-US" altLang="en-US" sz="2600" b="0" i="1" smtClean="0">
                            <a:latin typeface="Cambria Math" panose="02040503050406030204" pitchFamily="18" charset="0"/>
                            <a:ea typeface="Cambria Math" panose="02040503050406030204" pitchFamily="18" charset="0"/>
                          </a:rPr>
                          <m:t>2</m:t>
                        </m:r>
                      </m:sup>
                    </m:sSup>
                    <m:d>
                      <m:dPr>
                        <m:ctrlPr>
                          <a:rPr lang="en-US" altLang="en-US" sz="2600" b="0" i="1" smtClean="0">
                            <a:latin typeface="Cambria Math" panose="02040503050406030204" pitchFamily="18" charset="0"/>
                            <a:ea typeface="Cambria Math" panose="02040503050406030204" pitchFamily="18" charset="0"/>
                          </a:rPr>
                        </m:ctrlPr>
                      </m:dPr>
                      <m:e>
                        <m:r>
                          <a:rPr lang="en-US" altLang="en-US" sz="2600" b="0" i="1" smtClean="0">
                            <a:latin typeface="Cambria Math" panose="02040503050406030204" pitchFamily="18" charset="0"/>
                            <a:ea typeface="Cambria Math" panose="02040503050406030204" pitchFamily="18" charset="0"/>
                          </a:rPr>
                          <m:t>1+2⋅</m:t>
                        </m:r>
                        <m:sSup>
                          <m:sSupPr>
                            <m:ctrlPr>
                              <a:rPr lang="en-US" altLang="en-US" sz="2600" b="0" i="1" smtClean="0">
                                <a:latin typeface="Cambria Math" panose="02040503050406030204" pitchFamily="18" charset="0"/>
                                <a:ea typeface="Cambria Math" panose="02040503050406030204" pitchFamily="18" charset="0"/>
                              </a:rPr>
                            </m:ctrlPr>
                          </m:sSupPr>
                          <m:e>
                            <m:d>
                              <m:dPr>
                                <m:ctrlPr>
                                  <a:rPr lang="en-US" altLang="en-US" sz="2600" b="0" i="1" smtClean="0">
                                    <a:latin typeface="Cambria Math" panose="02040503050406030204" pitchFamily="18" charset="0"/>
                                    <a:ea typeface="Cambria Math" panose="02040503050406030204" pitchFamily="18" charset="0"/>
                                  </a:rPr>
                                </m:ctrlPr>
                              </m:dPr>
                              <m:e>
                                <m:f>
                                  <m:fPr>
                                    <m:ctrlPr>
                                      <a:rPr lang="en-US" altLang="en-US" sz="2600" b="0" i="1" smtClean="0">
                                        <a:latin typeface="Cambria Math" panose="02040503050406030204" pitchFamily="18" charset="0"/>
                                        <a:ea typeface="Cambria Math" panose="02040503050406030204" pitchFamily="18" charset="0"/>
                                      </a:rPr>
                                    </m:ctrlPr>
                                  </m:fPr>
                                  <m:num>
                                    <m:r>
                                      <a:rPr lang="en-US" altLang="en-US" sz="2600" b="0" i="1" smtClean="0">
                                        <a:latin typeface="Cambria Math" panose="02040503050406030204" pitchFamily="18" charset="0"/>
                                        <a:ea typeface="Cambria Math" panose="02040503050406030204" pitchFamily="18" charset="0"/>
                                      </a:rPr>
                                      <m:t>1</m:t>
                                    </m:r>
                                  </m:num>
                                  <m:den>
                                    <m:r>
                                      <a:rPr lang="en-US" altLang="en-US" sz="2600" b="0" i="1" smtClean="0">
                                        <a:latin typeface="Cambria Math" panose="02040503050406030204" pitchFamily="18" charset="0"/>
                                        <a:ea typeface="Cambria Math" panose="02040503050406030204" pitchFamily="18" charset="0"/>
                                      </a:rPr>
                                      <m:t>2</m:t>
                                    </m:r>
                                  </m:den>
                                </m:f>
                              </m:e>
                            </m:d>
                          </m:e>
                          <m:sup>
                            <m:r>
                              <a:rPr lang="en-US" altLang="en-US" sz="2600" b="0" i="1" smtClean="0">
                                <a:latin typeface="Cambria Math" panose="02040503050406030204" pitchFamily="18" charset="0"/>
                                <a:ea typeface="Cambria Math" panose="02040503050406030204" pitchFamily="18" charset="0"/>
                              </a:rPr>
                              <m:t>2</m:t>
                            </m:r>
                          </m:sup>
                        </m:sSup>
                        <m:r>
                          <a:rPr lang="en-US" altLang="en-US" sz="2600" b="0" i="1" smtClean="0">
                            <a:latin typeface="Cambria Math" panose="02040503050406030204" pitchFamily="18" charset="0"/>
                            <a:ea typeface="Cambria Math" panose="02040503050406030204" pitchFamily="18" charset="0"/>
                          </a:rPr>
                          <m:t>+4⋅</m:t>
                        </m:r>
                        <m:sSup>
                          <m:sSupPr>
                            <m:ctrlPr>
                              <a:rPr lang="en-US" altLang="en-US" sz="2600" i="1">
                                <a:latin typeface="Cambria Math" panose="02040503050406030204" pitchFamily="18" charset="0"/>
                                <a:ea typeface="Cambria Math" panose="02040503050406030204" pitchFamily="18" charset="0"/>
                              </a:rPr>
                            </m:ctrlPr>
                          </m:sSupPr>
                          <m:e>
                            <m:d>
                              <m:dPr>
                                <m:ctrlPr>
                                  <a:rPr lang="en-US" altLang="en-US" sz="2600" i="1">
                                    <a:latin typeface="Cambria Math" panose="02040503050406030204" pitchFamily="18" charset="0"/>
                                    <a:ea typeface="Cambria Math" panose="02040503050406030204" pitchFamily="18" charset="0"/>
                                  </a:rPr>
                                </m:ctrlPr>
                              </m:dPr>
                              <m:e>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1</m:t>
                                    </m:r>
                                  </m:num>
                                  <m:den>
                                    <m:r>
                                      <a:rPr lang="en-US" altLang="en-US" sz="2600" b="0" i="1" smtClean="0">
                                        <a:latin typeface="Cambria Math" panose="02040503050406030204" pitchFamily="18" charset="0"/>
                                        <a:ea typeface="Cambria Math" panose="02040503050406030204" pitchFamily="18" charset="0"/>
                                      </a:rPr>
                                      <m:t>4</m:t>
                                    </m:r>
                                  </m:den>
                                </m:f>
                              </m:e>
                            </m:d>
                          </m:e>
                          <m:sup>
                            <m:r>
                              <a:rPr lang="en-US" altLang="en-US" sz="2600" i="1">
                                <a:latin typeface="Cambria Math" panose="02040503050406030204" pitchFamily="18" charset="0"/>
                                <a:ea typeface="Cambria Math" panose="02040503050406030204" pitchFamily="18" charset="0"/>
                              </a:rPr>
                              <m:t>2</m:t>
                            </m:r>
                          </m:sup>
                        </m:sSup>
                        <m:r>
                          <a:rPr lang="en-US" altLang="en-US" sz="2600" b="0" i="1" smtClean="0">
                            <a:latin typeface="Cambria Math" panose="02040503050406030204" pitchFamily="18" charset="0"/>
                            <a:ea typeface="Cambria Math" panose="02040503050406030204" pitchFamily="18" charset="0"/>
                          </a:rPr>
                          <m:t>+…</m:t>
                        </m:r>
                      </m:e>
                    </m:d>
                  </m:oMath>
                </a14:m>
                <a:endParaRPr lang="en-US" altLang="en-US" sz="2600" b="0">
                  <a:ea typeface="Cambria Math" panose="02040503050406030204" pitchFamily="18" charset="0"/>
                </a:endParaRPr>
              </a:p>
              <a:p>
                <a:pPr marL="0" indent="0">
                  <a:lnSpc>
                    <a:spcPct val="100000"/>
                  </a:lnSpc>
                  <a:buNone/>
                </a:pPr>
                <a:r>
                  <a:rPr lang="en-US" altLang="en-US" sz="2600" b="0">
                    <a:ea typeface="Cambria Math" panose="02040503050406030204" pitchFamily="18" charset="0"/>
                  </a:rPr>
                  <a:t>                   </a:t>
                </a:r>
                <a14:m>
                  <m:oMath xmlns:m="http://schemas.openxmlformats.org/officeDocument/2006/math">
                    <m:r>
                      <a:rPr lang="en-US" altLang="en-US" sz="2600" b="0" i="1" smtClean="0">
                        <a:latin typeface="Cambria Math" panose="02040503050406030204" pitchFamily="18" charset="0"/>
                        <a:ea typeface="Cambria Math" panose="02040503050406030204" pitchFamily="18" charset="0"/>
                      </a:rPr>
                      <m:t>=</m:t>
                    </m:r>
                    <m:sSup>
                      <m:sSupPr>
                        <m:ctrlPr>
                          <a:rPr lang="en-US" altLang="en-US" sz="2600" i="1">
                            <a:latin typeface="Cambria Math" panose="02040503050406030204" pitchFamily="18" charset="0"/>
                            <a:ea typeface="Cambria Math" panose="02040503050406030204" pitchFamily="18" charset="0"/>
                          </a:rPr>
                        </m:ctrlPr>
                      </m:sSupPr>
                      <m:e>
                        <m:r>
                          <a:rPr lang="en-US" altLang="en-US" sz="2600" i="1">
                            <a:latin typeface="Cambria Math" panose="02040503050406030204" pitchFamily="18" charset="0"/>
                            <a:ea typeface="Cambria Math" panose="02040503050406030204" pitchFamily="18" charset="0"/>
                          </a:rPr>
                          <m:t>𝑛</m:t>
                        </m:r>
                      </m:e>
                      <m:sup>
                        <m:r>
                          <a:rPr lang="en-US" altLang="en-US" sz="2600" i="1">
                            <a:latin typeface="Cambria Math" panose="02040503050406030204" pitchFamily="18" charset="0"/>
                            <a:ea typeface="Cambria Math" panose="02040503050406030204" pitchFamily="18" charset="0"/>
                          </a:rPr>
                          <m:t>2</m:t>
                        </m:r>
                      </m:sup>
                    </m:sSup>
                    <m:d>
                      <m:dPr>
                        <m:ctrlPr>
                          <a:rPr lang="en-US" altLang="en-US" sz="2600" i="1">
                            <a:latin typeface="Cambria Math" panose="02040503050406030204" pitchFamily="18" charset="0"/>
                            <a:ea typeface="Cambria Math" panose="02040503050406030204" pitchFamily="18" charset="0"/>
                          </a:rPr>
                        </m:ctrlPr>
                      </m:dPr>
                      <m:e>
                        <m:r>
                          <a:rPr lang="en-US" altLang="en-US" sz="2600" i="1">
                            <a:latin typeface="Cambria Math" panose="02040503050406030204" pitchFamily="18" charset="0"/>
                            <a:ea typeface="Cambria Math" panose="02040503050406030204" pitchFamily="18" charset="0"/>
                          </a:rPr>
                          <m:t>1+</m:t>
                        </m:r>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1</m:t>
                            </m:r>
                          </m:num>
                          <m:den>
                            <m:r>
                              <a:rPr lang="en-US" altLang="en-US" sz="2600" i="1">
                                <a:latin typeface="Cambria Math" panose="02040503050406030204" pitchFamily="18" charset="0"/>
                                <a:ea typeface="Cambria Math" panose="02040503050406030204" pitchFamily="18" charset="0"/>
                              </a:rPr>
                              <m:t>2</m:t>
                            </m:r>
                          </m:den>
                        </m:f>
                        <m:r>
                          <a:rPr lang="en-US" altLang="en-US" sz="2600" i="1">
                            <a:latin typeface="Cambria Math" panose="02040503050406030204" pitchFamily="18" charset="0"/>
                            <a:ea typeface="Cambria Math" panose="02040503050406030204" pitchFamily="18" charset="0"/>
                          </a:rPr>
                          <m:t>+</m:t>
                        </m:r>
                        <m:f>
                          <m:fPr>
                            <m:ctrlPr>
                              <a:rPr lang="en-US" altLang="en-US" sz="2600" i="1">
                                <a:latin typeface="Cambria Math" panose="02040503050406030204" pitchFamily="18" charset="0"/>
                                <a:ea typeface="Cambria Math" panose="02040503050406030204" pitchFamily="18" charset="0"/>
                              </a:rPr>
                            </m:ctrlPr>
                          </m:fPr>
                          <m:num>
                            <m:r>
                              <a:rPr lang="en-US" altLang="en-US" sz="2600" i="1">
                                <a:latin typeface="Cambria Math" panose="02040503050406030204" pitchFamily="18" charset="0"/>
                                <a:ea typeface="Cambria Math" panose="02040503050406030204" pitchFamily="18" charset="0"/>
                              </a:rPr>
                              <m:t>1</m:t>
                            </m:r>
                          </m:num>
                          <m:den>
                            <m:r>
                              <a:rPr lang="en-US" altLang="en-US" sz="2600" b="0" i="1" smtClean="0">
                                <a:latin typeface="Cambria Math" panose="02040503050406030204" pitchFamily="18" charset="0"/>
                                <a:ea typeface="Cambria Math" panose="02040503050406030204" pitchFamily="18" charset="0"/>
                              </a:rPr>
                              <m:t>4</m:t>
                            </m:r>
                          </m:den>
                        </m:f>
                        <m:r>
                          <a:rPr lang="en-US" altLang="en-US" sz="2600" i="1">
                            <a:latin typeface="Cambria Math" panose="02040503050406030204" pitchFamily="18" charset="0"/>
                            <a:ea typeface="Cambria Math" panose="02040503050406030204" pitchFamily="18" charset="0"/>
                          </a:rPr>
                          <m:t>+…</m:t>
                        </m:r>
                      </m:e>
                    </m:d>
                  </m:oMath>
                </a14:m>
                <a:endParaRPr lang="en-US" altLang="en-US" sz="2600" b="0">
                  <a:ea typeface="Cambria Math" panose="02040503050406030204" pitchFamily="18" charset="0"/>
                </a:endParaRPr>
              </a:p>
              <a:p>
                <a:pPr marL="0" indent="0">
                  <a:lnSpc>
                    <a:spcPct val="100000"/>
                  </a:lnSpc>
                  <a:buNone/>
                </a:pPr>
                <a:r>
                  <a:rPr lang="en-US" altLang="en-US" b="0">
                    <a:ea typeface="Cambria Math" panose="02040503050406030204" pitchFamily="18" charset="0"/>
                  </a:rPr>
                  <a:t>                  </a:t>
                </a:r>
                <a14:m>
                  <m:oMath xmlns:m="http://schemas.openxmlformats.org/officeDocument/2006/math">
                    <m:r>
                      <a:rPr lang="en-US" altLang="en-US" b="0" i="1" smtClean="0">
                        <a:latin typeface="Cambria Math" panose="02040503050406030204" pitchFamily="18" charset="0"/>
                        <a:ea typeface="Cambria Math" panose="02040503050406030204" pitchFamily="18" charset="0"/>
                      </a:rPr>
                      <m:t>=</m:t>
                    </m:r>
                    <m:r>
                      <m:rPr>
                        <m:sty m:val="p"/>
                      </m:rPr>
                      <a:rPr lang="en-US" altLang="en-US" b="0" i="0" smtClean="0">
                        <a:latin typeface="Cambria Math" panose="02040503050406030204" pitchFamily="18" charset="0"/>
                        <a:ea typeface="Cambria Math" panose="02040503050406030204" pitchFamily="18" charset="0"/>
                      </a:rPr>
                      <m:t>Θ</m:t>
                    </m:r>
                    <m:r>
                      <a:rPr lang="en-US" altLang="en-US" b="0" i="1" smtClean="0">
                        <a:latin typeface="Cambria Math" panose="02040503050406030204" pitchFamily="18" charset="0"/>
                        <a:ea typeface="Cambria Math" panose="02040503050406030204" pitchFamily="18" charset="0"/>
                      </a:rPr>
                      <m:t>(</m:t>
                    </m:r>
                    <m:sSup>
                      <m:sSupPr>
                        <m:ctrlPr>
                          <a:rPr lang="en-US" altLang="en-US" i="1">
                            <a:latin typeface="Cambria Math" panose="02040503050406030204" pitchFamily="18" charset="0"/>
                            <a:ea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𝑛</m:t>
                        </m:r>
                      </m:e>
                      <m:sup>
                        <m:r>
                          <a:rPr lang="en-US" altLang="en-US" i="1">
                            <a:latin typeface="Cambria Math" panose="02040503050406030204" pitchFamily="18" charset="0"/>
                            <a:ea typeface="Cambria Math" panose="02040503050406030204" pitchFamily="18" charset="0"/>
                          </a:rPr>
                          <m:t>2</m:t>
                        </m:r>
                      </m:sup>
                    </m:sSup>
                    <m:r>
                      <a:rPr lang="en-US" altLang="en-US" b="0" i="1" smtClean="0">
                        <a:latin typeface="Cambria Math" panose="02040503050406030204" pitchFamily="18" charset="0"/>
                        <a:ea typeface="Cambria Math" panose="02040503050406030204" pitchFamily="18" charset="0"/>
                      </a:rPr>
                      <m:t>)</m:t>
                    </m:r>
                  </m:oMath>
                </a14:m>
                <a:endParaRPr lang="en-US" altLang="en-US">
                  <a:ea typeface="Cambria Math" panose="02040503050406030204" pitchFamily="18" charset="0"/>
                </a:endParaRPr>
              </a:p>
              <a:p>
                <a:pPr marL="0" indent="0">
                  <a:lnSpc>
                    <a:spcPct val="100000"/>
                  </a:lnSpc>
                  <a:buNone/>
                </a:pPr>
                <a:r>
                  <a:rPr lang="en-US" altLang="en-US">
                    <a:ea typeface="Cambria Math" panose="02040503050406030204" pitchFamily="18" charset="0"/>
                  </a:rPr>
                  <a:t>                       </a:t>
                </a:r>
              </a:p>
            </p:txBody>
          </p:sp>
        </mc:Choice>
        <mc:Fallback>
          <p:sp>
            <p:nvSpPr>
              <p:cNvPr id="8" name="Content Placeholder 2">
                <a:extLst>
                  <a:ext uri="{FF2B5EF4-FFF2-40B4-BE49-F238E27FC236}">
                    <a16:creationId xmlns:a16="http://schemas.microsoft.com/office/drawing/2014/main" id="{1E151F87-3834-DC49-8891-C1DBC1FCC03F}"/>
                  </a:ext>
                </a:extLst>
              </p:cNvPr>
              <p:cNvSpPr txBox="1">
                <a:spLocks noRot="1" noChangeAspect="1" noMove="1" noResize="1" noEditPoints="1" noAdjustHandles="1" noChangeArrowheads="1" noChangeShapeType="1" noTextEdit="1"/>
              </p:cNvSpPr>
              <p:nvPr/>
            </p:nvSpPr>
            <p:spPr>
              <a:xfrm>
                <a:off x="5191203" y="1977150"/>
                <a:ext cx="7000797" cy="3089564"/>
              </a:xfrm>
              <a:prstGeom prst="rect">
                <a:avLst/>
              </a:prstGeom>
              <a:blipFill>
                <a:blip r:embed="rId5"/>
                <a:stretch>
                  <a:fillRect l="-1568" t="-1775"/>
                </a:stretch>
              </a:blipFill>
            </p:spPr>
            <p:txBody>
              <a:bodyPr/>
              <a:lstStyle/>
              <a:p>
                <a:r>
                  <a:rPr lang="en-US">
                    <a:noFill/>
                  </a:rPr>
                  <a:t> </a:t>
                </a:r>
              </a:p>
            </p:txBody>
          </p:sp>
        </mc:Fallback>
      </mc:AlternateContent>
    </p:spTree>
    <p:extLst>
      <p:ext uri="{BB962C8B-B14F-4D97-AF65-F5344CB8AC3E}">
        <p14:creationId xmlns:p14="http://schemas.microsoft.com/office/powerpoint/2010/main" val="266582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5.1 Master Theorem</a:t>
            </a:r>
          </a:p>
        </p:txBody>
      </p:sp>
      <p:pic>
        <p:nvPicPr>
          <p:cNvPr id="2" name="Picture 1">
            <a:extLst>
              <a:ext uri="{FF2B5EF4-FFF2-40B4-BE49-F238E27FC236}">
                <a16:creationId xmlns:a16="http://schemas.microsoft.com/office/drawing/2014/main" id="{94D0D1E7-135A-8B40-BF9C-3897A5602FD8}"/>
              </a:ext>
            </a:extLst>
          </p:cNvPr>
          <p:cNvPicPr>
            <a:picLocks noChangeAspect="1"/>
          </p:cNvPicPr>
          <p:nvPr/>
        </p:nvPicPr>
        <p:blipFill>
          <a:blip r:embed="rId3"/>
          <a:stretch>
            <a:fillRect/>
          </a:stretch>
        </p:blipFill>
        <p:spPr>
          <a:xfrm>
            <a:off x="314398" y="1149928"/>
            <a:ext cx="11698977" cy="4475018"/>
          </a:xfrm>
          <a:prstGeom prst="rect">
            <a:avLst/>
          </a:prstGeom>
        </p:spPr>
      </p:pic>
      <p:cxnSp>
        <p:nvCxnSpPr>
          <p:cNvPr id="4" name="Straight Connector 3">
            <a:extLst>
              <a:ext uri="{FF2B5EF4-FFF2-40B4-BE49-F238E27FC236}">
                <a16:creationId xmlns:a16="http://schemas.microsoft.com/office/drawing/2014/main" id="{1EC6A468-DD1E-754C-953F-6943A4BB79E7}"/>
              </a:ext>
            </a:extLst>
          </p:cNvPr>
          <p:cNvCxnSpPr/>
          <p:nvPr/>
        </p:nvCxnSpPr>
        <p:spPr>
          <a:xfrm>
            <a:off x="8744755" y="5124183"/>
            <a:ext cx="267880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B10854-E35D-AD4D-A9E5-8CB74DDA514E}"/>
              </a:ext>
            </a:extLst>
          </p:cNvPr>
          <p:cNvCxnSpPr>
            <a:cxnSpLocks/>
          </p:cNvCxnSpPr>
          <p:nvPr/>
        </p:nvCxnSpPr>
        <p:spPr>
          <a:xfrm>
            <a:off x="2896405" y="5522076"/>
            <a:ext cx="84120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926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5.2.1 Master Theorem - examples</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C6AE1129-DF40-7B48-97D4-0B994AA68968}"/>
                  </a:ext>
                </a:extLst>
              </p:cNvPr>
              <p:cNvSpPr/>
              <p:nvPr/>
            </p:nvSpPr>
            <p:spPr>
              <a:xfrm>
                <a:off x="288112" y="791335"/>
                <a:ext cx="10075088" cy="1899366"/>
              </a:xfrm>
              <a:prstGeom prst="rect">
                <a:avLst/>
              </a:prstGeom>
            </p:spPr>
            <p:txBody>
              <a:bodyPr wrap="square">
                <a:spAutoFit/>
              </a:bodyPr>
              <a:lstStyle/>
              <a:p>
                <a:pPr>
                  <a:lnSpc>
                    <a:spcPct val="120000"/>
                  </a:lnSpc>
                </a:pPr>
                <a:r>
                  <a:rPr lang="en-US" altLang="en-US" sz="2800">
                    <a:ea typeface="Cambria Math" panose="02040503050406030204" pitchFamily="18" charset="0"/>
                  </a:rPr>
                  <a:t>Example 1: </a:t>
                </a: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=2</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i="1">
                                <a:latin typeface="Cambria Math" panose="02040503050406030204" pitchFamily="18" charset="0"/>
                                <a:ea typeface="Cambria Math" panose="02040503050406030204" pitchFamily="18" charset="0"/>
                              </a:rPr>
                              <m:t>2</m:t>
                            </m:r>
                          </m:den>
                        </m:f>
                      </m:e>
                    </m:d>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𝑛</m:t>
                    </m:r>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Thus, </a:t>
                </a:r>
                <a14:m>
                  <m:oMath xmlns:m="http://schemas.openxmlformats.org/officeDocument/2006/math">
                    <m:r>
                      <a:rPr lang="en-US" altLang="en-US" sz="2800" b="0" i="1" smtClean="0">
                        <a:latin typeface="Cambria Math" panose="02040503050406030204" pitchFamily="18" charset="0"/>
                        <a:ea typeface="Cambria Math" panose="02040503050406030204" pitchFamily="18" charset="0"/>
                      </a:rPr>
                      <m:t>𝑎</m:t>
                    </m:r>
                    <m:r>
                      <a:rPr lang="en-US" altLang="en-US" sz="2800" b="0" i="1" smtClean="0">
                        <a:latin typeface="Cambria Math" panose="02040503050406030204" pitchFamily="18" charset="0"/>
                        <a:ea typeface="Cambria Math" panose="02040503050406030204" pitchFamily="18" charset="0"/>
                      </a:rPr>
                      <m:t>=2, </m:t>
                    </m:r>
                    <m:r>
                      <a:rPr lang="en-US" altLang="en-US" sz="2800" b="0" i="1" smtClean="0">
                        <a:latin typeface="Cambria Math" panose="02040503050406030204" pitchFamily="18" charset="0"/>
                        <a:ea typeface="Cambria Math" panose="02040503050406030204" pitchFamily="18" charset="0"/>
                      </a:rPr>
                      <m:t>𝑏</m:t>
                    </m:r>
                    <m:r>
                      <a:rPr lang="en-US" altLang="en-US" sz="2800" b="0" i="1" smtClean="0">
                        <a:latin typeface="Cambria Math" panose="02040503050406030204" pitchFamily="18" charset="0"/>
                        <a:ea typeface="Cambria Math" panose="02040503050406030204" pitchFamily="18" charset="0"/>
                      </a:rPr>
                      <m:t>=2, </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𝑏</m:t>
                            </m:r>
                          </m:sub>
                        </m:sSub>
                      </m:fName>
                      <m:e>
                        <m:r>
                          <a:rPr lang="en-US" altLang="en-US" sz="2800" b="0" i="1" smtClean="0">
                            <a:latin typeface="Cambria Math" panose="02040503050406030204" pitchFamily="18" charset="0"/>
                            <a:ea typeface="Cambria Math" panose="02040503050406030204" pitchFamily="18" charset="0"/>
                          </a:rPr>
                          <m:t>𝑎</m:t>
                        </m:r>
                      </m:e>
                    </m:func>
                    <m:r>
                      <a:rPr lang="en-US" altLang="en-US" sz="2800" b="0" i="1" smtClean="0">
                        <a:latin typeface="Cambria Math" panose="02040503050406030204" pitchFamily="18" charset="0"/>
                        <a:ea typeface="Cambria Math" panose="02040503050406030204" pitchFamily="18" charset="0"/>
                      </a:rPr>
                      <m:t>=1, </m:t>
                    </m:r>
                    <m:r>
                      <a:rPr lang="en-US" altLang="en-US" sz="2800" b="0" i="1" smtClean="0">
                        <a:latin typeface="Cambria Math" panose="02040503050406030204" pitchFamily="18" charset="0"/>
                        <a:ea typeface="Cambria Math" panose="02040503050406030204" pitchFamily="18" charset="0"/>
                      </a:rPr>
                      <m:t>𝑓</m:t>
                    </m:r>
                    <m:d>
                      <m:dPr>
                        <m:ctrlPr>
                          <a:rPr lang="en-US" altLang="en-US" sz="2800" b="0" i="1" smtClean="0">
                            <a:latin typeface="Cambria Math" panose="02040503050406030204" pitchFamily="18" charset="0"/>
                            <a:ea typeface="Cambria Math" panose="02040503050406030204" pitchFamily="18" charset="0"/>
                          </a:rPr>
                        </m:ctrlPr>
                      </m:dPr>
                      <m:e>
                        <m:r>
                          <a:rPr lang="en-US" altLang="en-US" sz="2800" b="0" i="1" smtClean="0">
                            <a:latin typeface="Cambria Math" panose="02040503050406030204" pitchFamily="18" charset="0"/>
                            <a:ea typeface="Cambria Math" panose="02040503050406030204" pitchFamily="18" charset="0"/>
                          </a:rPr>
                          <m:t>𝑛</m:t>
                        </m:r>
                      </m:e>
                    </m:d>
                    <m:r>
                      <a:rPr lang="en-US" altLang="en-US" sz="2800" b="0" i="1" smtClean="0">
                        <a:latin typeface="Cambria Math" panose="02040503050406030204" pitchFamily="18" charset="0"/>
                        <a:ea typeface="Cambria Math" panose="02040503050406030204" pitchFamily="18" charset="0"/>
                      </a:rPr>
                      <m:t>=</m:t>
                    </m:r>
                    <m:r>
                      <m:rPr>
                        <m:sty m:val="p"/>
                      </m:rPr>
                      <a:rPr lang="en-US" altLang="en-US" sz="2800" b="0" i="0" smtClean="0">
                        <a:latin typeface="Cambria Math" panose="02040503050406030204" pitchFamily="18" charset="0"/>
                        <a:ea typeface="Cambria Math" panose="02040503050406030204" pitchFamily="18" charset="0"/>
                      </a:rPr>
                      <m:t>Θ</m:t>
                    </m:r>
                    <m:d>
                      <m:dPr>
                        <m:ctrlPr>
                          <a:rPr lang="en-US" altLang="en-US" sz="2800" b="0" i="1" smtClean="0">
                            <a:latin typeface="Cambria Math" panose="02040503050406030204" pitchFamily="18" charset="0"/>
                            <a:ea typeface="Cambria Math" panose="02040503050406030204" pitchFamily="18" charset="0"/>
                          </a:rPr>
                        </m:ctrlPr>
                      </m:dPr>
                      <m:e>
                        <m:r>
                          <a:rPr lang="en-US" altLang="en-US" sz="2800" b="0" i="1" smtClean="0">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m:rPr>
                        <m:sty m:val="p"/>
                      </m:rPr>
                      <a:rPr lang="en-US" altLang="en-US" sz="2800" b="0" i="0" smtClean="0">
                        <a:latin typeface="Cambria Math" panose="02040503050406030204" pitchFamily="18" charset="0"/>
                        <a:ea typeface="Cambria Math" panose="02040503050406030204" pitchFamily="18" charset="0"/>
                      </a:rPr>
                      <m:t>Θ</m:t>
                    </m:r>
                    <m:r>
                      <a:rPr lang="en-US" altLang="en-US" sz="2800" i="1">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func>
                          <m:funcPr>
                            <m:ctrlPr>
                              <a:rPr lang="en-US" altLang="en-US" sz="2800" i="1">
                                <a:latin typeface="Cambria Math" panose="02040503050406030204" pitchFamily="18" charset="0"/>
                                <a:ea typeface="Cambria Math" panose="02040503050406030204" pitchFamily="18" charset="0"/>
                              </a:rPr>
                            </m:ctrlPr>
                          </m:funcPr>
                          <m:fName>
                            <m:sSub>
                              <m:sSubPr>
                                <m:ctrlPr>
                                  <a:rPr lang="en-US" altLang="en-US" sz="2800" i="1">
                                    <a:latin typeface="Cambria Math" panose="02040503050406030204" pitchFamily="18" charset="0"/>
                                    <a:ea typeface="Cambria Math" panose="02040503050406030204" pitchFamily="18" charset="0"/>
                                  </a:rPr>
                                </m:ctrlPr>
                              </m:sSubPr>
                              <m:e>
                                <m:r>
                                  <m:rPr>
                                    <m:sty m:val="p"/>
                                  </m:rPr>
                                  <a:rPr lang="en-US" altLang="en-US" sz="2800">
                                    <a:latin typeface="Cambria Math" panose="02040503050406030204" pitchFamily="18" charset="0"/>
                                    <a:ea typeface="Cambria Math" panose="02040503050406030204" pitchFamily="18" charset="0"/>
                                  </a:rPr>
                                  <m:t>log</m:t>
                                </m:r>
                              </m:e>
                              <m:sub>
                                <m:r>
                                  <a:rPr lang="en-US" altLang="en-US" sz="2800" i="1">
                                    <a:latin typeface="Cambria Math" panose="02040503050406030204" pitchFamily="18" charset="0"/>
                                    <a:ea typeface="Cambria Math" panose="02040503050406030204" pitchFamily="18" charset="0"/>
                                  </a:rPr>
                                  <m:t>2</m:t>
                                </m:r>
                              </m:sub>
                            </m:sSub>
                          </m:fName>
                          <m:e>
                            <m:r>
                              <a:rPr lang="en-US" altLang="en-US" sz="2800" b="0" i="1" smtClean="0">
                                <a:latin typeface="Cambria Math" panose="02040503050406030204" pitchFamily="18" charset="0"/>
                                <a:ea typeface="Cambria Math" panose="02040503050406030204" pitchFamily="18" charset="0"/>
                              </a:rPr>
                              <m:t>2</m:t>
                            </m:r>
                          </m:e>
                        </m:func>
                      </m:sup>
                    </m:sSup>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Case 2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𝑂</m:t>
                    </m:r>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𝑛</m:t>
                    </m:r>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p:txBody>
          </p:sp>
        </mc:Choice>
        <mc:Fallback>
          <p:sp>
            <p:nvSpPr>
              <p:cNvPr id="3" name="Rectangle 2">
                <a:extLst>
                  <a:ext uri="{FF2B5EF4-FFF2-40B4-BE49-F238E27FC236}">
                    <a16:creationId xmlns:a16="http://schemas.microsoft.com/office/drawing/2014/main" id="{C6AE1129-DF40-7B48-97D4-0B994AA68968}"/>
                  </a:ext>
                </a:extLst>
              </p:cNvPr>
              <p:cNvSpPr>
                <a:spLocks noRot="1" noChangeAspect="1" noMove="1" noResize="1" noEditPoints="1" noAdjustHandles="1" noChangeArrowheads="1" noChangeShapeType="1" noTextEdit="1"/>
              </p:cNvSpPr>
              <p:nvPr/>
            </p:nvSpPr>
            <p:spPr>
              <a:xfrm>
                <a:off x="288112" y="791335"/>
                <a:ext cx="10075088" cy="1899366"/>
              </a:xfrm>
              <a:prstGeom prst="rect">
                <a:avLst/>
              </a:prstGeom>
              <a:blipFill>
                <a:blip r:embed="rId3"/>
                <a:stretch>
                  <a:fillRect l="-1210" b="-70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D4FFEB0-DF1D-A644-A1A2-12593B1CDBF1}"/>
              </a:ext>
            </a:extLst>
          </p:cNvPr>
          <p:cNvPicPr>
            <a:picLocks noChangeAspect="1"/>
          </p:cNvPicPr>
          <p:nvPr/>
        </p:nvPicPr>
        <p:blipFill>
          <a:blip r:embed="rId4"/>
          <a:stretch>
            <a:fillRect/>
          </a:stretch>
        </p:blipFill>
        <p:spPr>
          <a:xfrm>
            <a:off x="5689270" y="6134"/>
            <a:ext cx="6460261" cy="1127414"/>
          </a:xfrm>
          <a:prstGeom prst="rect">
            <a:avLst/>
          </a:prstGeom>
          <a:solidFill>
            <a:schemeClr val="accent2">
              <a:lumMod val="20000"/>
              <a:lumOff val="80000"/>
            </a:schemeClr>
          </a:solidFill>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11AC6A93-1314-1347-95B6-93547D4381E3}"/>
                  </a:ext>
                </a:extLst>
              </p:cNvPr>
              <p:cNvSpPr/>
              <p:nvPr/>
            </p:nvSpPr>
            <p:spPr>
              <a:xfrm>
                <a:off x="288112" y="2682919"/>
                <a:ext cx="10837089" cy="1894621"/>
              </a:xfrm>
              <a:prstGeom prst="rect">
                <a:avLst/>
              </a:prstGeom>
            </p:spPr>
            <p:txBody>
              <a:bodyPr wrap="square">
                <a:spAutoFit/>
              </a:bodyPr>
              <a:lstStyle/>
              <a:p>
                <a:pPr>
                  <a:lnSpc>
                    <a:spcPct val="120000"/>
                  </a:lnSpc>
                </a:pPr>
                <a:r>
                  <a:rPr lang="en-US" altLang="en-US" sz="2800">
                    <a:ea typeface="Cambria Math" panose="02040503050406030204" pitchFamily="18" charset="0"/>
                  </a:rPr>
                  <a:t>Example 2: </a:t>
                </a: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3</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i="1">
                                <a:latin typeface="Cambria Math" panose="02040503050406030204" pitchFamily="18" charset="0"/>
                                <a:ea typeface="Cambria Math" panose="02040503050406030204" pitchFamily="18" charset="0"/>
                              </a:rPr>
                              <m:t>2</m:t>
                            </m:r>
                          </m:den>
                        </m:f>
                      </m:e>
                    </m:d>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𝑛</m:t>
                    </m:r>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Thus, </a:t>
                </a:r>
                <a14:m>
                  <m:oMath xmlns:m="http://schemas.openxmlformats.org/officeDocument/2006/math">
                    <m:r>
                      <a:rPr lang="en-US" altLang="en-US" sz="2800" b="0" i="1" smtClean="0">
                        <a:latin typeface="Cambria Math" panose="02040503050406030204" pitchFamily="18" charset="0"/>
                        <a:ea typeface="Cambria Math" panose="02040503050406030204" pitchFamily="18" charset="0"/>
                      </a:rPr>
                      <m:t>𝑎</m:t>
                    </m:r>
                    <m:r>
                      <a:rPr lang="en-US" altLang="en-US" sz="2800" b="0" i="1" smtClean="0">
                        <a:latin typeface="Cambria Math" panose="02040503050406030204" pitchFamily="18" charset="0"/>
                        <a:ea typeface="Cambria Math" panose="02040503050406030204" pitchFamily="18" charset="0"/>
                      </a:rPr>
                      <m:t>=3, </m:t>
                    </m:r>
                    <m:r>
                      <a:rPr lang="en-US" altLang="en-US" sz="2800" b="0" i="1" smtClean="0">
                        <a:latin typeface="Cambria Math" panose="02040503050406030204" pitchFamily="18" charset="0"/>
                        <a:ea typeface="Cambria Math" panose="02040503050406030204" pitchFamily="18" charset="0"/>
                      </a:rPr>
                      <m:t>𝑏</m:t>
                    </m:r>
                    <m:r>
                      <a:rPr lang="en-US" altLang="en-US" sz="2800" b="0" i="1" smtClean="0">
                        <a:latin typeface="Cambria Math" panose="02040503050406030204" pitchFamily="18" charset="0"/>
                        <a:ea typeface="Cambria Math" panose="02040503050406030204" pitchFamily="18" charset="0"/>
                      </a:rPr>
                      <m:t>=2, </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𝑏</m:t>
                            </m:r>
                          </m:sub>
                        </m:sSub>
                      </m:fName>
                      <m:e>
                        <m:r>
                          <a:rPr lang="en-US" altLang="en-US" sz="2800" b="0" i="1" smtClean="0">
                            <a:latin typeface="Cambria Math" panose="02040503050406030204" pitchFamily="18" charset="0"/>
                            <a:ea typeface="Cambria Math" panose="02040503050406030204" pitchFamily="18" charset="0"/>
                          </a:rPr>
                          <m:t>𝑎</m:t>
                        </m:r>
                      </m:e>
                    </m:func>
                    <m:r>
                      <a:rPr lang="en-US" altLang="en-US" sz="2800" b="0" i="1" smtClean="0">
                        <a:latin typeface="Cambria Math" panose="02040503050406030204" pitchFamily="18" charset="0"/>
                        <a:ea typeface="Cambria Math" panose="02040503050406030204" pitchFamily="18" charset="0"/>
                      </a:rPr>
                      <m:t>=</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2</m:t>
                            </m:r>
                          </m:sub>
                        </m:sSub>
                      </m:fName>
                      <m:e>
                        <m:r>
                          <a:rPr lang="en-US" altLang="en-US" sz="2800" b="0" i="1" smtClean="0">
                            <a:latin typeface="Cambria Math" panose="02040503050406030204" pitchFamily="18" charset="0"/>
                            <a:ea typeface="Cambria Math" panose="02040503050406030204" pitchFamily="18" charset="0"/>
                          </a:rPr>
                          <m:t>3&gt;1</m:t>
                        </m:r>
                      </m:e>
                    </m:func>
                    <m:r>
                      <a:rPr lang="en-US" altLang="en-US" sz="2800" b="0" i="0" smtClean="0">
                        <a:latin typeface="Cambria Math" panose="02040503050406030204" pitchFamily="18" charset="0"/>
                        <a:ea typeface="Cambria Math" panose="02040503050406030204" pitchFamily="18" charset="0"/>
                      </a:rPr>
                      <m:t>, </m:t>
                    </m:r>
                    <m:r>
                      <a:rPr lang="en-US" altLang="en-US" sz="2800" i="1">
                        <a:latin typeface="Cambria Math" panose="02040503050406030204" pitchFamily="18" charset="0"/>
                        <a:ea typeface="Cambria Math" panose="02040503050406030204" pitchFamily="18" charset="0"/>
                      </a:rPr>
                      <m:t>𝑓</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b="0" i="1" smtClean="0">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𝑂</m:t>
                    </m:r>
                    <m:r>
                      <a:rPr lang="en-US" altLang="en-US" sz="2800" b="0" i="1" smtClean="0">
                        <a:latin typeface="Cambria Math" panose="02040503050406030204" pitchFamily="18" charset="0"/>
                        <a:ea typeface="Cambria Math" panose="02040503050406030204" pitchFamily="18" charset="0"/>
                      </a:rPr>
                      <m:t>(</m:t>
                    </m:r>
                    <m:sSup>
                      <m:sSupPr>
                        <m:ctrlPr>
                          <a:rPr lang="en-US" altLang="en-US" sz="2800" b="0" i="1" smtClean="0">
                            <a:latin typeface="Cambria Math" panose="02040503050406030204" pitchFamily="18" charset="0"/>
                            <a:ea typeface="Cambria Math" panose="02040503050406030204" pitchFamily="18" charset="0"/>
                          </a:rPr>
                        </m:ctrlPr>
                      </m:sSupPr>
                      <m:e>
                        <m:r>
                          <a:rPr lang="en-US" altLang="en-US" sz="2800" b="0" i="1" smtClean="0">
                            <a:latin typeface="Cambria Math" panose="02040503050406030204" pitchFamily="18" charset="0"/>
                            <a:ea typeface="Cambria Math" panose="02040503050406030204" pitchFamily="18" charset="0"/>
                          </a:rPr>
                          <m:t>𝑛</m:t>
                        </m:r>
                      </m:e>
                      <m:sup>
                        <m:func>
                          <m:funcPr>
                            <m:ctrlPr>
                              <a:rPr lang="en-US" altLang="en-US" sz="2800" i="1">
                                <a:latin typeface="Cambria Math" panose="02040503050406030204" pitchFamily="18" charset="0"/>
                                <a:ea typeface="Cambria Math" panose="02040503050406030204" pitchFamily="18" charset="0"/>
                              </a:rPr>
                            </m:ctrlPr>
                          </m:funcPr>
                          <m:fName>
                            <m:sSub>
                              <m:sSubPr>
                                <m:ctrlPr>
                                  <a:rPr lang="en-US" altLang="en-US" sz="2800" i="1">
                                    <a:latin typeface="Cambria Math" panose="02040503050406030204" pitchFamily="18" charset="0"/>
                                    <a:ea typeface="Cambria Math" panose="02040503050406030204" pitchFamily="18" charset="0"/>
                                  </a:rPr>
                                </m:ctrlPr>
                              </m:sSubPr>
                              <m:e>
                                <m:r>
                                  <m:rPr>
                                    <m:sty m:val="p"/>
                                  </m:rPr>
                                  <a:rPr lang="en-US" altLang="en-US" sz="2800">
                                    <a:latin typeface="Cambria Math" panose="02040503050406030204" pitchFamily="18" charset="0"/>
                                    <a:ea typeface="Cambria Math" panose="02040503050406030204" pitchFamily="18" charset="0"/>
                                  </a:rPr>
                                  <m:t>log</m:t>
                                </m:r>
                              </m:e>
                              <m:sub>
                                <m:r>
                                  <a:rPr lang="en-US" altLang="en-US" sz="2800" i="1">
                                    <a:latin typeface="Cambria Math" panose="02040503050406030204" pitchFamily="18" charset="0"/>
                                    <a:ea typeface="Cambria Math" panose="02040503050406030204" pitchFamily="18" charset="0"/>
                                  </a:rPr>
                                  <m:t>2</m:t>
                                </m:r>
                              </m:sub>
                            </m:sSub>
                          </m:fName>
                          <m:e>
                            <m:r>
                              <a:rPr lang="en-US" altLang="en-US" sz="2800" i="1">
                                <a:latin typeface="Cambria Math" panose="02040503050406030204" pitchFamily="18" charset="0"/>
                                <a:ea typeface="Cambria Math" panose="02040503050406030204" pitchFamily="18" charset="0"/>
                              </a:rPr>
                              <m:t>3</m:t>
                            </m:r>
                          </m:e>
                        </m:func>
                        <m:r>
                          <a:rPr lang="en-US" altLang="en-US" sz="2800" b="0" i="1" smtClean="0">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𝜖</m:t>
                        </m:r>
                      </m:sup>
                    </m:sSup>
                    <m:r>
                      <a:rPr lang="en-US" altLang="en-US" sz="2800" b="0" i="1" smtClean="0">
                        <a:latin typeface="Cambria Math" panose="02040503050406030204" pitchFamily="18" charset="0"/>
                        <a:ea typeface="Cambria Math" panose="02040503050406030204" pitchFamily="18" charset="0"/>
                      </a:rPr>
                      <m:t>)</m:t>
                    </m:r>
                  </m:oMath>
                </a14:m>
                <a:r>
                  <a:rPr lang="en-US" altLang="en-US" sz="2800">
                    <a:ea typeface="Cambria Math" panose="02040503050406030204" pitchFamily="18" charset="0"/>
                  </a:rPr>
                  <a:t>.   </a:t>
                </a:r>
              </a:p>
              <a:p>
                <a:pPr>
                  <a:lnSpc>
                    <a:spcPct val="120000"/>
                  </a:lnSpc>
                </a:pPr>
                <a:r>
                  <a:rPr lang="en-US" altLang="en-US" sz="2800">
                    <a:ea typeface="Cambria Math" panose="02040503050406030204" pitchFamily="18" charset="0"/>
                  </a:rPr>
                  <a:t>    Case 1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m:rPr>
                        <m:sty m:val="p"/>
                      </m:rPr>
                      <a:rPr lang="en-US" altLang="en-US" sz="2800" b="0" i="0" smtClean="0">
                        <a:latin typeface="Cambria Math" panose="02040503050406030204" pitchFamily="18" charset="0"/>
                        <a:ea typeface="Cambria Math" panose="02040503050406030204" pitchFamily="18" charset="0"/>
                      </a:rPr>
                      <m:t>Θ</m:t>
                    </m:r>
                    <m:r>
                      <a:rPr lang="en-US" altLang="en-US" sz="2800" i="1">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func>
                          <m:funcPr>
                            <m:ctrlPr>
                              <a:rPr lang="en-US" altLang="en-US" sz="2800" i="1">
                                <a:latin typeface="Cambria Math" panose="02040503050406030204" pitchFamily="18" charset="0"/>
                                <a:ea typeface="Cambria Math" panose="02040503050406030204" pitchFamily="18" charset="0"/>
                              </a:rPr>
                            </m:ctrlPr>
                          </m:funcPr>
                          <m:fName>
                            <m:sSub>
                              <m:sSubPr>
                                <m:ctrlPr>
                                  <a:rPr lang="en-US" altLang="en-US" sz="2800" i="1">
                                    <a:latin typeface="Cambria Math" panose="02040503050406030204" pitchFamily="18" charset="0"/>
                                    <a:ea typeface="Cambria Math" panose="02040503050406030204" pitchFamily="18" charset="0"/>
                                  </a:rPr>
                                </m:ctrlPr>
                              </m:sSubPr>
                              <m:e>
                                <m:r>
                                  <m:rPr>
                                    <m:sty m:val="p"/>
                                  </m:rPr>
                                  <a:rPr lang="en-US" altLang="en-US" sz="2800">
                                    <a:latin typeface="Cambria Math" panose="02040503050406030204" pitchFamily="18" charset="0"/>
                                    <a:ea typeface="Cambria Math" panose="02040503050406030204" pitchFamily="18" charset="0"/>
                                  </a:rPr>
                                  <m:t>log</m:t>
                                </m:r>
                              </m:e>
                              <m:sub>
                                <m:r>
                                  <a:rPr lang="en-US" altLang="en-US" sz="2800" i="1">
                                    <a:latin typeface="Cambria Math" panose="02040503050406030204" pitchFamily="18" charset="0"/>
                                    <a:ea typeface="Cambria Math" panose="02040503050406030204" pitchFamily="18" charset="0"/>
                                  </a:rPr>
                                  <m:t>2</m:t>
                                </m:r>
                              </m:sub>
                            </m:sSub>
                          </m:fName>
                          <m:e>
                            <m:r>
                              <a:rPr lang="en-US" altLang="en-US" sz="2800" i="1">
                                <a:latin typeface="Cambria Math" panose="02040503050406030204" pitchFamily="18" charset="0"/>
                                <a:ea typeface="Cambria Math" panose="02040503050406030204" pitchFamily="18" charset="0"/>
                              </a:rPr>
                              <m:t>3</m:t>
                            </m:r>
                          </m:e>
                        </m:func>
                      </m:sup>
                    </m:sSup>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p:txBody>
          </p:sp>
        </mc:Choice>
        <mc:Fallback>
          <p:sp>
            <p:nvSpPr>
              <p:cNvPr id="6" name="Rectangle 5">
                <a:extLst>
                  <a:ext uri="{FF2B5EF4-FFF2-40B4-BE49-F238E27FC236}">
                    <a16:creationId xmlns:a16="http://schemas.microsoft.com/office/drawing/2014/main" id="{11AC6A93-1314-1347-95B6-93547D4381E3}"/>
                  </a:ext>
                </a:extLst>
              </p:cNvPr>
              <p:cNvSpPr>
                <a:spLocks noRot="1" noChangeAspect="1" noMove="1" noResize="1" noEditPoints="1" noAdjustHandles="1" noChangeArrowheads="1" noChangeShapeType="1" noTextEdit="1"/>
              </p:cNvSpPr>
              <p:nvPr/>
            </p:nvSpPr>
            <p:spPr>
              <a:xfrm>
                <a:off x="288112" y="2682919"/>
                <a:ext cx="10837089" cy="1894621"/>
              </a:xfrm>
              <a:prstGeom prst="rect">
                <a:avLst/>
              </a:prstGeom>
              <a:blipFill>
                <a:blip r:embed="rId5"/>
                <a:stretch>
                  <a:fillRect l="-1125" r="-2812" b="-80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56578A9-E24A-F443-BD47-488967E420A1}"/>
                  </a:ext>
                </a:extLst>
              </p:cNvPr>
              <p:cNvSpPr/>
              <p:nvPr/>
            </p:nvSpPr>
            <p:spPr>
              <a:xfrm>
                <a:off x="426658" y="4662281"/>
                <a:ext cx="10837089" cy="1871603"/>
              </a:xfrm>
              <a:prstGeom prst="rect">
                <a:avLst/>
              </a:prstGeom>
            </p:spPr>
            <p:txBody>
              <a:bodyPr wrap="square">
                <a:spAutoFit/>
              </a:bodyPr>
              <a:lstStyle/>
              <a:p>
                <a:pPr>
                  <a:lnSpc>
                    <a:spcPct val="120000"/>
                  </a:lnSpc>
                </a:pPr>
                <a:r>
                  <a:rPr lang="en-US" altLang="en-US" sz="2800">
                    <a:ea typeface="Cambria Math" panose="02040503050406030204" pitchFamily="18" charset="0"/>
                  </a:rPr>
                  <a:t>Example 3: </a:t>
                </a: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9</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b="0" i="1" smtClean="0">
                                <a:latin typeface="Cambria Math" panose="02040503050406030204" pitchFamily="18" charset="0"/>
                                <a:ea typeface="Cambria Math" panose="02040503050406030204" pitchFamily="18" charset="0"/>
                              </a:rPr>
                              <m:t>3</m:t>
                            </m:r>
                          </m:den>
                        </m:f>
                      </m:e>
                    </m:d>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𝑛</m:t>
                    </m:r>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Thus, </a:t>
                </a:r>
                <a14:m>
                  <m:oMath xmlns:m="http://schemas.openxmlformats.org/officeDocument/2006/math">
                    <m:r>
                      <a:rPr lang="en-US" altLang="en-US" sz="2800" b="0" i="1" smtClean="0">
                        <a:latin typeface="Cambria Math" panose="02040503050406030204" pitchFamily="18" charset="0"/>
                        <a:ea typeface="Cambria Math" panose="02040503050406030204" pitchFamily="18" charset="0"/>
                      </a:rPr>
                      <m:t>𝑎</m:t>
                    </m:r>
                    <m:r>
                      <a:rPr lang="en-US" altLang="en-US" sz="2800" b="0" i="1" smtClean="0">
                        <a:latin typeface="Cambria Math" panose="02040503050406030204" pitchFamily="18" charset="0"/>
                        <a:ea typeface="Cambria Math" panose="02040503050406030204" pitchFamily="18" charset="0"/>
                      </a:rPr>
                      <m:t>=9, </m:t>
                    </m:r>
                    <m:r>
                      <a:rPr lang="en-US" altLang="en-US" sz="2800" b="0" i="1" smtClean="0">
                        <a:latin typeface="Cambria Math" panose="02040503050406030204" pitchFamily="18" charset="0"/>
                        <a:ea typeface="Cambria Math" panose="02040503050406030204" pitchFamily="18" charset="0"/>
                      </a:rPr>
                      <m:t>𝑏</m:t>
                    </m:r>
                    <m:r>
                      <a:rPr lang="en-US" altLang="en-US" sz="2800" b="0" i="1" smtClean="0">
                        <a:latin typeface="Cambria Math" panose="02040503050406030204" pitchFamily="18" charset="0"/>
                        <a:ea typeface="Cambria Math" panose="02040503050406030204" pitchFamily="18" charset="0"/>
                      </a:rPr>
                      <m:t>=3, </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𝑏</m:t>
                            </m:r>
                          </m:sub>
                        </m:sSub>
                      </m:fName>
                      <m:e>
                        <m:r>
                          <a:rPr lang="en-US" altLang="en-US" sz="2800" b="0" i="1" smtClean="0">
                            <a:latin typeface="Cambria Math" panose="02040503050406030204" pitchFamily="18" charset="0"/>
                            <a:ea typeface="Cambria Math" panose="02040503050406030204" pitchFamily="18" charset="0"/>
                          </a:rPr>
                          <m:t>𝑎</m:t>
                        </m:r>
                      </m:e>
                    </m:func>
                    <m:r>
                      <a:rPr lang="en-US" altLang="en-US" sz="2800" b="0" i="1" smtClean="0">
                        <a:latin typeface="Cambria Math" panose="02040503050406030204" pitchFamily="18" charset="0"/>
                        <a:ea typeface="Cambria Math" panose="02040503050406030204" pitchFamily="18" charset="0"/>
                      </a:rPr>
                      <m:t>=</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3</m:t>
                            </m:r>
                          </m:sub>
                        </m:sSub>
                      </m:fName>
                      <m:e>
                        <m:r>
                          <a:rPr lang="en-US" altLang="en-US" sz="2800" b="0" i="1" smtClean="0">
                            <a:latin typeface="Cambria Math" panose="02040503050406030204" pitchFamily="18" charset="0"/>
                            <a:ea typeface="Cambria Math" panose="02040503050406030204" pitchFamily="18" charset="0"/>
                          </a:rPr>
                          <m:t>9=2</m:t>
                        </m:r>
                      </m:e>
                    </m:func>
                    <m:r>
                      <a:rPr lang="en-US" altLang="en-US" sz="2800" b="0" i="0" smtClean="0">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𝑓</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𝑂</m:t>
                    </m:r>
                    <m:r>
                      <a:rPr lang="en-US" altLang="en-US" sz="2800" i="1">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r>
                          <a:rPr lang="en-US" altLang="en-US" sz="2800" i="1">
                            <a:latin typeface="Cambria Math" panose="02040503050406030204" pitchFamily="18" charset="0"/>
                            <a:ea typeface="Cambria Math" panose="02040503050406030204" pitchFamily="18" charset="0"/>
                          </a:rPr>
                          <m:t>2−</m:t>
                        </m:r>
                        <m:r>
                          <a:rPr lang="en-US" altLang="en-US" sz="2800" i="1">
                            <a:latin typeface="Cambria Math" panose="02040503050406030204" pitchFamily="18" charset="0"/>
                            <a:ea typeface="Cambria Math" panose="02040503050406030204" pitchFamily="18" charset="0"/>
                          </a:rPr>
                          <m:t>𝜖</m:t>
                        </m:r>
                      </m:sup>
                    </m:sSup>
                    <m:r>
                      <a:rPr lang="en-US" altLang="en-US" sz="2800" i="1">
                        <a:latin typeface="Cambria Math" panose="02040503050406030204" pitchFamily="18" charset="0"/>
                        <a:ea typeface="Cambria Math" panose="02040503050406030204" pitchFamily="18" charset="0"/>
                      </a:rPr>
                      <m:t>)</m:t>
                    </m:r>
                  </m:oMath>
                </a14:m>
                <a:r>
                  <a:rPr lang="en-US" altLang="en-US" sz="2800" b="0">
                    <a:ea typeface="Cambria Math" panose="02040503050406030204" pitchFamily="18" charset="0"/>
                  </a:rPr>
                  <a:t>.</a:t>
                </a:r>
              </a:p>
              <a:p>
                <a:pPr>
                  <a:lnSpc>
                    <a:spcPct val="120000"/>
                  </a:lnSpc>
                </a:pPr>
                <a:r>
                  <a:rPr lang="en-US" altLang="en-US" sz="2800">
                    <a:ea typeface="Cambria Math" panose="02040503050406030204" pitchFamily="18" charset="0"/>
                  </a:rPr>
                  <a:t>   Case 1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m:rPr>
                        <m:sty m:val="p"/>
                      </m:rPr>
                      <a:rPr lang="en-US" altLang="en-US" sz="2800" b="0" i="0" smtClean="0">
                        <a:latin typeface="Cambria Math" panose="02040503050406030204" pitchFamily="18" charset="0"/>
                        <a:ea typeface="Cambria Math" panose="02040503050406030204" pitchFamily="18" charset="0"/>
                      </a:rPr>
                      <m:t>Θ</m:t>
                    </m:r>
                    <m:r>
                      <a:rPr lang="en-US" altLang="en-US" sz="2800" i="1">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r>
                          <a:rPr lang="en-US" altLang="en-US" sz="2800" b="0" i="1" smtClean="0">
                            <a:latin typeface="Cambria Math" panose="02040503050406030204" pitchFamily="18" charset="0"/>
                            <a:ea typeface="Cambria Math" panose="02040503050406030204" pitchFamily="18" charset="0"/>
                          </a:rPr>
                          <m:t>2</m:t>
                        </m:r>
                      </m:sup>
                    </m:sSup>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p:txBody>
          </p:sp>
        </mc:Choice>
        <mc:Fallback>
          <p:sp>
            <p:nvSpPr>
              <p:cNvPr id="7" name="Rectangle 6">
                <a:extLst>
                  <a:ext uri="{FF2B5EF4-FFF2-40B4-BE49-F238E27FC236}">
                    <a16:creationId xmlns:a16="http://schemas.microsoft.com/office/drawing/2014/main" id="{056578A9-E24A-F443-BD47-488967E420A1}"/>
                  </a:ext>
                </a:extLst>
              </p:cNvPr>
              <p:cNvSpPr>
                <a:spLocks noRot="1" noChangeAspect="1" noMove="1" noResize="1" noEditPoints="1" noAdjustHandles="1" noChangeArrowheads="1" noChangeShapeType="1" noTextEdit="1"/>
              </p:cNvSpPr>
              <p:nvPr/>
            </p:nvSpPr>
            <p:spPr>
              <a:xfrm>
                <a:off x="426658" y="4662281"/>
                <a:ext cx="10837089" cy="1871603"/>
              </a:xfrm>
              <a:prstGeom prst="rect">
                <a:avLst/>
              </a:prstGeom>
              <a:blipFill>
                <a:blip r:embed="rId6"/>
                <a:stretch>
                  <a:fillRect l="-1181" b="-7492"/>
                </a:stretch>
              </a:blipFill>
            </p:spPr>
            <p:txBody>
              <a:bodyPr/>
              <a:lstStyle/>
              <a:p>
                <a:r>
                  <a:rPr lang="en-US">
                    <a:noFill/>
                  </a:rPr>
                  <a:t> </a:t>
                </a:r>
              </a:p>
            </p:txBody>
          </p:sp>
        </mc:Fallback>
      </mc:AlternateContent>
      <p:pic>
        <p:nvPicPr>
          <p:cNvPr id="2" name="图片 1">
            <a:extLst>
              <a:ext uri="{FF2B5EF4-FFF2-40B4-BE49-F238E27FC236}">
                <a16:creationId xmlns:a16="http://schemas.microsoft.com/office/drawing/2014/main" id="{6C5A6C0E-1321-4429-886E-2354B833D48B}"/>
              </a:ext>
            </a:extLst>
          </p:cNvPr>
          <p:cNvPicPr>
            <a:picLocks noChangeAspect="1"/>
          </p:cNvPicPr>
          <p:nvPr/>
        </p:nvPicPr>
        <p:blipFill>
          <a:blip r:embed="rId7"/>
          <a:stretch>
            <a:fillRect/>
          </a:stretch>
        </p:blipFill>
        <p:spPr>
          <a:xfrm>
            <a:off x="6468534" y="2366433"/>
            <a:ext cx="5181600" cy="876300"/>
          </a:xfrm>
          <a:prstGeom prst="rect">
            <a:avLst/>
          </a:prstGeom>
          <a:ln>
            <a:solidFill>
              <a:srgbClr val="FF0000"/>
            </a:solidFill>
          </a:ln>
        </p:spPr>
      </p:pic>
    </p:spTree>
    <p:extLst>
      <p:ext uri="{BB962C8B-B14F-4D97-AF65-F5344CB8AC3E}">
        <p14:creationId xmlns:p14="http://schemas.microsoft.com/office/powerpoint/2010/main" val="338179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5.2.2 Master Theorem - examples</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C6AE1129-DF40-7B48-97D4-0B994AA68968}"/>
                  </a:ext>
                </a:extLst>
              </p:cNvPr>
              <p:cNvSpPr/>
              <p:nvPr/>
            </p:nvSpPr>
            <p:spPr>
              <a:xfrm>
                <a:off x="288112" y="1038178"/>
                <a:ext cx="10726252" cy="2069156"/>
              </a:xfrm>
              <a:prstGeom prst="rect">
                <a:avLst/>
              </a:prstGeom>
            </p:spPr>
            <p:txBody>
              <a:bodyPr wrap="square">
                <a:spAutoFit/>
              </a:bodyPr>
              <a:lstStyle/>
              <a:p>
                <a:pPr>
                  <a:lnSpc>
                    <a:spcPct val="120000"/>
                  </a:lnSpc>
                </a:pPr>
                <a:r>
                  <a:rPr lang="en-US" altLang="en-US" sz="2800">
                    <a:ea typeface="Cambria Math" panose="02040503050406030204" pitchFamily="18" charset="0"/>
                  </a:rPr>
                  <a:t>Example 4: </a:t>
                </a: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smtClean="0">
                                <a:latin typeface="Cambria Math" panose="02040503050406030204" pitchFamily="18" charset="0"/>
                                <a:ea typeface="Cambria Math" panose="02040503050406030204" pitchFamily="18" charset="0"/>
                              </a:rPr>
                            </m:ctrlPr>
                          </m:fPr>
                          <m:num>
                            <m:r>
                              <a:rPr lang="en-US" altLang="en-US" sz="2800" b="0" i="1" smtClean="0">
                                <a:latin typeface="Cambria Math" panose="02040503050406030204" pitchFamily="18" charset="0"/>
                                <a:ea typeface="Cambria Math" panose="02040503050406030204" pitchFamily="18" charset="0"/>
                              </a:rPr>
                              <m:t>2</m:t>
                            </m:r>
                            <m:r>
                              <a:rPr lang="en-US" altLang="en-US" sz="2800" i="1">
                                <a:latin typeface="Cambria Math" panose="02040503050406030204" pitchFamily="18" charset="0"/>
                                <a:ea typeface="Cambria Math" panose="02040503050406030204" pitchFamily="18" charset="0"/>
                              </a:rPr>
                              <m:t>𝑛</m:t>
                            </m:r>
                          </m:num>
                          <m:den>
                            <m:r>
                              <a:rPr lang="en-US" altLang="en-US" sz="2800" b="0" i="1" smtClean="0">
                                <a:latin typeface="Cambria Math" panose="02040503050406030204" pitchFamily="18" charset="0"/>
                                <a:ea typeface="Cambria Math" panose="02040503050406030204" pitchFamily="18" charset="0"/>
                              </a:rPr>
                              <m:t>3</m:t>
                            </m:r>
                          </m:den>
                        </m:f>
                      </m:e>
                    </m:d>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1</m:t>
                    </m:r>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Thus, </a:t>
                </a:r>
                <a14:m>
                  <m:oMath xmlns:m="http://schemas.openxmlformats.org/officeDocument/2006/math">
                    <m:r>
                      <a:rPr lang="en-US" altLang="en-US" sz="2800" b="0" i="1" smtClean="0">
                        <a:latin typeface="Cambria Math" panose="02040503050406030204" pitchFamily="18" charset="0"/>
                        <a:ea typeface="Cambria Math" panose="02040503050406030204" pitchFamily="18" charset="0"/>
                      </a:rPr>
                      <m:t>𝑎</m:t>
                    </m:r>
                    <m:r>
                      <a:rPr lang="en-US" altLang="en-US" sz="2800" b="0" i="1" smtClean="0">
                        <a:latin typeface="Cambria Math" panose="02040503050406030204" pitchFamily="18" charset="0"/>
                        <a:ea typeface="Cambria Math" panose="02040503050406030204" pitchFamily="18" charset="0"/>
                      </a:rPr>
                      <m:t>=1, </m:t>
                    </m:r>
                    <m:r>
                      <a:rPr lang="en-US" altLang="en-US" sz="2800" b="0" i="1" smtClean="0">
                        <a:latin typeface="Cambria Math" panose="02040503050406030204" pitchFamily="18" charset="0"/>
                        <a:ea typeface="Cambria Math" panose="02040503050406030204" pitchFamily="18" charset="0"/>
                      </a:rPr>
                      <m:t>𝑏</m:t>
                    </m:r>
                    <m:r>
                      <a:rPr lang="en-US" altLang="en-US" sz="2800" b="0" i="1" smtClean="0">
                        <a:latin typeface="Cambria Math" panose="02040503050406030204" pitchFamily="18" charset="0"/>
                        <a:ea typeface="Cambria Math" panose="02040503050406030204" pitchFamily="18" charset="0"/>
                      </a:rPr>
                      <m:t>=</m:t>
                    </m:r>
                    <m:f>
                      <m:fPr>
                        <m:ctrlPr>
                          <a:rPr lang="en-US" altLang="en-US" sz="2800" b="0" i="1" smtClean="0">
                            <a:latin typeface="Cambria Math" panose="02040503050406030204" pitchFamily="18" charset="0"/>
                            <a:ea typeface="Cambria Math" panose="02040503050406030204" pitchFamily="18" charset="0"/>
                          </a:rPr>
                        </m:ctrlPr>
                      </m:fPr>
                      <m:num>
                        <m:r>
                          <a:rPr lang="en-US" altLang="en-US" sz="2800" b="0" i="1" smtClean="0">
                            <a:latin typeface="Cambria Math" panose="02040503050406030204" pitchFamily="18" charset="0"/>
                            <a:ea typeface="Cambria Math" panose="02040503050406030204" pitchFamily="18" charset="0"/>
                          </a:rPr>
                          <m:t>3</m:t>
                        </m:r>
                      </m:num>
                      <m:den>
                        <m:r>
                          <a:rPr lang="en-US" altLang="en-US" sz="2800" b="0" i="1" smtClean="0">
                            <a:latin typeface="Cambria Math" panose="02040503050406030204" pitchFamily="18" charset="0"/>
                            <a:ea typeface="Cambria Math" panose="02040503050406030204" pitchFamily="18" charset="0"/>
                          </a:rPr>
                          <m:t>2</m:t>
                        </m:r>
                      </m:den>
                    </m:f>
                    <m:r>
                      <a:rPr lang="en-US" altLang="en-US" sz="2800" b="0" i="1" smtClean="0">
                        <a:latin typeface="Cambria Math" panose="02040503050406030204" pitchFamily="18" charset="0"/>
                        <a:ea typeface="Cambria Math" panose="02040503050406030204" pitchFamily="18" charset="0"/>
                      </a:rPr>
                      <m:t>, </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𝑏</m:t>
                            </m:r>
                          </m:sub>
                        </m:sSub>
                      </m:fName>
                      <m:e>
                        <m:r>
                          <a:rPr lang="en-US" altLang="en-US" sz="2800" b="0" i="1" smtClean="0">
                            <a:latin typeface="Cambria Math" panose="02040503050406030204" pitchFamily="18" charset="0"/>
                            <a:ea typeface="Cambria Math" panose="02040503050406030204" pitchFamily="18" charset="0"/>
                          </a:rPr>
                          <m:t>𝑎</m:t>
                        </m:r>
                      </m:e>
                    </m:func>
                    <m:r>
                      <a:rPr lang="en-US" altLang="en-US" sz="2800" b="0" i="1" smtClean="0">
                        <a:latin typeface="Cambria Math" panose="02040503050406030204" pitchFamily="18" charset="0"/>
                        <a:ea typeface="Cambria Math" panose="02040503050406030204" pitchFamily="18" charset="0"/>
                      </a:rPr>
                      <m:t>=0</m:t>
                    </m:r>
                  </m:oMath>
                </a14:m>
                <a:r>
                  <a:rPr lang="en-US" altLang="en-US" sz="2800">
                    <a:ea typeface="Cambria Math" panose="02040503050406030204" pitchFamily="18" charset="0"/>
                  </a:rPr>
                  <a:t>.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oMath>
                </a14:m>
                <a:r>
                  <a:rPr lang="en-US" altLang="en-US" sz="2800">
                    <a:solidFill>
                      <a:srgbClr val="FF0000"/>
                    </a:solidFill>
                    <a:ea typeface="Cambria Math" panose="02040503050406030204" pitchFamily="18" charset="0"/>
                  </a:rPr>
                  <a:t> </a:t>
                </a:r>
                <a14:m>
                  <m:oMath xmlns:m="http://schemas.openxmlformats.org/officeDocument/2006/math">
                    <m:sSup>
                      <m:sSupPr>
                        <m:ctrlPr>
                          <a:rPr lang="en-US" altLang="en-US" sz="2800" i="1">
                            <a:solidFill>
                              <a:srgbClr val="FF0000"/>
                            </a:solidFill>
                            <a:latin typeface="Cambria Math" panose="02040503050406030204" pitchFamily="18" charset="0"/>
                            <a:ea typeface="Cambria Math" panose="02040503050406030204" pitchFamily="18" charset="0"/>
                          </a:rPr>
                        </m:ctrlPr>
                      </m:sSupPr>
                      <m:e>
                        <m:r>
                          <a:rPr lang="en-US" altLang="en-US" sz="2800" i="1">
                            <a:solidFill>
                              <a:srgbClr val="FF0000"/>
                            </a:solidFill>
                            <a:latin typeface="Cambria Math" panose="02040503050406030204" pitchFamily="18" charset="0"/>
                            <a:ea typeface="Cambria Math" panose="02040503050406030204" pitchFamily="18" charset="0"/>
                          </a:rPr>
                          <m:t>𝑛</m:t>
                        </m:r>
                      </m:e>
                      <m:sup>
                        <m:func>
                          <m:funcPr>
                            <m:ctrlPr>
                              <a:rPr lang="en-US" altLang="en-US" sz="2800" i="1">
                                <a:solidFill>
                                  <a:srgbClr val="FF0000"/>
                                </a:solidFill>
                                <a:latin typeface="Cambria Math" panose="02040503050406030204" pitchFamily="18" charset="0"/>
                                <a:ea typeface="Cambria Math" panose="02040503050406030204" pitchFamily="18" charset="0"/>
                              </a:rPr>
                            </m:ctrlPr>
                          </m:funcPr>
                          <m:fName>
                            <m:sSub>
                              <m:sSubPr>
                                <m:ctrlPr>
                                  <a:rPr lang="en-US" altLang="en-US" sz="2800" i="1">
                                    <a:solidFill>
                                      <a:srgbClr val="FF0000"/>
                                    </a:solidFill>
                                    <a:latin typeface="Cambria Math" panose="02040503050406030204" pitchFamily="18" charset="0"/>
                                    <a:ea typeface="Cambria Math" panose="02040503050406030204" pitchFamily="18" charset="0"/>
                                  </a:rPr>
                                </m:ctrlPr>
                              </m:sSubPr>
                              <m:e>
                                <m:r>
                                  <m:rPr>
                                    <m:sty m:val="p"/>
                                  </m:rPr>
                                  <a:rPr lang="en-US" altLang="en-US" sz="2800">
                                    <a:solidFill>
                                      <a:srgbClr val="FF0000"/>
                                    </a:solidFill>
                                    <a:latin typeface="Cambria Math" panose="02040503050406030204" pitchFamily="18" charset="0"/>
                                    <a:ea typeface="Cambria Math" panose="02040503050406030204" pitchFamily="18" charset="0"/>
                                  </a:rPr>
                                  <m:t>log</m:t>
                                </m:r>
                              </m:e>
                              <m:sub>
                                <m:r>
                                  <a:rPr lang="en-US" altLang="en-US" sz="2800" i="1">
                                    <a:solidFill>
                                      <a:srgbClr val="FF0000"/>
                                    </a:solidFill>
                                    <a:latin typeface="Cambria Math" panose="02040503050406030204" pitchFamily="18" charset="0"/>
                                    <a:ea typeface="Cambria Math" panose="02040503050406030204" pitchFamily="18" charset="0"/>
                                  </a:rPr>
                                  <m:t>𝑏</m:t>
                                </m:r>
                              </m:sub>
                            </m:sSub>
                          </m:fName>
                          <m:e>
                            <m:r>
                              <a:rPr lang="en-US" altLang="en-US" sz="2800" i="1">
                                <a:solidFill>
                                  <a:srgbClr val="FF0000"/>
                                </a:solidFill>
                                <a:latin typeface="Cambria Math" panose="02040503050406030204" pitchFamily="18" charset="0"/>
                                <a:ea typeface="Cambria Math" panose="02040503050406030204" pitchFamily="18" charset="0"/>
                              </a:rPr>
                              <m:t>𝑎</m:t>
                            </m:r>
                          </m:e>
                        </m:func>
                      </m:sup>
                    </m:sSup>
                    <m:r>
                      <a:rPr lang="en-US" altLang="en-US" sz="2800" i="1">
                        <a:solidFill>
                          <a:srgbClr val="FF0000"/>
                        </a:solidFill>
                        <a:latin typeface="Cambria Math" panose="02040503050406030204" pitchFamily="18" charset="0"/>
                        <a:ea typeface="Cambria Math" panose="02040503050406030204" pitchFamily="18" charset="0"/>
                      </a:rPr>
                      <m:t>=</m:t>
                    </m:r>
                    <m:r>
                      <a:rPr lang="en-US" altLang="en-US" sz="2800" b="0" i="1" smtClean="0">
                        <a:solidFill>
                          <a:srgbClr val="FF0000"/>
                        </a:solidFill>
                        <a:latin typeface="Cambria Math" panose="02040503050406030204" pitchFamily="18" charset="0"/>
                        <a:ea typeface="Cambria Math" panose="02040503050406030204" pitchFamily="18" charset="0"/>
                      </a:rPr>
                      <m:t>1</m:t>
                    </m:r>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a:t>
                </a:r>
                <a14:m>
                  <m:oMath xmlns:m="http://schemas.openxmlformats.org/officeDocument/2006/math">
                    <m:r>
                      <a:rPr lang="en-US" altLang="en-US" sz="2800" i="1">
                        <a:latin typeface="Cambria Math" panose="02040503050406030204" pitchFamily="18" charset="0"/>
                        <a:ea typeface="Cambria Math" panose="02040503050406030204" pitchFamily="18" charset="0"/>
                      </a:rPr>
                      <m:t>𝑓</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1</m:t>
                        </m:r>
                      </m:e>
                    </m:d>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r>
                      <a:rPr lang="en-US" altLang="en-US" sz="2800" i="1">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func>
                          <m:funcPr>
                            <m:ctrlPr>
                              <a:rPr lang="en-US" altLang="en-US" sz="2800" i="1">
                                <a:latin typeface="Cambria Math" panose="02040503050406030204" pitchFamily="18" charset="0"/>
                                <a:ea typeface="Cambria Math" panose="02040503050406030204" pitchFamily="18" charset="0"/>
                              </a:rPr>
                            </m:ctrlPr>
                          </m:funcPr>
                          <m:fName>
                            <m:sSub>
                              <m:sSubPr>
                                <m:ctrlPr>
                                  <a:rPr lang="en-US" altLang="en-US" sz="2800" i="1">
                                    <a:latin typeface="Cambria Math" panose="02040503050406030204" pitchFamily="18" charset="0"/>
                                    <a:ea typeface="Cambria Math" panose="02040503050406030204" pitchFamily="18" charset="0"/>
                                  </a:rPr>
                                </m:ctrlPr>
                              </m:sSubPr>
                              <m:e>
                                <m:r>
                                  <m:rPr>
                                    <m:sty m:val="p"/>
                                  </m:rPr>
                                  <a:rPr lang="en-US" altLang="en-US" sz="2800">
                                    <a:latin typeface="Cambria Math" panose="02040503050406030204" pitchFamily="18" charset="0"/>
                                    <a:ea typeface="Cambria Math" panose="02040503050406030204" pitchFamily="18" charset="0"/>
                                  </a:rPr>
                                  <m:t>log</m:t>
                                </m:r>
                              </m:e>
                              <m:sub>
                                <m:r>
                                  <a:rPr lang="en-US" altLang="en-US" sz="2800" i="1">
                                    <a:latin typeface="Cambria Math" panose="02040503050406030204" pitchFamily="18" charset="0"/>
                                    <a:ea typeface="Cambria Math" panose="02040503050406030204" pitchFamily="18" charset="0"/>
                                  </a:rPr>
                                  <m:t>𝑏</m:t>
                                </m:r>
                              </m:sub>
                            </m:sSub>
                          </m:fName>
                          <m:e>
                            <m:r>
                              <a:rPr lang="en-US" altLang="en-US" sz="2800" i="1">
                                <a:latin typeface="Cambria Math" panose="02040503050406030204" pitchFamily="18" charset="0"/>
                                <a:ea typeface="Cambria Math" panose="02040503050406030204" pitchFamily="18" charset="0"/>
                              </a:rPr>
                              <m:t>𝑎</m:t>
                            </m:r>
                          </m:e>
                        </m:func>
                      </m:sup>
                    </m:sSup>
                    <m:r>
                      <a:rPr lang="en-US" altLang="en-US" sz="2800" i="1">
                        <a:latin typeface="Cambria Math" panose="02040503050406030204" pitchFamily="18" charset="0"/>
                        <a:ea typeface="Cambria Math" panose="02040503050406030204" pitchFamily="18" charset="0"/>
                      </a:rPr>
                      <m:t>)</m:t>
                    </m:r>
                  </m:oMath>
                </a14:m>
                <a:r>
                  <a:rPr lang="en-US" altLang="en-US" sz="2800">
                    <a:ea typeface="Cambria Math" panose="02040503050406030204" pitchFamily="18" charset="0"/>
                  </a:rPr>
                  <a:t>.       Case 2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𝑂</m:t>
                    </m:r>
                    <m:r>
                      <a:rPr lang="en-US" altLang="en-US" sz="2800" i="1">
                        <a:latin typeface="Cambria Math" panose="02040503050406030204" pitchFamily="18" charset="0"/>
                        <a:ea typeface="Cambria Math" panose="02040503050406030204" pitchFamily="18" charset="0"/>
                      </a:rPr>
                      <m:t>(</m:t>
                    </m:r>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p:txBody>
          </p:sp>
        </mc:Choice>
        <mc:Fallback>
          <p:sp>
            <p:nvSpPr>
              <p:cNvPr id="3" name="Rectangle 2">
                <a:extLst>
                  <a:ext uri="{FF2B5EF4-FFF2-40B4-BE49-F238E27FC236}">
                    <a16:creationId xmlns:a16="http://schemas.microsoft.com/office/drawing/2014/main" id="{C6AE1129-DF40-7B48-97D4-0B994AA68968}"/>
                  </a:ext>
                </a:extLst>
              </p:cNvPr>
              <p:cNvSpPr>
                <a:spLocks noRot="1" noChangeAspect="1" noMove="1" noResize="1" noEditPoints="1" noAdjustHandles="1" noChangeArrowheads="1" noChangeShapeType="1" noTextEdit="1"/>
              </p:cNvSpPr>
              <p:nvPr/>
            </p:nvSpPr>
            <p:spPr>
              <a:xfrm>
                <a:off x="288112" y="1038178"/>
                <a:ext cx="10726252" cy="2069156"/>
              </a:xfrm>
              <a:prstGeom prst="rect">
                <a:avLst/>
              </a:prstGeom>
              <a:blipFill>
                <a:blip r:embed="rId3"/>
                <a:stretch>
                  <a:fillRect l="-1136" b="-79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D4FFEB0-DF1D-A644-A1A2-12593B1CDBF1}"/>
              </a:ext>
            </a:extLst>
          </p:cNvPr>
          <p:cNvPicPr>
            <a:picLocks noChangeAspect="1"/>
          </p:cNvPicPr>
          <p:nvPr/>
        </p:nvPicPr>
        <p:blipFill>
          <a:blip r:embed="rId4"/>
          <a:stretch>
            <a:fillRect/>
          </a:stretch>
        </p:blipFill>
        <p:spPr>
          <a:xfrm>
            <a:off x="5657656" y="1"/>
            <a:ext cx="6724844" cy="1169747"/>
          </a:xfrm>
          <a:prstGeom prst="rect">
            <a:avLst/>
          </a:prstGeom>
          <a:solidFill>
            <a:schemeClr val="accent2">
              <a:lumMod val="20000"/>
              <a:lumOff val="80000"/>
            </a:schemeClr>
          </a:solidFill>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11AC6A93-1314-1347-95B6-93547D4381E3}"/>
                  </a:ext>
                </a:extLst>
              </p:cNvPr>
              <p:cNvSpPr/>
              <p:nvPr/>
            </p:nvSpPr>
            <p:spPr>
              <a:xfrm>
                <a:off x="288112" y="3347939"/>
                <a:ext cx="10837089" cy="3185487"/>
              </a:xfrm>
              <a:prstGeom prst="rect">
                <a:avLst/>
              </a:prstGeom>
            </p:spPr>
            <p:txBody>
              <a:bodyPr wrap="square">
                <a:spAutoFit/>
              </a:bodyPr>
              <a:lstStyle/>
              <a:p>
                <a:pPr>
                  <a:lnSpc>
                    <a:spcPct val="120000"/>
                  </a:lnSpc>
                </a:pPr>
                <a:r>
                  <a:rPr lang="en-US" altLang="en-US" sz="2800">
                    <a:ea typeface="Cambria Math" panose="02040503050406030204" pitchFamily="18" charset="0"/>
                  </a:rPr>
                  <a:t>Example 5: </a:t>
                </a: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3</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b="0" i="1" smtClean="0">
                                <a:latin typeface="Cambria Math" panose="02040503050406030204" pitchFamily="18" charset="0"/>
                                <a:ea typeface="Cambria Math" panose="02040503050406030204" pitchFamily="18" charset="0"/>
                              </a:rPr>
                              <m:t>4</m:t>
                            </m:r>
                          </m:den>
                        </m:f>
                      </m:e>
                    </m:d>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𝑛</m:t>
                    </m:r>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Thus, </a:t>
                </a:r>
                <a14:m>
                  <m:oMath xmlns:m="http://schemas.openxmlformats.org/officeDocument/2006/math">
                    <m:r>
                      <a:rPr lang="en-US" altLang="en-US" sz="2800" b="0" i="1" smtClean="0">
                        <a:latin typeface="Cambria Math" panose="02040503050406030204" pitchFamily="18" charset="0"/>
                        <a:ea typeface="Cambria Math" panose="02040503050406030204" pitchFamily="18" charset="0"/>
                      </a:rPr>
                      <m:t>𝑎</m:t>
                    </m:r>
                    <m:r>
                      <a:rPr lang="en-US" altLang="en-US" sz="2800" b="0" i="1" smtClean="0">
                        <a:latin typeface="Cambria Math" panose="02040503050406030204" pitchFamily="18" charset="0"/>
                        <a:ea typeface="Cambria Math" panose="02040503050406030204" pitchFamily="18" charset="0"/>
                      </a:rPr>
                      <m:t>=3, </m:t>
                    </m:r>
                    <m:r>
                      <a:rPr lang="en-US" altLang="en-US" sz="2800" b="0" i="1" smtClean="0">
                        <a:latin typeface="Cambria Math" panose="02040503050406030204" pitchFamily="18" charset="0"/>
                        <a:ea typeface="Cambria Math" panose="02040503050406030204" pitchFamily="18" charset="0"/>
                      </a:rPr>
                      <m:t>𝑏</m:t>
                    </m:r>
                    <m:r>
                      <a:rPr lang="en-US" altLang="en-US" sz="2800" b="0" i="1" smtClean="0">
                        <a:latin typeface="Cambria Math" panose="02040503050406030204" pitchFamily="18" charset="0"/>
                        <a:ea typeface="Cambria Math" panose="02040503050406030204" pitchFamily="18" charset="0"/>
                      </a:rPr>
                      <m:t>=4, </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𝑏</m:t>
                            </m:r>
                          </m:sub>
                        </m:sSub>
                      </m:fName>
                      <m:e>
                        <m:r>
                          <a:rPr lang="en-US" altLang="en-US" sz="2800" b="0" i="1" smtClean="0">
                            <a:latin typeface="Cambria Math" panose="02040503050406030204" pitchFamily="18" charset="0"/>
                            <a:ea typeface="Cambria Math" panose="02040503050406030204" pitchFamily="18" charset="0"/>
                          </a:rPr>
                          <m:t>𝑎</m:t>
                        </m:r>
                      </m:e>
                    </m:func>
                    <m:r>
                      <a:rPr lang="en-US" altLang="en-US" sz="2800" b="0" i="1" smtClean="0">
                        <a:latin typeface="Cambria Math" panose="02040503050406030204" pitchFamily="18" charset="0"/>
                        <a:ea typeface="Cambria Math" panose="02040503050406030204" pitchFamily="18" charset="0"/>
                      </a:rPr>
                      <m:t>=</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4</m:t>
                            </m:r>
                          </m:sub>
                        </m:sSub>
                      </m:fName>
                      <m:e>
                        <m:r>
                          <a:rPr lang="en-US" altLang="en-US" sz="2800" b="0" i="1" smtClean="0">
                            <a:latin typeface="Cambria Math" panose="02040503050406030204" pitchFamily="18" charset="0"/>
                            <a:ea typeface="Cambria Math" panose="02040503050406030204" pitchFamily="18" charset="0"/>
                          </a:rPr>
                          <m:t>3&lt;1</m:t>
                        </m:r>
                      </m:e>
                    </m:func>
                  </m:oMath>
                </a14:m>
                <a:r>
                  <a:rPr lang="en-US" altLang="en-US" sz="2800" b="0">
                    <a:ea typeface="Cambria Math" panose="02040503050406030204" pitchFamily="18" charset="0"/>
                  </a:rPr>
                  <a:t>.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oMath>
                </a14:m>
                <a:r>
                  <a:rPr lang="en-US" altLang="en-US" sz="2800">
                    <a:solidFill>
                      <a:srgbClr val="FF0000"/>
                    </a:solidFill>
                    <a:ea typeface="Cambria Math" panose="02040503050406030204" pitchFamily="18" charset="0"/>
                  </a:rPr>
                  <a:t> </a:t>
                </a:r>
                <a14:m>
                  <m:oMath xmlns:m="http://schemas.openxmlformats.org/officeDocument/2006/math">
                    <m:sSup>
                      <m:sSupPr>
                        <m:ctrlPr>
                          <a:rPr lang="en-US" altLang="en-US" sz="2800" i="1">
                            <a:solidFill>
                              <a:srgbClr val="FF0000"/>
                            </a:solidFill>
                            <a:latin typeface="Cambria Math" panose="02040503050406030204" pitchFamily="18" charset="0"/>
                            <a:ea typeface="Cambria Math" panose="02040503050406030204" pitchFamily="18" charset="0"/>
                          </a:rPr>
                        </m:ctrlPr>
                      </m:sSupPr>
                      <m:e>
                        <m:r>
                          <a:rPr lang="en-US" altLang="en-US" sz="2800" i="1">
                            <a:solidFill>
                              <a:srgbClr val="FF0000"/>
                            </a:solidFill>
                            <a:latin typeface="Cambria Math" panose="02040503050406030204" pitchFamily="18" charset="0"/>
                            <a:ea typeface="Cambria Math" panose="02040503050406030204" pitchFamily="18" charset="0"/>
                          </a:rPr>
                          <m:t>𝑛</m:t>
                        </m:r>
                      </m:e>
                      <m:sup>
                        <m:func>
                          <m:funcPr>
                            <m:ctrlPr>
                              <a:rPr lang="en-US" altLang="en-US" sz="2800" i="1">
                                <a:solidFill>
                                  <a:srgbClr val="FF0000"/>
                                </a:solidFill>
                                <a:latin typeface="Cambria Math" panose="02040503050406030204" pitchFamily="18" charset="0"/>
                                <a:ea typeface="Cambria Math" panose="02040503050406030204" pitchFamily="18" charset="0"/>
                              </a:rPr>
                            </m:ctrlPr>
                          </m:funcPr>
                          <m:fName>
                            <m:sSub>
                              <m:sSubPr>
                                <m:ctrlPr>
                                  <a:rPr lang="en-US" altLang="en-US" sz="2800" i="1">
                                    <a:solidFill>
                                      <a:srgbClr val="FF0000"/>
                                    </a:solidFill>
                                    <a:latin typeface="Cambria Math" panose="02040503050406030204" pitchFamily="18" charset="0"/>
                                    <a:ea typeface="Cambria Math" panose="02040503050406030204" pitchFamily="18" charset="0"/>
                                  </a:rPr>
                                </m:ctrlPr>
                              </m:sSubPr>
                              <m:e>
                                <m:r>
                                  <m:rPr>
                                    <m:sty m:val="p"/>
                                  </m:rPr>
                                  <a:rPr lang="en-US" altLang="en-US" sz="2800">
                                    <a:solidFill>
                                      <a:srgbClr val="FF0000"/>
                                    </a:solidFill>
                                    <a:latin typeface="Cambria Math" panose="02040503050406030204" pitchFamily="18" charset="0"/>
                                    <a:ea typeface="Cambria Math" panose="02040503050406030204" pitchFamily="18" charset="0"/>
                                  </a:rPr>
                                  <m:t>log</m:t>
                                </m:r>
                              </m:e>
                              <m:sub>
                                <m:r>
                                  <a:rPr lang="en-US" altLang="en-US" sz="2800" i="1">
                                    <a:solidFill>
                                      <a:srgbClr val="FF0000"/>
                                    </a:solidFill>
                                    <a:latin typeface="Cambria Math" panose="02040503050406030204" pitchFamily="18" charset="0"/>
                                    <a:ea typeface="Cambria Math" panose="02040503050406030204" pitchFamily="18" charset="0"/>
                                  </a:rPr>
                                  <m:t>𝑏</m:t>
                                </m:r>
                              </m:sub>
                            </m:sSub>
                          </m:fName>
                          <m:e>
                            <m:r>
                              <a:rPr lang="en-US" altLang="en-US" sz="2800" i="1">
                                <a:solidFill>
                                  <a:srgbClr val="FF0000"/>
                                </a:solidFill>
                                <a:latin typeface="Cambria Math" panose="02040503050406030204" pitchFamily="18" charset="0"/>
                                <a:ea typeface="Cambria Math" panose="02040503050406030204" pitchFamily="18" charset="0"/>
                              </a:rPr>
                              <m:t>𝑎</m:t>
                            </m:r>
                          </m:e>
                        </m:func>
                      </m:sup>
                    </m:sSup>
                    <m:r>
                      <a:rPr lang="en-US" altLang="en-US" sz="2800" i="1">
                        <a:solidFill>
                          <a:srgbClr val="FF0000"/>
                        </a:solidFill>
                        <a:latin typeface="Cambria Math" panose="02040503050406030204" pitchFamily="18" charset="0"/>
                        <a:ea typeface="Cambria Math" panose="02040503050406030204" pitchFamily="18" charset="0"/>
                      </a:rPr>
                      <m:t>=</m:t>
                    </m:r>
                    <m:sSup>
                      <m:sSupPr>
                        <m:ctrlPr>
                          <a:rPr lang="en-US" altLang="en-US" sz="2800" i="1">
                            <a:solidFill>
                              <a:srgbClr val="FF0000"/>
                            </a:solidFill>
                            <a:latin typeface="Cambria Math" panose="02040503050406030204" pitchFamily="18" charset="0"/>
                            <a:ea typeface="Cambria Math" panose="02040503050406030204" pitchFamily="18" charset="0"/>
                          </a:rPr>
                        </m:ctrlPr>
                      </m:sSupPr>
                      <m:e>
                        <m:r>
                          <a:rPr lang="en-US" altLang="en-US" sz="2800" i="1">
                            <a:solidFill>
                              <a:srgbClr val="FF0000"/>
                            </a:solidFill>
                            <a:latin typeface="Cambria Math" panose="02040503050406030204" pitchFamily="18" charset="0"/>
                            <a:ea typeface="Cambria Math" panose="02040503050406030204" pitchFamily="18" charset="0"/>
                          </a:rPr>
                          <m:t>𝑛</m:t>
                        </m:r>
                      </m:e>
                      <m:sup>
                        <m:func>
                          <m:funcPr>
                            <m:ctrlPr>
                              <a:rPr lang="en-US" altLang="en-US" sz="2800" i="1" smtClean="0">
                                <a:solidFill>
                                  <a:srgbClr val="FF0000"/>
                                </a:solidFill>
                                <a:latin typeface="Cambria Math" panose="02040503050406030204" pitchFamily="18" charset="0"/>
                                <a:ea typeface="Cambria Math" panose="02040503050406030204" pitchFamily="18" charset="0"/>
                              </a:rPr>
                            </m:ctrlPr>
                          </m:funcPr>
                          <m:fName>
                            <m:sSub>
                              <m:sSubPr>
                                <m:ctrlPr>
                                  <a:rPr lang="en-US" altLang="en-US" sz="2800" i="1">
                                    <a:solidFill>
                                      <a:srgbClr val="FF0000"/>
                                    </a:solidFill>
                                    <a:latin typeface="Cambria Math" panose="02040503050406030204" pitchFamily="18" charset="0"/>
                                    <a:ea typeface="Cambria Math" panose="02040503050406030204" pitchFamily="18" charset="0"/>
                                  </a:rPr>
                                </m:ctrlPr>
                              </m:sSubPr>
                              <m:e>
                                <m:r>
                                  <m:rPr>
                                    <m:sty m:val="p"/>
                                  </m:rPr>
                                  <a:rPr lang="en-US" altLang="en-US" sz="2800">
                                    <a:solidFill>
                                      <a:srgbClr val="FF0000"/>
                                    </a:solidFill>
                                    <a:latin typeface="Cambria Math" panose="02040503050406030204" pitchFamily="18" charset="0"/>
                                    <a:ea typeface="Cambria Math" panose="02040503050406030204" pitchFamily="18" charset="0"/>
                                  </a:rPr>
                                  <m:t>log</m:t>
                                </m:r>
                              </m:e>
                              <m:sub>
                                <m:r>
                                  <a:rPr lang="en-US" altLang="en-US" sz="2800" b="0" i="1" smtClean="0">
                                    <a:solidFill>
                                      <a:srgbClr val="FF0000"/>
                                    </a:solidFill>
                                    <a:latin typeface="Cambria Math" panose="02040503050406030204" pitchFamily="18" charset="0"/>
                                    <a:ea typeface="Cambria Math" panose="02040503050406030204" pitchFamily="18" charset="0"/>
                                  </a:rPr>
                                  <m:t>4</m:t>
                                </m:r>
                              </m:sub>
                            </m:sSub>
                          </m:fName>
                          <m:e>
                            <m:r>
                              <a:rPr lang="en-US" altLang="en-US" sz="2800" b="0" i="1" smtClean="0">
                                <a:solidFill>
                                  <a:srgbClr val="FF0000"/>
                                </a:solidFill>
                                <a:latin typeface="Cambria Math" panose="02040503050406030204" pitchFamily="18" charset="0"/>
                                <a:ea typeface="Cambria Math" panose="02040503050406030204" pitchFamily="18" charset="0"/>
                              </a:rPr>
                              <m:t>3</m:t>
                            </m:r>
                          </m:e>
                        </m:func>
                      </m:sup>
                    </m:sSup>
                  </m:oMath>
                </a14:m>
                <a:endParaRPr lang="en-US" altLang="en-US" sz="2800" b="0">
                  <a:ea typeface="Cambria Math" panose="02040503050406030204" pitchFamily="18" charset="0"/>
                </a:endParaRPr>
              </a:p>
              <a:p>
                <a:pPr>
                  <a:lnSpc>
                    <a:spcPct val="120000"/>
                  </a:lnSpc>
                </a:pPr>
                <a:r>
                  <a:rPr lang="en-US" altLang="en-US" sz="2800">
                    <a:ea typeface="Cambria Math" panose="02040503050406030204" pitchFamily="18" charset="0"/>
                  </a:rPr>
                  <a:t>   Since </a:t>
                </a:r>
                <a14:m>
                  <m:oMath xmlns:m="http://schemas.openxmlformats.org/officeDocument/2006/math">
                    <m:r>
                      <a:rPr lang="en-US" altLang="en-US" sz="2800" i="1">
                        <a:latin typeface="Cambria Math" panose="02040503050406030204" pitchFamily="18" charset="0"/>
                        <a:ea typeface="Cambria Math" panose="02040503050406030204" pitchFamily="18" charset="0"/>
                      </a:rPr>
                      <m:t>𝑓</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e>
                    </m:d>
                    <m:r>
                      <a:rPr lang="en-US" altLang="en-US" sz="2800" b="0" i="1" smtClean="0">
                        <a:latin typeface="Cambria Math" panose="02040503050406030204" pitchFamily="18" charset="0"/>
                        <a:ea typeface="Cambria Math" panose="02040503050406030204" pitchFamily="18" charset="0"/>
                      </a:rPr>
                      <m:t>=</m:t>
                    </m:r>
                    <m:r>
                      <m:rPr>
                        <m:sty m:val="p"/>
                      </m:rPr>
                      <a:rPr lang="en-US" altLang="en-US" sz="2800" b="0" i="0" smtClean="0">
                        <a:latin typeface="Cambria Math" panose="02040503050406030204" pitchFamily="18" charset="0"/>
                        <a:ea typeface="Cambria Math" panose="02040503050406030204" pitchFamily="18" charset="0"/>
                      </a:rPr>
                      <m:t>Ω</m:t>
                    </m:r>
                    <m:r>
                      <a:rPr lang="en-US" altLang="en-US" sz="2800" b="0" i="1" smtClean="0">
                        <a:latin typeface="Cambria Math" panose="02040503050406030204" pitchFamily="18" charset="0"/>
                        <a:ea typeface="Cambria Math" panose="02040503050406030204" pitchFamily="18" charset="0"/>
                      </a:rPr>
                      <m:t>(</m:t>
                    </m:r>
                    <m:sSup>
                      <m:sSupPr>
                        <m:ctrlPr>
                          <a:rPr lang="en-US" altLang="en-US" sz="2800" b="0" i="1" smtClean="0">
                            <a:latin typeface="Cambria Math" panose="02040503050406030204" pitchFamily="18" charset="0"/>
                            <a:ea typeface="Cambria Math" panose="02040503050406030204" pitchFamily="18" charset="0"/>
                          </a:rPr>
                        </m:ctrlPr>
                      </m:sSupPr>
                      <m:e>
                        <m:r>
                          <a:rPr lang="en-US" altLang="en-US" sz="2800" b="0" i="1" smtClean="0">
                            <a:latin typeface="Cambria Math" panose="02040503050406030204" pitchFamily="18" charset="0"/>
                            <a:ea typeface="Cambria Math" panose="02040503050406030204" pitchFamily="18" charset="0"/>
                          </a:rPr>
                          <m:t>𝑛</m:t>
                        </m:r>
                      </m:e>
                      <m:sup>
                        <m:func>
                          <m:funcPr>
                            <m:ctrlPr>
                              <a:rPr lang="en-US" altLang="en-US" sz="2800" i="1">
                                <a:latin typeface="Cambria Math" panose="02040503050406030204" pitchFamily="18" charset="0"/>
                                <a:ea typeface="Cambria Math" panose="02040503050406030204" pitchFamily="18" charset="0"/>
                              </a:rPr>
                            </m:ctrlPr>
                          </m:funcPr>
                          <m:fName>
                            <m:sSub>
                              <m:sSubPr>
                                <m:ctrlPr>
                                  <a:rPr lang="en-US" altLang="en-US" sz="2800" i="1">
                                    <a:latin typeface="Cambria Math" panose="02040503050406030204" pitchFamily="18" charset="0"/>
                                    <a:ea typeface="Cambria Math" panose="02040503050406030204" pitchFamily="18" charset="0"/>
                                  </a:rPr>
                                </m:ctrlPr>
                              </m:sSubPr>
                              <m:e>
                                <m:r>
                                  <m:rPr>
                                    <m:sty m:val="p"/>
                                  </m:rPr>
                                  <a:rPr lang="en-US" altLang="en-US" sz="280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4</m:t>
                                </m:r>
                              </m:sub>
                            </m:sSub>
                          </m:fName>
                          <m:e>
                            <m:r>
                              <a:rPr lang="en-US" altLang="en-US" sz="2800" i="1">
                                <a:latin typeface="Cambria Math" panose="02040503050406030204" pitchFamily="18" charset="0"/>
                                <a:ea typeface="Cambria Math" panose="02040503050406030204" pitchFamily="18" charset="0"/>
                              </a:rPr>
                              <m:t>3</m:t>
                            </m:r>
                          </m:e>
                        </m:func>
                        <m:r>
                          <a:rPr lang="en-US" altLang="en-US" sz="2800" b="0" i="1" smtClean="0">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𝜖</m:t>
                        </m:r>
                      </m:sup>
                    </m:sSup>
                    <m:r>
                      <a:rPr lang="en-US" altLang="en-US" sz="2800" b="0" i="1" smtClean="0">
                        <a:latin typeface="Cambria Math" panose="02040503050406030204" pitchFamily="18" charset="0"/>
                        <a:ea typeface="Cambria Math" panose="02040503050406030204" pitchFamily="18" charset="0"/>
                      </a:rPr>
                      <m:t>)</m:t>
                    </m:r>
                  </m:oMath>
                </a14:m>
                <a:r>
                  <a:rPr lang="en-US" altLang="en-US" sz="2800">
                    <a:ea typeface="Cambria Math" panose="02040503050406030204" pitchFamily="18" charset="0"/>
                  </a:rPr>
                  <a:t>, </a:t>
                </a:r>
              </a:p>
              <a:p>
                <a:pPr>
                  <a:lnSpc>
                    <a:spcPct val="120000"/>
                  </a:lnSpc>
                </a:pPr>
                <a:r>
                  <a:rPr lang="en-US" altLang="en-US" sz="2800">
                    <a:ea typeface="Cambria Math" panose="02040503050406030204" pitchFamily="18" charset="0"/>
                  </a:rPr>
                  <a:t>   </a:t>
                </a:r>
                <a14:m>
                  <m:oMath xmlns:m="http://schemas.openxmlformats.org/officeDocument/2006/math">
                    <m:r>
                      <a:rPr lang="en-US" altLang="en-US" sz="2800" b="0" i="1" smtClean="0">
                        <a:latin typeface="Cambria Math" panose="02040503050406030204" pitchFamily="18" charset="0"/>
                        <a:ea typeface="Cambria Math" panose="02040503050406030204" pitchFamily="18" charset="0"/>
                      </a:rPr>
                      <m:t>𝑎𝑓</m:t>
                    </m:r>
                    <m:d>
                      <m:dPr>
                        <m:ctrlPr>
                          <a:rPr lang="en-US" altLang="en-US" sz="2800" b="0" i="1" smtClean="0">
                            <a:latin typeface="Cambria Math" panose="02040503050406030204" pitchFamily="18" charset="0"/>
                            <a:ea typeface="Cambria Math" panose="02040503050406030204" pitchFamily="18" charset="0"/>
                          </a:rPr>
                        </m:ctrlPr>
                      </m:dPr>
                      <m:e>
                        <m:f>
                          <m:fPr>
                            <m:ctrlPr>
                              <a:rPr lang="en-US" altLang="en-US" sz="2800" b="0" i="1" smtClean="0">
                                <a:latin typeface="Cambria Math" panose="02040503050406030204" pitchFamily="18" charset="0"/>
                                <a:ea typeface="Cambria Math" panose="02040503050406030204" pitchFamily="18" charset="0"/>
                              </a:rPr>
                            </m:ctrlPr>
                          </m:fPr>
                          <m:num>
                            <m:r>
                              <a:rPr lang="en-US" altLang="en-US" sz="2800" b="0" i="1" smtClean="0">
                                <a:latin typeface="Cambria Math" panose="02040503050406030204" pitchFamily="18" charset="0"/>
                                <a:ea typeface="Cambria Math" panose="02040503050406030204" pitchFamily="18" charset="0"/>
                              </a:rPr>
                              <m:t>𝑛</m:t>
                            </m:r>
                          </m:num>
                          <m:den>
                            <m:r>
                              <a:rPr lang="en-US" altLang="en-US" sz="2800" b="0" i="1" smtClean="0">
                                <a:latin typeface="Cambria Math" panose="02040503050406030204" pitchFamily="18" charset="0"/>
                                <a:ea typeface="Cambria Math" panose="02040503050406030204" pitchFamily="18" charset="0"/>
                              </a:rPr>
                              <m:t>𝑏</m:t>
                            </m:r>
                          </m:den>
                        </m:f>
                      </m:e>
                    </m:d>
                    <m:r>
                      <a:rPr lang="en-US" altLang="en-US" sz="2800" b="0" i="1" smtClean="0">
                        <a:latin typeface="Cambria Math" panose="02040503050406030204" pitchFamily="18" charset="0"/>
                        <a:ea typeface="Cambria Math" panose="02040503050406030204" pitchFamily="18" charset="0"/>
                      </a:rPr>
                      <m:t>=3</m:t>
                    </m:r>
                    <m:d>
                      <m:dPr>
                        <m:ctrlPr>
                          <a:rPr lang="en-US" altLang="en-US" sz="2800" b="0" i="1" smtClean="0">
                            <a:latin typeface="Cambria Math" panose="02040503050406030204" pitchFamily="18" charset="0"/>
                            <a:ea typeface="Cambria Math" panose="02040503050406030204" pitchFamily="18" charset="0"/>
                          </a:rPr>
                        </m:ctrlPr>
                      </m:dPr>
                      <m:e>
                        <m:f>
                          <m:fPr>
                            <m:ctrlPr>
                              <a:rPr lang="en-US" altLang="en-US" sz="2800" b="0" i="1" smtClean="0">
                                <a:latin typeface="Cambria Math" panose="02040503050406030204" pitchFamily="18" charset="0"/>
                                <a:ea typeface="Cambria Math" panose="02040503050406030204" pitchFamily="18" charset="0"/>
                              </a:rPr>
                            </m:ctrlPr>
                          </m:fPr>
                          <m:num>
                            <m:r>
                              <a:rPr lang="en-US" altLang="en-US" sz="2800" b="0" i="1" smtClean="0">
                                <a:latin typeface="Cambria Math" panose="02040503050406030204" pitchFamily="18" charset="0"/>
                                <a:ea typeface="Cambria Math" panose="02040503050406030204" pitchFamily="18" charset="0"/>
                              </a:rPr>
                              <m:t>𝑛</m:t>
                            </m:r>
                          </m:num>
                          <m:den>
                            <m:r>
                              <a:rPr lang="en-US" altLang="en-US" sz="2800" b="0" i="1" smtClean="0">
                                <a:latin typeface="Cambria Math" panose="02040503050406030204" pitchFamily="18" charset="0"/>
                                <a:ea typeface="Cambria Math" panose="02040503050406030204" pitchFamily="18" charset="0"/>
                              </a:rPr>
                              <m:t>4</m:t>
                            </m:r>
                          </m:den>
                        </m:f>
                      </m:e>
                    </m:d>
                  </m:oMath>
                </a14:m>
                <a:r>
                  <a:rPr lang="en-US" altLang="en-US" sz="2800">
                    <a:ea typeface="Cambria Math" panose="02040503050406030204" pitchFamily="18" charset="0"/>
                  </a:rPr>
                  <a:t> </a:t>
                </a:r>
                <a14:m>
                  <m:oMath xmlns:m="http://schemas.openxmlformats.org/officeDocument/2006/math">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i="1">
                                    <a:latin typeface="Cambria Math" panose="02040503050406030204" pitchFamily="18" charset="0"/>
                                    <a:ea typeface="Cambria Math" panose="02040503050406030204" pitchFamily="18" charset="0"/>
                                  </a:rPr>
                                  <m:t>4</m:t>
                                </m:r>
                              </m:den>
                            </m:f>
                          </m:e>
                        </m:d>
                      </m:e>
                    </m:func>
                    <m:r>
                      <a:rPr lang="en-US" altLang="en-US" sz="2800" b="0" i="1" smtClean="0">
                        <a:latin typeface="Cambria Math" panose="02040503050406030204" pitchFamily="18" charset="0"/>
                        <a:ea typeface="Cambria Math" panose="02040503050406030204" pitchFamily="18" charset="0"/>
                      </a:rPr>
                      <m:t>≤</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b="0" i="1" smtClean="0">
                                <a:latin typeface="Cambria Math" panose="02040503050406030204" pitchFamily="18" charset="0"/>
                                <a:ea typeface="Cambria Math" panose="02040503050406030204" pitchFamily="18" charset="0"/>
                              </a:rPr>
                              <m:t>3</m:t>
                            </m:r>
                          </m:num>
                          <m:den>
                            <m:r>
                              <a:rPr lang="en-US" altLang="en-US" sz="2800" i="1">
                                <a:latin typeface="Cambria Math" panose="02040503050406030204" pitchFamily="18" charset="0"/>
                                <a:ea typeface="Cambria Math" panose="02040503050406030204" pitchFamily="18" charset="0"/>
                              </a:rPr>
                              <m:t>4</m:t>
                            </m:r>
                          </m:den>
                        </m:f>
                      </m:e>
                    </m:d>
                    <m:r>
                      <a:rPr lang="en-US" altLang="en-US" sz="2800" b="0" i="1" smtClean="0">
                        <a:latin typeface="Cambria Math" panose="02040503050406030204" pitchFamily="18" charset="0"/>
                        <a:ea typeface="Cambria Math" panose="02040503050406030204" pitchFamily="18" charset="0"/>
                      </a:rPr>
                      <m:t>𝑛</m:t>
                    </m:r>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r>
                          <a:rPr lang="en-US" altLang="en-US" sz="2800" b="0" i="1" smtClean="0">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𝑐</m:t>
                        </m:r>
                        <m:r>
                          <a:rPr lang="en-US" altLang="en-US" sz="2800" b="0" i="1" smtClean="0">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𝑓</m:t>
                        </m:r>
                        <m:r>
                          <a:rPr lang="en-US" altLang="en-US" sz="2800" b="0" i="1" smtClean="0">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𝑛</m:t>
                        </m:r>
                        <m:r>
                          <a:rPr lang="en-US" altLang="en-US" sz="2800" b="0" i="1" smtClean="0">
                            <a:latin typeface="Cambria Math" panose="02040503050406030204" pitchFamily="18" charset="0"/>
                            <a:ea typeface="Cambria Math" panose="02040503050406030204" pitchFamily="18" charset="0"/>
                          </a:rPr>
                          <m:t>)</m:t>
                        </m:r>
                      </m:e>
                    </m:func>
                  </m:oMath>
                </a14:m>
                <a:r>
                  <a:rPr lang="en-US" altLang="en-US" sz="2800">
                    <a:ea typeface="Cambria Math" panose="02040503050406030204" pitchFamily="18" charset="0"/>
                  </a:rPr>
                  <a:t>, where </a:t>
                </a:r>
                <a14:m>
                  <m:oMath xmlns:m="http://schemas.openxmlformats.org/officeDocument/2006/math">
                    <m:r>
                      <a:rPr lang="en-US" altLang="en-US" sz="2800" b="0" i="1" smtClean="0">
                        <a:latin typeface="Cambria Math" panose="02040503050406030204" pitchFamily="18" charset="0"/>
                        <a:ea typeface="Cambria Math" panose="02040503050406030204" pitchFamily="18" charset="0"/>
                      </a:rPr>
                      <m:t>𝑐</m:t>
                    </m:r>
                    <m:r>
                      <a:rPr lang="en-US" altLang="en-US" sz="2800" b="0" i="0" smtClean="0">
                        <a:latin typeface="Cambria Math" panose="02040503050406030204" pitchFamily="18" charset="0"/>
                        <a:ea typeface="Cambria Math" panose="02040503050406030204" pitchFamily="18" charset="0"/>
                      </a:rPr>
                      <m:t>=</m:t>
                    </m:r>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3</m:t>
                        </m:r>
                      </m:num>
                      <m:den>
                        <m:r>
                          <a:rPr lang="en-US" altLang="en-US" sz="2800" i="1">
                            <a:latin typeface="Cambria Math" panose="02040503050406030204" pitchFamily="18" charset="0"/>
                            <a:ea typeface="Cambria Math" panose="02040503050406030204" pitchFamily="18" charset="0"/>
                          </a:rPr>
                          <m:t>4</m:t>
                        </m:r>
                      </m:den>
                    </m:f>
                    <m:r>
                      <a:rPr lang="en-US" altLang="en-US" sz="2800" b="0" i="1" smtClean="0">
                        <a:latin typeface="Cambria Math" panose="02040503050406030204" pitchFamily="18" charset="0"/>
                        <a:ea typeface="Cambria Math" panose="02040503050406030204" pitchFamily="18" charset="0"/>
                      </a:rPr>
                      <m:t>&lt;1</m:t>
                    </m:r>
                  </m:oMath>
                </a14:m>
                <a:r>
                  <a:rPr lang="en-US" altLang="en-US" sz="2800">
                    <a:ea typeface="Cambria Math" panose="02040503050406030204" pitchFamily="18" charset="0"/>
                  </a:rPr>
                  <a:t>, </a:t>
                </a:r>
              </a:p>
              <a:p>
                <a:pPr>
                  <a:lnSpc>
                    <a:spcPct val="120000"/>
                  </a:lnSpc>
                </a:pPr>
                <a:r>
                  <a:rPr lang="en-US" altLang="en-US" sz="2800">
                    <a:ea typeface="Cambria Math" panose="02040503050406030204" pitchFamily="18" charset="0"/>
                  </a:rPr>
                  <a:t>   Case 3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e>
                    </m:d>
                  </m:oMath>
                </a14:m>
                <a:endParaRPr lang="en-US" altLang="en-US" sz="2800">
                  <a:ea typeface="Cambria Math" panose="02040503050406030204" pitchFamily="18" charset="0"/>
                </a:endParaRPr>
              </a:p>
            </p:txBody>
          </p:sp>
        </mc:Choice>
        <mc:Fallback>
          <p:sp>
            <p:nvSpPr>
              <p:cNvPr id="6" name="Rectangle 5">
                <a:extLst>
                  <a:ext uri="{FF2B5EF4-FFF2-40B4-BE49-F238E27FC236}">
                    <a16:creationId xmlns:a16="http://schemas.microsoft.com/office/drawing/2014/main" id="{11AC6A93-1314-1347-95B6-93547D4381E3}"/>
                  </a:ext>
                </a:extLst>
              </p:cNvPr>
              <p:cNvSpPr>
                <a:spLocks noRot="1" noChangeAspect="1" noMove="1" noResize="1" noEditPoints="1" noAdjustHandles="1" noChangeArrowheads="1" noChangeShapeType="1" noTextEdit="1"/>
              </p:cNvSpPr>
              <p:nvPr/>
            </p:nvSpPr>
            <p:spPr>
              <a:xfrm>
                <a:off x="288112" y="3347939"/>
                <a:ext cx="10837089" cy="3185487"/>
              </a:xfrm>
              <a:prstGeom prst="rect">
                <a:avLst/>
              </a:prstGeom>
              <a:blipFill>
                <a:blip r:embed="rId5"/>
                <a:stretch>
                  <a:fillRect l="-1125" b="-4589"/>
                </a:stretch>
              </a:blipFill>
            </p:spPr>
            <p:txBody>
              <a:bodyPr/>
              <a:lstStyle/>
              <a:p>
                <a:r>
                  <a:rPr lang="en-US">
                    <a:noFill/>
                  </a:rPr>
                  <a:t> </a:t>
                </a:r>
              </a:p>
            </p:txBody>
          </p:sp>
        </mc:Fallback>
      </mc:AlternateContent>
      <p:pic>
        <p:nvPicPr>
          <p:cNvPr id="5" name="图片 4" descr="文本&#10;&#10;已自动生成说明">
            <a:extLst>
              <a:ext uri="{FF2B5EF4-FFF2-40B4-BE49-F238E27FC236}">
                <a16:creationId xmlns:a16="http://schemas.microsoft.com/office/drawing/2014/main" id="{9F129568-558C-CC60-14DD-C58B5B09A738}"/>
              </a:ext>
            </a:extLst>
          </p:cNvPr>
          <p:cNvPicPr>
            <a:picLocks noChangeAspect="1"/>
          </p:cNvPicPr>
          <p:nvPr/>
        </p:nvPicPr>
        <p:blipFill>
          <a:blip r:embed="rId6"/>
          <a:stretch>
            <a:fillRect/>
          </a:stretch>
        </p:blipFill>
        <p:spPr>
          <a:xfrm>
            <a:off x="6616701" y="3234266"/>
            <a:ext cx="5181600" cy="876300"/>
          </a:xfrm>
          <a:prstGeom prst="rect">
            <a:avLst/>
          </a:prstGeom>
          <a:ln>
            <a:solidFill>
              <a:srgbClr val="FF0000"/>
            </a:solidFill>
          </a:ln>
        </p:spPr>
      </p:pic>
    </p:spTree>
    <p:extLst>
      <p:ext uri="{BB962C8B-B14F-4D97-AF65-F5344CB8AC3E}">
        <p14:creationId xmlns:p14="http://schemas.microsoft.com/office/powerpoint/2010/main" val="232965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5.3 More examples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1FA55CEC-6EC5-454A-947A-96CC9FB6EBFD}"/>
                  </a:ext>
                </a:extLst>
              </p:cNvPr>
              <p:cNvSpPr txBox="1">
                <a:spLocks/>
              </p:cNvSpPr>
              <p:nvPr/>
            </p:nvSpPr>
            <p:spPr>
              <a:xfrm>
                <a:off x="365572" y="809501"/>
                <a:ext cx="11230497" cy="5887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altLang="en-US" sz="2500">
                    <a:ea typeface="Cambria Math" panose="02040503050406030204" pitchFamily="18" charset="0"/>
                  </a:rPr>
                  <a:t>For a recurrence of form </a:t>
                </a:r>
                <a14:m>
                  <m:oMath xmlns:m="http://schemas.openxmlformats.org/officeDocument/2006/math">
                    <m:r>
                      <a:rPr lang="en-US" altLang="en-US" sz="2500" b="0" i="1" smtClean="0">
                        <a:latin typeface="Cambria Math" panose="02040503050406030204" pitchFamily="18" charset="0"/>
                        <a:ea typeface="Cambria Math" panose="02040503050406030204" pitchFamily="18" charset="0"/>
                      </a:rPr>
                      <m:t>𝑇</m:t>
                    </m:r>
                    <m:d>
                      <m:dPr>
                        <m:ctrlPr>
                          <a:rPr lang="en-US" altLang="en-US" sz="2500" b="0" i="1" smtClean="0">
                            <a:latin typeface="Cambria Math" panose="02040503050406030204" pitchFamily="18" charset="0"/>
                            <a:ea typeface="Cambria Math" panose="02040503050406030204" pitchFamily="18" charset="0"/>
                          </a:rPr>
                        </m:ctrlPr>
                      </m:dPr>
                      <m:e>
                        <m:r>
                          <a:rPr lang="en-US" altLang="en-US" sz="2500" b="0" i="1" smtClean="0">
                            <a:latin typeface="Cambria Math" panose="02040503050406030204" pitchFamily="18" charset="0"/>
                            <a:ea typeface="Cambria Math" panose="02040503050406030204" pitchFamily="18" charset="0"/>
                          </a:rPr>
                          <m:t>𝑛</m:t>
                        </m:r>
                      </m:e>
                    </m:d>
                    <m:r>
                      <a:rPr lang="en-US" altLang="en-US" sz="2500" b="0" i="1" smtClean="0">
                        <a:latin typeface="Cambria Math" panose="02040503050406030204" pitchFamily="18" charset="0"/>
                        <a:ea typeface="Cambria Math" panose="02040503050406030204" pitchFamily="18" charset="0"/>
                      </a:rPr>
                      <m:t>=</m:t>
                    </m:r>
                    <m:r>
                      <a:rPr lang="en-US" altLang="en-US" sz="2500" b="0" i="1" smtClean="0">
                        <a:latin typeface="Cambria Math" panose="02040503050406030204" pitchFamily="18" charset="0"/>
                        <a:ea typeface="Cambria Math" panose="02040503050406030204" pitchFamily="18" charset="0"/>
                      </a:rPr>
                      <m:t>𝑎𝑇</m:t>
                    </m:r>
                    <m:d>
                      <m:dPr>
                        <m:ctrlPr>
                          <a:rPr lang="en-US" altLang="en-US" sz="2500" b="0" i="1" smtClean="0">
                            <a:latin typeface="Cambria Math" panose="02040503050406030204" pitchFamily="18" charset="0"/>
                            <a:ea typeface="Cambria Math" panose="02040503050406030204" pitchFamily="18" charset="0"/>
                          </a:rPr>
                        </m:ctrlPr>
                      </m:dPr>
                      <m:e>
                        <m:f>
                          <m:fPr>
                            <m:ctrlPr>
                              <a:rPr lang="en-US" altLang="en-US" sz="2500" i="1">
                                <a:latin typeface="Cambria Math" panose="02040503050406030204" pitchFamily="18" charset="0"/>
                                <a:ea typeface="Cambria Math" panose="02040503050406030204" pitchFamily="18" charset="0"/>
                              </a:rPr>
                            </m:ctrlPr>
                          </m:fPr>
                          <m:num>
                            <m:r>
                              <a:rPr lang="en-US" altLang="en-US" sz="2500" i="1">
                                <a:latin typeface="Cambria Math" panose="02040503050406030204" pitchFamily="18" charset="0"/>
                                <a:ea typeface="Cambria Math" panose="02040503050406030204" pitchFamily="18" charset="0"/>
                              </a:rPr>
                              <m:t>𝑛</m:t>
                            </m:r>
                          </m:num>
                          <m:den>
                            <m:r>
                              <a:rPr lang="en-US" altLang="en-US" sz="2500" b="0" i="1" smtClean="0">
                                <a:latin typeface="Cambria Math" panose="02040503050406030204" pitchFamily="18" charset="0"/>
                                <a:ea typeface="Cambria Math" panose="02040503050406030204" pitchFamily="18" charset="0"/>
                              </a:rPr>
                              <m:t>𝑏</m:t>
                            </m:r>
                          </m:den>
                        </m:f>
                      </m:e>
                    </m:d>
                    <m:r>
                      <a:rPr lang="en-US" altLang="en-US" sz="2500" b="0" i="1" smtClean="0">
                        <a:latin typeface="Cambria Math" panose="02040503050406030204" pitchFamily="18" charset="0"/>
                        <a:ea typeface="Cambria Math" panose="02040503050406030204" pitchFamily="18" charset="0"/>
                      </a:rPr>
                      <m:t>+</m:t>
                    </m:r>
                    <m:r>
                      <a:rPr lang="en-US" altLang="en-US" sz="2500" b="0" i="1" smtClean="0">
                        <a:latin typeface="Cambria Math" panose="02040503050406030204" pitchFamily="18" charset="0"/>
                        <a:ea typeface="Cambria Math" panose="02040503050406030204" pitchFamily="18" charset="0"/>
                      </a:rPr>
                      <m:t>𝑓</m:t>
                    </m:r>
                    <m:r>
                      <a:rPr lang="en-US" altLang="en-US" sz="2500" b="0" i="1" smtClean="0">
                        <a:latin typeface="Cambria Math" panose="02040503050406030204" pitchFamily="18" charset="0"/>
                        <a:ea typeface="Cambria Math" panose="02040503050406030204" pitchFamily="18" charset="0"/>
                      </a:rPr>
                      <m:t>(</m:t>
                    </m:r>
                    <m:r>
                      <a:rPr lang="en-US" altLang="en-US" sz="2500" b="0" i="1" smtClean="0">
                        <a:latin typeface="Cambria Math" panose="02040503050406030204" pitchFamily="18" charset="0"/>
                        <a:ea typeface="Cambria Math" panose="02040503050406030204" pitchFamily="18" charset="0"/>
                      </a:rPr>
                      <m:t>𝑛</m:t>
                    </m:r>
                    <m:r>
                      <a:rPr lang="en-US" altLang="en-US" sz="2500" b="0" i="1" smtClean="0">
                        <a:latin typeface="Cambria Math" panose="02040503050406030204" pitchFamily="18" charset="0"/>
                        <a:ea typeface="Cambria Math" panose="02040503050406030204" pitchFamily="18" charset="0"/>
                      </a:rPr>
                      <m:t>)</m:t>
                    </m:r>
                  </m:oMath>
                </a14:m>
                <a:r>
                  <a:rPr lang="en-US" altLang="en-US" sz="2500" b="0">
                    <a:ea typeface="Cambria Math" panose="02040503050406030204" pitchFamily="18" charset="0"/>
                  </a:rPr>
                  <a:t>, </a:t>
                </a:r>
                <a:r>
                  <a:rPr lang="en-US" altLang="en-US" sz="2500">
                    <a:ea typeface="Cambria Math" panose="02040503050406030204" pitchFamily="18" charset="0"/>
                  </a:rPr>
                  <a:t>we have the following examples:</a:t>
                </a:r>
              </a:p>
              <a:p>
                <a:pPr marL="0" indent="0">
                  <a:lnSpc>
                    <a:spcPct val="120000"/>
                  </a:lnSpc>
                  <a:spcBef>
                    <a:spcPts val="0"/>
                  </a:spcBef>
                  <a:buNone/>
                </a:pPr>
                <a:r>
                  <a:rPr lang="en-US" altLang="en-US" sz="2500" b="0">
                    <a:ea typeface="Cambria Math" panose="02040503050406030204" pitchFamily="18" charset="0"/>
                  </a:rPr>
                  <a:t>(1)</a:t>
                </a:r>
                <a:r>
                  <a:rPr lang="en-US" altLang="en-US" sz="2500">
                    <a:ea typeface="Cambria Math" panose="02040503050406030204" pitchFamily="18" charset="0"/>
                  </a:rPr>
                  <a:t> </a:t>
                </a:r>
                <a14:m>
                  <m:oMath xmlns:m="http://schemas.openxmlformats.org/officeDocument/2006/math">
                    <m:r>
                      <a:rPr lang="en-US" altLang="en-US" sz="2500" i="1">
                        <a:latin typeface="Cambria Math" panose="02040503050406030204" pitchFamily="18" charset="0"/>
                        <a:ea typeface="Cambria Math" panose="02040503050406030204" pitchFamily="18" charset="0"/>
                      </a:rPr>
                      <m:t>𝑇</m:t>
                    </m:r>
                    <m:d>
                      <m:dPr>
                        <m:ctrlPr>
                          <a:rPr lang="en-US" altLang="en-US" sz="2500" i="1">
                            <a:latin typeface="Cambria Math" panose="02040503050406030204" pitchFamily="18" charset="0"/>
                            <a:ea typeface="Cambria Math" panose="02040503050406030204" pitchFamily="18" charset="0"/>
                          </a:rPr>
                        </m:ctrlPr>
                      </m:dPr>
                      <m:e>
                        <m:r>
                          <a:rPr lang="en-US" altLang="en-US" sz="2500" i="1">
                            <a:latin typeface="Cambria Math" panose="02040503050406030204" pitchFamily="18" charset="0"/>
                            <a:ea typeface="Cambria Math" panose="02040503050406030204" pitchFamily="18" charset="0"/>
                          </a:rPr>
                          <m:t>𝑛</m:t>
                        </m:r>
                      </m:e>
                    </m:d>
                    <m:r>
                      <a:rPr lang="en-US" altLang="en-US" sz="2500" i="1">
                        <a:latin typeface="Cambria Math" panose="02040503050406030204" pitchFamily="18" charset="0"/>
                        <a:ea typeface="Cambria Math" panose="02040503050406030204" pitchFamily="18" charset="0"/>
                      </a:rPr>
                      <m:t>=</m:t>
                    </m:r>
                    <m:r>
                      <a:rPr lang="en-US" altLang="en-US" sz="2500" b="0" i="1" smtClean="0">
                        <a:latin typeface="Cambria Math" panose="02040503050406030204" pitchFamily="18" charset="0"/>
                        <a:ea typeface="Cambria Math" panose="02040503050406030204" pitchFamily="18" charset="0"/>
                      </a:rPr>
                      <m:t>2</m:t>
                    </m:r>
                    <m:r>
                      <a:rPr lang="en-US" altLang="en-US" sz="2500" i="1">
                        <a:latin typeface="Cambria Math" panose="02040503050406030204" pitchFamily="18" charset="0"/>
                        <a:ea typeface="Cambria Math" panose="02040503050406030204" pitchFamily="18" charset="0"/>
                      </a:rPr>
                      <m:t>𝑇</m:t>
                    </m:r>
                    <m:d>
                      <m:dPr>
                        <m:ctrlPr>
                          <a:rPr lang="en-US" altLang="en-US" sz="2500" i="1" smtClean="0">
                            <a:latin typeface="Cambria Math" panose="02040503050406030204" pitchFamily="18" charset="0"/>
                            <a:ea typeface="Cambria Math" panose="02040503050406030204" pitchFamily="18" charset="0"/>
                          </a:rPr>
                        </m:ctrlPr>
                      </m:dPr>
                      <m:e>
                        <m:f>
                          <m:fPr>
                            <m:ctrlPr>
                              <a:rPr lang="en-US" altLang="en-US" sz="2500" i="1" smtClean="0">
                                <a:latin typeface="Cambria Math" panose="02040503050406030204" pitchFamily="18" charset="0"/>
                                <a:ea typeface="Cambria Math" panose="02040503050406030204" pitchFamily="18" charset="0"/>
                              </a:rPr>
                            </m:ctrlPr>
                          </m:fPr>
                          <m:num>
                            <m:r>
                              <a:rPr lang="en-US" altLang="en-US" sz="2500" b="0" i="1" smtClean="0">
                                <a:latin typeface="Cambria Math" panose="02040503050406030204" pitchFamily="18" charset="0"/>
                                <a:ea typeface="Cambria Math" panose="02040503050406030204" pitchFamily="18" charset="0"/>
                              </a:rPr>
                              <m:t>𝑛</m:t>
                            </m:r>
                          </m:num>
                          <m:den>
                            <m:r>
                              <a:rPr lang="en-US" altLang="en-US" sz="2500" b="0" i="1" smtClean="0">
                                <a:latin typeface="Cambria Math" panose="02040503050406030204" pitchFamily="18" charset="0"/>
                                <a:ea typeface="Cambria Math" panose="02040503050406030204" pitchFamily="18" charset="0"/>
                              </a:rPr>
                              <m:t>2</m:t>
                            </m:r>
                          </m:den>
                        </m:f>
                      </m:e>
                    </m:d>
                    <m:r>
                      <a:rPr lang="en-US" altLang="en-US" sz="2500" b="0" i="1" smtClean="0">
                        <a:latin typeface="Cambria Math" panose="02040503050406030204" pitchFamily="18" charset="0"/>
                        <a:ea typeface="Cambria Math" panose="02040503050406030204" pitchFamily="18" charset="0"/>
                      </a:rPr>
                      <m:t>+</m:t>
                    </m:r>
                    <m:r>
                      <a:rPr lang="en-US" altLang="en-US" sz="2500" b="0" i="1" smtClean="0">
                        <a:latin typeface="Cambria Math" panose="02040503050406030204" pitchFamily="18" charset="0"/>
                        <a:ea typeface="Cambria Math" panose="02040503050406030204" pitchFamily="18" charset="0"/>
                      </a:rPr>
                      <m:t>𝑂</m:t>
                    </m:r>
                    <m:d>
                      <m:dPr>
                        <m:ctrlPr>
                          <a:rPr lang="en-US" altLang="en-US" sz="2500" b="0" i="1" smtClean="0">
                            <a:latin typeface="Cambria Math" panose="02040503050406030204" pitchFamily="18" charset="0"/>
                            <a:ea typeface="Cambria Math" panose="02040503050406030204" pitchFamily="18" charset="0"/>
                          </a:rPr>
                        </m:ctrlPr>
                      </m:dPr>
                      <m:e>
                        <m:r>
                          <a:rPr lang="en-US" altLang="en-US" sz="2500" i="1">
                            <a:latin typeface="Cambria Math" panose="02040503050406030204" pitchFamily="18" charset="0"/>
                            <a:ea typeface="Cambria Math" panose="02040503050406030204" pitchFamily="18" charset="0"/>
                          </a:rPr>
                          <m:t>1</m:t>
                        </m:r>
                      </m:e>
                    </m:d>
                  </m:oMath>
                </a14:m>
                <a:r>
                  <a:rPr lang="en-US" altLang="en-US" sz="2500" b="0">
                    <a:ea typeface="Cambria Math" panose="02040503050406030204" pitchFamily="18" charset="0"/>
                  </a:rPr>
                  <a:t>   </a:t>
                </a:r>
                <a14:m>
                  <m:oMath xmlns:m="http://schemas.openxmlformats.org/officeDocument/2006/math">
                    <m:r>
                      <a:rPr lang="en-US" altLang="en-US" sz="2500" b="0" i="1" smtClean="0">
                        <a:latin typeface="Cambria Math" panose="02040503050406030204" pitchFamily="18" charset="0"/>
                        <a:ea typeface="Cambria Math" panose="02040503050406030204" pitchFamily="18" charset="0"/>
                      </a:rPr>
                      <m:t>⇒</m:t>
                    </m:r>
                    <m:r>
                      <a:rPr lang="en-US" altLang="en-US" sz="2500" b="0" i="1" smtClean="0">
                        <a:latin typeface="Cambria Math" panose="02040503050406030204" pitchFamily="18" charset="0"/>
                        <a:ea typeface="Cambria Math" panose="02040503050406030204" pitchFamily="18" charset="0"/>
                      </a:rPr>
                      <m:t>𝑇</m:t>
                    </m:r>
                    <m:d>
                      <m:dPr>
                        <m:ctrlPr>
                          <a:rPr lang="en-US" altLang="en-US" sz="2500" b="0" i="1" smtClean="0">
                            <a:latin typeface="Cambria Math" panose="02040503050406030204" pitchFamily="18" charset="0"/>
                            <a:ea typeface="Cambria Math" panose="02040503050406030204" pitchFamily="18" charset="0"/>
                          </a:rPr>
                        </m:ctrlPr>
                      </m:dPr>
                      <m:e>
                        <m:r>
                          <a:rPr lang="en-US" altLang="en-US" sz="2500" b="0" i="1" smtClean="0">
                            <a:latin typeface="Cambria Math" panose="02040503050406030204" pitchFamily="18" charset="0"/>
                            <a:ea typeface="Cambria Math" panose="02040503050406030204" pitchFamily="18" charset="0"/>
                          </a:rPr>
                          <m:t>𝑛</m:t>
                        </m:r>
                      </m:e>
                    </m:d>
                    <m:r>
                      <a:rPr lang="en-US" altLang="en-US" sz="2500" b="0" i="1" smtClean="0">
                        <a:latin typeface="Cambria Math" panose="02040503050406030204" pitchFamily="18" charset="0"/>
                        <a:ea typeface="Cambria Math" panose="02040503050406030204" pitchFamily="18" charset="0"/>
                      </a:rPr>
                      <m:t>=</m:t>
                    </m:r>
                    <m:r>
                      <a:rPr lang="en-US" altLang="en-US" sz="2500" b="0" i="1" smtClean="0">
                        <a:latin typeface="Cambria Math" panose="02040503050406030204" pitchFamily="18" charset="0"/>
                        <a:ea typeface="Cambria Math" panose="02040503050406030204" pitchFamily="18" charset="0"/>
                      </a:rPr>
                      <m:t>𝑂</m:t>
                    </m:r>
                    <m:r>
                      <a:rPr lang="en-US" altLang="en-US" sz="2500" b="0" i="1" smtClean="0">
                        <a:latin typeface="Cambria Math" panose="02040503050406030204" pitchFamily="18" charset="0"/>
                        <a:ea typeface="Cambria Math" panose="02040503050406030204" pitchFamily="18" charset="0"/>
                      </a:rPr>
                      <m:t>(</m:t>
                    </m:r>
                    <m:r>
                      <a:rPr lang="en-US" altLang="en-US" sz="2500" b="0" i="1" smtClean="0">
                        <a:latin typeface="Cambria Math" panose="02040503050406030204" pitchFamily="18" charset="0"/>
                        <a:ea typeface="Cambria Math" panose="02040503050406030204" pitchFamily="18" charset="0"/>
                      </a:rPr>
                      <m:t>𝑛</m:t>
                    </m:r>
                    <m:r>
                      <a:rPr lang="en-US" altLang="en-US" sz="2500" b="0" i="1" smtClean="0">
                        <a:latin typeface="Cambria Math" panose="02040503050406030204" pitchFamily="18" charset="0"/>
                        <a:ea typeface="Cambria Math" panose="02040503050406030204" pitchFamily="18" charset="0"/>
                      </a:rPr>
                      <m:t>)</m:t>
                    </m:r>
                  </m:oMath>
                </a14:m>
                <a:endParaRPr lang="en-US" altLang="en-US" sz="2500" b="0">
                  <a:ea typeface="Cambria Math" panose="02040503050406030204" pitchFamily="18" charset="0"/>
                </a:endParaRPr>
              </a:p>
              <a:p>
                <a:pPr marL="0" indent="0">
                  <a:lnSpc>
                    <a:spcPct val="120000"/>
                  </a:lnSpc>
                  <a:spcBef>
                    <a:spcPts val="0"/>
                  </a:spcBef>
                  <a:buNone/>
                </a:pPr>
                <a:r>
                  <a:rPr lang="en-US" altLang="en-US" sz="2500" b="0">
                    <a:ea typeface="Cambria Math" panose="02040503050406030204" pitchFamily="18" charset="0"/>
                  </a:rPr>
                  <a:t>      </a:t>
                </a:r>
                <a14:m>
                  <m:oMath xmlns:m="http://schemas.openxmlformats.org/officeDocument/2006/math">
                    <m:r>
                      <a:rPr lang="en-US" altLang="en-US" sz="2400" i="1">
                        <a:latin typeface="Cambria Math" panose="02040503050406030204" pitchFamily="18" charset="0"/>
                        <a:ea typeface="Cambria Math" panose="02040503050406030204" pitchFamily="18" charset="0"/>
                      </a:rPr>
                      <m:t>𝑎</m:t>
                    </m:r>
                    <m:r>
                      <a:rPr lang="en-US" altLang="en-US" sz="2400" i="1">
                        <a:latin typeface="Cambria Math" panose="02040503050406030204" pitchFamily="18" charset="0"/>
                        <a:ea typeface="Cambria Math" panose="02040503050406030204" pitchFamily="18" charset="0"/>
                      </a:rPr>
                      <m:t>=2, </m:t>
                    </m:r>
                    <m:r>
                      <a:rPr lang="en-US" altLang="en-US" sz="2400" i="1">
                        <a:latin typeface="Cambria Math" panose="02040503050406030204" pitchFamily="18" charset="0"/>
                        <a:ea typeface="Cambria Math" panose="02040503050406030204" pitchFamily="18" charset="0"/>
                      </a:rPr>
                      <m:t>𝑏</m:t>
                    </m:r>
                    <m:r>
                      <a:rPr lang="en-US" altLang="en-US" sz="2400" i="1">
                        <a:latin typeface="Cambria Math" panose="02040503050406030204" pitchFamily="18" charset="0"/>
                        <a:ea typeface="Cambria Math" panose="02040503050406030204" pitchFamily="18" charset="0"/>
                      </a:rPr>
                      <m:t>=2, </m:t>
                    </m:r>
                    <m:func>
                      <m:funcPr>
                        <m:ctrlPr>
                          <a:rPr lang="en-US" altLang="en-US" sz="2400" i="1">
                            <a:latin typeface="Cambria Math" panose="02040503050406030204" pitchFamily="18" charset="0"/>
                            <a:ea typeface="Cambria Math" panose="02040503050406030204" pitchFamily="18" charset="0"/>
                          </a:rPr>
                        </m:ctrlPr>
                      </m:funcPr>
                      <m:fName>
                        <m:sSub>
                          <m:sSubPr>
                            <m:ctrlPr>
                              <a:rPr lang="en-US" altLang="en-US" sz="2400" i="1">
                                <a:latin typeface="Cambria Math" panose="02040503050406030204" pitchFamily="18" charset="0"/>
                                <a:ea typeface="Cambria Math" panose="02040503050406030204" pitchFamily="18" charset="0"/>
                              </a:rPr>
                            </m:ctrlPr>
                          </m:sSubPr>
                          <m:e>
                            <m:r>
                              <m:rPr>
                                <m:sty m:val="p"/>
                              </m:rPr>
                              <a:rPr lang="en-US" altLang="en-US" sz="2400">
                                <a:latin typeface="Cambria Math" panose="02040503050406030204" pitchFamily="18" charset="0"/>
                                <a:ea typeface="Cambria Math" panose="02040503050406030204" pitchFamily="18" charset="0"/>
                              </a:rPr>
                              <m:t>log</m:t>
                            </m:r>
                          </m:e>
                          <m:sub>
                            <m:r>
                              <a:rPr lang="en-US" altLang="en-US" sz="2400" i="1">
                                <a:latin typeface="Cambria Math" panose="02040503050406030204" pitchFamily="18" charset="0"/>
                                <a:ea typeface="Cambria Math" panose="02040503050406030204" pitchFamily="18" charset="0"/>
                              </a:rPr>
                              <m:t>𝑏</m:t>
                            </m:r>
                          </m:sub>
                        </m:sSub>
                      </m:fName>
                      <m:e>
                        <m:r>
                          <a:rPr lang="en-US" altLang="en-US" sz="2400" i="1">
                            <a:latin typeface="Cambria Math" panose="02040503050406030204" pitchFamily="18" charset="0"/>
                            <a:ea typeface="Cambria Math" panose="02040503050406030204" pitchFamily="18" charset="0"/>
                          </a:rPr>
                          <m:t>𝑎</m:t>
                        </m:r>
                      </m:e>
                    </m:func>
                    <m:r>
                      <a:rPr lang="en-US" altLang="en-US" sz="2400" i="1">
                        <a:latin typeface="Cambria Math" panose="02040503050406030204" pitchFamily="18" charset="0"/>
                        <a:ea typeface="Cambria Math" panose="02040503050406030204" pitchFamily="18" charset="0"/>
                      </a:rPr>
                      <m:t>=</m:t>
                    </m:r>
                    <m:r>
                      <a:rPr lang="en-US" altLang="en-US" sz="2400" b="0" i="1" smtClean="0">
                        <a:latin typeface="Cambria Math" panose="02040503050406030204" pitchFamily="18" charset="0"/>
                        <a:ea typeface="Cambria Math" panose="02040503050406030204" pitchFamily="18" charset="0"/>
                      </a:rPr>
                      <m:t>1</m:t>
                    </m:r>
                  </m:oMath>
                </a14:m>
                <a:r>
                  <a:rPr lang="en-US" altLang="en-US" sz="2400">
                    <a:ea typeface="Cambria Math" panose="02040503050406030204" pitchFamily="18" charset="0"/>
                  </a:rPr>
                  <a:t>. </a:t>
                </a:r>
                <a:r>
                  <a:rPr lang="en-US" altLang="en-US" sz="2500" b="0">
                    <a:solidFill>
                      <a:srgbClr val="FF0000"/>
                    </a:solidFill>
                    <a:ea typeface="Cambria Math" panose="02040503050406030204" pitchFamily="18" charset="0"/>
                  </a:rPr>
                  <a:t> </a:t>
                </a:r>
                <a14:m>
                  <m:oMath xmlns:m="http://schemas.openxmlformats.org/officeDocument/2006/math">
                    <m:r>
                      <a:rPr lang="en-US" altLang="en-US" sz="2500" i="1">
                        <a:latin typeface="Cambria Math" panose="02040503050406030204" pitchFamily="18" charset="0"/>
                        <a:ea typeface="Cambria Math" panose="02040503050406030204" pitchFamily="18" charset="0"/>
                      </a:rPr>
                      <m:t>⇒</m:t>
                    </m:r>
                  </m:oMath>
                </a14:m>
                <a:r>
                  <a:rPr lang="en-US" altLang="en-US" sz="2500" b="0">
                    <a:solidFill>
                      <a:srgbClr val="FF0000"/>
                    </a:solidFill>
                    <a:ea typeface="Cambria Math" panose="02040503050406030204" pitchFamily="18" charset="0"/>
                  </a:rPr>
                  <a:t> </a:t>
                </a:r>
                <a14:m>
                  <m:oMath xmlns:m="http://schemas.openxmlformats.org/officeDocument/2006/math">
                    <m:sSup>
                      <m:sSupPr>
                        <m:ctrlPr>
                          <a:rPr lang="en-US" altLang="en-US" sz="2500" b="0" i="1" smtClean="0">
                            <a:solidFill>
                              <a:srgbClr val="FF0000"/>
                            </a:solidFill>
                            <a:latin typeface="Cambria Math" panose="02040503050406030204" pitchFamily="18" charset="0"/>
                            <a:ea typeface="Cambria Math" panose="02040503050406030204" pitchFamily="18" charset="0"/>
                          </a:rPr>
                        </m:ctrlPr>
                      </m:sSupPr>
                      <m:e>
                        <m:r>
                          <a:rPr lang="en-US" altLang="en-US" sz="2500" b="0" i="1" smtClean="0">
                            <a:solidFill>
                              <a:srgbClr val="FF0000"/>
                            </a:solidFill>
                            <a:latin typeface="Cambria Math" panose="02040503050406030204" pitchFamily="18" charset="0"/>
                            <a:ea typeface="Cambria Math" panose="02040503050406030204" pitchFamily="18" charset="0"/>
                          </a:rPr>
                          <m:t>𝑛</m:t>
                        </m:r>
                      </m:e>
                      <m:sup>
                        <m:func>
                          <m:funcPr>
                            <m:ctrlPr>
                              <a:rPr lang="en-US" altLang="en-US" sz="2500" b="0" i="1" smtClean="0">
                                <a:solidFill>
                                  <a:srgbClr val="FF0000"/>
                                </a:solidFill>
                                <a:latin typeface="Cambria Math" panose="02040503050406030204" pitchFamily="18" charset="0"/>
                                <a:ea typeface="Cambria Math" panose="02040503050406030204" pitchFamily="18" charset="0"/>
                              </a:rPr>
                            </m:ctrlPr>
                          </m:funcPr>
                          <m:fName>
                            <m:sSub>
                              <m:sSubPr>
                                <m:ctrlPr>
                                  <a:rPr lang="en-US" altLang="en-US" sz="2500" b="0" i="1" smtClean="0">
                                    <a:solidFill>
                                      <a:srgbClr val="FF0000"/>
                                    </a:solidFill>
                                    <a:latin typeface="Cambria Math" panose="02040503050406030204" pitchFamily="18" charset="0"/>
                                    <a:ea typeface="Cambria Math" panose="02040503050406030204" pitchFamily="18" charset="0"/>
                                  </a:rPr>
                                </m:ctrlPr>
                              </m:sSubPr>
                              <m:e>
                                <m:r>
                                  <m:rPr>
                                    <m:sty m:val="p"/>
                                  </m:rPr>
                                  <a:rPr lang="en-US" altLang="en-US" sz="2500" b="0" i="0" smtClean="0">
                                    <a:solidFill>
                                      <a:srgbClr val="FF0000"/>
                                    </a:solidFill>
                                    <a:latin typeface="Cambria Math" panose="02040503050406030204" pitchFamily="18" charset="0"/>
                                    <a:ea typeface="Cambria Math" panose="02040503050406030204" pitchFamily="18" charset="0"/>
                                  </a:rPr>
                                  <m:t>log</m:t>
                                </m:r>
                              </m:e>
                              <m:sub>
                                <m:r>
                                  <a:rPr lang="en-US" altLang="en-US" sz="2500" b="0" i="1" smtClean="0">
                                    <a:solidFill>
                                      <a:srgbClr val="FF0000"/>
                                    </a:solidFill>
                                    <a:latin typeface="Cambria Math" panose="02040503050406030204" pitchFamily="18" charset="0"/>
                                    <a:ea typeface="Cambria Math" panose="02040503050406030204" pitchFamily="18" charset="0"/>
                                  </a:rPr>
                                  <m:t>𝑏</m:t>
                                </m:r>
                              </m:sub>
                            </m:sSub>
                          </m:fName>
                          <m:e>
                            <m:r>
                              <a:rPr lang="en-US" altLang="en-US" sz="2500" b="0" i="1" smtClean="0">
                                <a:solidFill>
                                  <a:srgbClr val="FF0000"/>
                                </a:solidFill>
                                <a:latin typeface="Cambria Math" panose="02040503050406030204" pitchFamily="18" charset="0"/>
                                <a:ea typeface="Cambria Math" panose="02040503050406030204" pitchFamily="18" charset="0"/>
                              </a:rPr>
                              <m:t>𝑎</m:t>
                            </m:r>
                          </m:e>
                        </m:func>
                      </m:sup>
                    </m:sSup>
                    <m:r>
                      <a:rPr lang="en-US" altLang="en-US" sz="2500" b="0" i="1" smtClean="0">
                        <a:solidFill>
                          <a:srgbClr val="FF0000"/>
                        </a:solidFill>
                        <a:latin typeface="Cambria Math" panose="02040503050406030204" pitchFamily="18" charset="0"/>
                        <a:ea typeface="Cambria Math" panose="02040503050406030204" pitchFamily="18" charset="0"/>
                      </a:rPr>
                      <m:t>=</m:t>
                    </m:r>
                    <m:r>
                      <a:rPr lang="en-US" altLang="en-US" sz="2500" b="0" i="1" smtClean="0">
                        <a:solidFill>
                          <a:srgbClr val="FF0000"/>
                        </a:solidFill>
                        <a:latin typeface="Cambria Math" panose="02040503050406030204" pitchFamily="18" charset="0"/>
                        <a:ea typeface="Cambria Math" panose="02040503050406030204" pitchFamily="18" charset="0"/>
                      </a:rPr>
                      <m:t>𝑛</m:t>
                    </m:r>
                  </m:oMath>
                </a14:m>
                <a:endParaRPr lang="en-US" altLang="en-US" sz="2500" b="0" i="1">
                  <a:solidFill>
                    <a:srgbClr val="FF0000"/>
                  </a:solidFill>
                  <a:latin typeface="Cambria Math" panose="02040503050406030204" pitchFamily="18" charset="0"/>
                  <a:ea typeface="Cambria Math" panose="02040503050406030204" pitchFamily="18" charset="0"/>
                </a:endParaRPr>
              </a:p>
              <a:p>
                <a:pPr marL="0" indent="0">
                  <a:lnSpc>
                    <a:spcPct val="120000"/>
                  </a:lnSpc>
                  <a:spcBef>
                    <a:spcPts val="0"/>
                  </a:spcBef>
                  <a:buNone/>
                </a:pPr>
                <a:r>
                  <a:rPr lang="en-US" altLang="en-US" sz="2500" b="0">
                    <a:solidFill>
                      <a:srgbClr val="FF0000"/>
                    </a:solidFill>
                    <a:ea typeface="Cambria Math" panose="02040503050406030204" pitchFamily="18" charset="0"/>
                  </a:rPr>
                  <a:t>      </a:t>
                </a:r>
                <a14:m>
                  <m:oMath xmlns:m="http://schemas.openxmlformats.org/officeDocument/2006/math">
                    <m:r>
                      <a:rPr lang="en-US" altLang="en-US" sz="2500" b="0" i="1" smtClean="0">
                        <a:solidFill>
                          <a:srgbClr val="FF0000"/>
                        </a:solidFill>
                        <a:latin typeface="Cambria Math" panose="02040503050406030204" pitchFamily="18" charset="0"/>
                        <a:ea typeface="Cambria Math" panose="02040503050406030204" pitchFamily="18" charset="0"/>
                      </a:rPr>
                      <m:t>𝑓</m:t>
                    </m:r>
                    <m:d>
                      <m:dPr>
                        <m:ctrlPr>
                          <a:rPr lang="en-US" altLang="en-US" sz="2500" b="0" i="1" smtClean="0">
                            <a:solidFill>
                              <a:srgbClr val="FF0000"/>
                            </a:solidFill>
                            <a:latin typeface="Cambria Math" panose="02040503050406030204" pitchFamily="18" charset="0"/>
                            <a:ea typeface="Cambria Math" panose="02040503050406030204" pitchFamily="18" charset="0"/>
                          </a:rPr>
                        </m:ctrlPr>
                      </m:dPr>
                      <m:e>
                        <m:r>
                          <a:rPr lang="en-US" altLang="en-US" sz="2500" b="0" i="1" smtClean="0">
                            <a:solidFill>
                              <a:srgbClr val="FF0000"/>
                            </a:solidFill>
                            <a:latin typeface="Cambria Math" panose="02040503050406030204" pitchFamily="18" charset="0"/>
                            <a:ea typeface="Cambria Math" panose="02040503050406030204" pitchFamily="18" charset="0"/>
                          </a:rPr>
                          <m:t>𝑛</m:t>
                        </m:r>
                      </m:e>
                    </m:d>
                    <m:r>
                      <a:rPr lang="en-US" altLang="en-US" sz="2500" b="0" i="1" smtClean="0">
                        <a:solidFill>
                          <a:srgbClr val="FF0000"/>
                        </a:solidFill>
                        <a:latin typeface="Cambria Math" panose="02040503050406030204" pitchFamily="18" charset="0"/>
                        <a:ea typeface="Cambria Math" panose="02040503050406030204" pitchFamily="18" charset="0"/>
                      </a:rPr>
                      <m:t>=</m:t>
                    </m:r>
                    <m:r>
                      <a:rPr lang="en-US" altLang="en-US" sz="2500" b="0" i="1" smtClean="0">
                        <a:solidFill>
                          <a:srgbClr val="FF0000"/>
                        </a:solidFill>
                        <a:latin typeface="Cambria Math" panose="02040503050406030204" pitchFamily="18" charset="0"/>
                        <a:ea typeface="Cambria Math" panose="02040503050406030204" pitchFamily="18" charset="0"/>
                      </a:rPr>
                      <m:t>𝑂</m:t>
                    </m:r>
                    <m:d>
                      <m:dPr>
                        <m:ctrlPr>
                          <a:rPr lang="en-US" altLang="en-US" sz="2500" b="0" i="1" smtClean="0">
                            <a:solidFill>
                              <a:srgbClr val="FF0000"/>
                            </a:solidFill>
                            <a:latin typeface="Cambria Math" panose="02040503050406030204" pitchFamily="18" charset="0"/>
                            <a:ea typeface="Cambria Math" panose="02040503050406030204" pitchFamily="18" charset="0"/>
                          </a:rPr>
                        </m:ctrlPr>
                      </m:dPr>
                      <m:e>
                        <m:r>
                          <a:rPr lang="en-US" altLang="en-US" sz="2500" b="0" i="1" smtClean="0">
                            <a:solidFill>
                              <a:srgbClr val="FF0000"/>
                            </a:solidFill>
                            <a:latin typeface="Cambria Math" panose="02040503050406030204" pitchFamily="18" charset="0"/>
                            <a:ea typeface="Cambria Math" panose="02040503050406030204" pitchFamily="18" charset="0"/>
                          </a:rPr>
                          <m:t>1</m:t>
                        </m:r>
                      </m:e>
                    </m:d>
                    <m:r>
                      <a:rPr lang="en-US" altLang="en-US" sz="2500" b="0" i="1" smtClean="0">
                        <a:solidFill>
                          <a:srgbClr val="FF0000"/>
                        </a:solidFill>
                        <a:latin typeface="Cambria Math" panose="02040503050406030204" pitchFamily="18" charset="0"/>
                        <a:ea typeface="Cambria Math" panose="02040503050406030204" pitchFamily="18" charset="0"/>
                      </a:rPr>
                      <m:t>=</m:t>
                    </m:r>
                    <m:r>
                      <a:rPr lang="en-US" altLang="en-US" sz="2500" b="0" i="1" smtClean="0">
                        <a:solidFill>
                          <a:srgbClr val="FF0000"/>
                        </a:solidFill>
                        <a:latin typeface="Cambria Math" panose="02040503050406030204" pitchFamily="18" charset="0"/>
                        <a:ea typeface="Cambria Math" panose="02040503050406030204" pitchFamily="18" charset="0"/>
                      </a:rPr>
                      <m:t>𝑂</m:t>
                    </m:r>
                    <m:r>
                      <a:rPr lang="en-US" altLang="en-US" sz="2500" b="0" i="1" smtClean="0">
                        <a:solidFill>
                          <a:srgbClr val="FF0000"/>
                        </a:solidFill>
                        <a:latin typeface="Cambria Math" panose="02040503050406030204" pitchFamily="18" charset="0"/>
                        <a:ea typeface="Cambria Math" panose="02040503050406030204" pitchFamily="18" charset="0"/>
                      </a:rPr>
                      <m:t>(</m:t>
                    </m:r>
                    <m:sSup>
                      <m:sSupPr>
                        <m:ctrlPr>
                          <a:rPr lang="en-US" altLang="en-US" sz="2500" i="1">
                            <a:solidFill>
                              <a:srgbClr val="FF0000"/>
                            </a:solidFill>
                            <a:latin typeface="Cambria Math" panose="02040503050406030204" pitchFamily="18" charset="0"/>
                            <a:ea typeface="Cambria Math" panose="02040503050406030204" pitchFamily="18" charset="0"/>
                          </a:rPr>
                        </m:ctrlPr>
                      </m:sSupPr>
                      <m:e>
                        <m:r>
                          <a:rPr lang="en-US" altLang="en-US" sz="2500" i="1">
                            <a:solidFill>
                              <a:srgbClr val="FF0000"/>
                            </a:solidFill>
                            <a:latin typeface="Cambria Math" panose="02040503050406030204" pitchFamily="18" charset="0"/>
                            <a:ea typeface="Cambria Math" panose="02040503050406030204" pitchFamily="18" charset="0"/>
                          </a:rPr>
                          <m:t>𝑛</m:t>
                        </m:r>
                      </m:e>
                      <m:sup>
                        <m:func>
                          <m:funcPr>
                            <m:ctrlPr>
                              <a:rPr lang="en-US" altLang="en-US" sz="2500" i="1">
                                <a:solidFill>
                                  <a:srgbClr val="FF0000"/>
                                </a:solidFill>
                                <a:latin typeface="Cambria Math" panose="02040503050406030204" pitchFamily="18" charset="0"/>
                                <a:ea typeface="Cambria Math" panose="02040503050406030204" pitchFamily="18" charset="0"/>
                              </a:rPr>
                            </m:ctrlPr>
                          </m:funcPr>
                          <m:fName>
                            <m:sSub>
                              <m:sSubPr>
                                <m:ctrlPr>
                                  <a:rPr lang="en-US" altLang="en-US" sz="2500" i="1">
                                    <a:solidFill>
                                      <a:srgbClr val="FF0000"/>
                                    </a:solidFill>
                                    <a:latin typeface="Cambria Math" panose="02040503050406030204" pitchFamily="18" charset="0"/>
                                    <a:ea typeface="Cambria Math" panose="02040503050406030204" pitchFamily="18" charset="0"/>
                                  </a:rPr>
                                </m:ctrlPr>
                              </m:sSubPr>
                              <m:e>
                                <m:r>
                                  <m:rPr>
                                    <m:sty m:val="p"/>
                                  </m:rPr>
                                  <a:rPr lang="en-US" altLang="en-US" sz="2500">
                                    <a:solidFill>
                                      <a:srgbClr val="FF0000"/>
                                    </a:solidFill>
                                    <a:latin typeface="Cambria Math" panose="02040503050406030204" pitchFamily="18" charset="0"/>
                                    <a:ea typeface="Cambria Math" panose="02040503050406030204" pitchFamily="18" charset="0"/>
                                  </a:rPr>
                                  <m:t>log</m:t>
                                </m:r>
                              </m:e>
                              <m:sub>
                                <m:r>
                                  <a:rPr lang="en-US" altLang="en-US" sz="2500" i="1">
                                    <a:solidFill>
                                      <a:srgbClr val="FF0000"/>
                                    </a:solidFill>
                                    <a:latin typeface="Cambria Math" panose="02040503050406030204" pitchFamily="18" charset="0"/>
                                    <a:ea typeface="Cambria Math" panose="02040503050406030204" pitchFamily="18" charset="0"/>
                                  </a:rPr>
                                  <m:t>𝑏</m:t>
                                </m:r>
                              </m:sub>
                            </m:sSub>
                          </m:fName>
                          <m:e>
                            <m:r>
                              <a:rPr lang="en-US" altLang="en-US" sz="2500" i="1">
                                <a:solidFill>
                                  <a:srgbClr val="FF0000"/>
                                </a:solidFill>
                                <a:latin typeface="Cambria Math" panose="02040503050406030204" pitchFamily="18" charset="0"/>
                                <a:ea typeface="Cambria Math" panose="02040503050406030204" pitchFamily="18" charset="0"/>
                              </a:rPr>
                              <m:t>𝑎</m:t>
                            </m:r>
                          </m:e>
                        </m:func>
                        <m:r>
                          <a:rPr lang="en-US" altLang="en-US" sz="2500" b="0" i="1" smtClean="0">
                            <a:solidFill>
                              <a:srgbClr val="FF0000"/>
                            </a:solidFill>
                            <a:latin typeface="Cambria Math" panose="02040503050406030204" pitchFamily="18" charset="0"/>
                            <a:ea typeface="Cambria Math" panose="02040503050406030204" pitchFamily="18" charset="0"/>
                          </a:rPr>
                          <m:t>−</m:t>
                        </m:r>
                        <m:r>
                          <a:rPr lang="en-US" altLang="en-US" sz="2500" b="0" i="1" smtClean="0">
                            <a:solidFill>
                              <a:srgbClr val="FF0000"/>
                            </a:solidFill>
                            <a:latin typeface="Cambria Math" panose="02040503050406030204" pitchFamily="18" charset="0"/>
                            <a:ea typeface="Cambria Math" panose="02040503050406030204" pitchFamily="18" charset="0"/>
                          </a:rPr>
                          <m:t>𝜀</m:t>
                        </m:r>
                        <m:r>
                          <a:rPr lang="en-US" altLang="en-US" sz="2500" b="0" i="1" smtClean="0">
                            <a:solidFill>
                              <a:srgbClr val="FF0000"/>
                            </a:solidFill>
                            <a:latin typeface="Cambria Math" panose="02040503050406030204" pitchFamily="18" charset="0"/>
                            <a:ea typeface="Cambria Math" panose="02040503050406030204" pitchFamily="18" charset="0"/>
                          </a:rPr>
                          <m:t> </m:t>
                        </m:r>
                      </m:sup>
                    </m:sSup>
                    <m:r>
                      <a:rPr lang="en-US" altLang="en-US" sz="2500" b="0" i="1" smtClean="0">
                        <a:solidFill>
                          <a:srgbClr val="FF0000"/>
                        </a:solidFill>
                        <a:latin typeface="Cambria Math" panose="02040503050406030204" pitchFamily="18" charset="0"/>
                        <a:ea typeface="Cambria Math" panose="02040503050406030204" pitchFamily="18" charset="0"/>
                      </a:rPr>
                      <m:t>)</m:t>
                    </m:r>
                  </m:oMath>
                </a14:m>
                <a:r>
                  <a:rPr lang="en-US" altLang="en-US" sz="2500" b="0">
                    <a:solidFill>
                      <a:srgbClr val="FF0000"/>
                    </a:solidFill>
                    <a:ea typeface="Cambria Math" panose="02040503050406030204" pitchFamily="18" charset="0"/>
                  </a:rPr>
                  <a:t>. </a:t>
                </a:r>
                <a14:m>
                  <m:oMath xmlns:m="http://schemas.openxmlformats.org/officeDocument/2006/math">
                    <m:r>
                      <a:rPr lang="en-US" altLang="en-US" sz="2500" i="1" dirty="0">
                        <a:solidFill>
                          <a:srgbClr val="FF0000"/>
                        </a:solidFill>
                        <a:latin typeface="Cambria Math" panose="02040503050406030204" pitchFamily="18" charset="0"/>
                        <a:ea typeface="Cambria Math" panose="02040503050406030204" pitchFamily="18" charset="0"/>
                      </a:rPr>
                      <m:t>→</m:t>
                    </m:r>
                  </m:oMath>
                </a14:m>
                <a:r>
                  <a:rPr lang="en-US" altLang="en-US" sz="2500">
                    <a:solidFill>
                      <a:srgbClr val="FF0000"/>
                    </a:solidFill>
                    <a:ea typeface="Cambria Math" panose="02040503050406030204" pitchFamily="18" charset="0"/>
                  </a:rPr>
                  <a:t> </a:t>
                </a:r>
                <a:r>
                  <a:rPr lang="en-US" altLang="en-US" sz="2500" b="0">
                    <a:solidFill>
                      <a:srgbClr val="FF0000"/>
                    </a:solidFill>
                    <a:ea typeface="Cambria Math" panose="02040503050406030204" pitchFamily="18" charset="0"/>
                  </a:rPr>
                  <a:t>case 1</a:t>
                </a:r>
              </a:p>
              <a:p>
                <a:pPr marL="0" indent="0">
                  <a:lnSpc>
                    <a:spcPct val="120000"/>
                  </a:lnSpc>
                  <a:spcBef>
                    <a:spcPts val="0"/>
                  </a:spcBef>
                  <a:buNone/>
                </a:pPr>
                <a:r>
                  <a:rPr lang="en-US" altLang="en-US" sz="2500">
                    <a:ea typeface="Cambria Math" panose="02040503050406030204" pitchFamily="18" charset="0"/>
                  </a:rPr>
                  <a:t>(2) </a:t>
                </a:r>
                <a14:m>
                  <m:oMath xmlns:m="http://schemas.openxmlformats.org/officeDocument/2006/math">
                    <m:r>
                      <a:rPr lang="en-US" altLang="en-US" sz="2500" i="1">
                        <a:latin typeface="Cambria Math" panose="02040503050406030204" pitchFamily="18" charset="0"/>
                        <a:ea typeface="Cambria Math" panose="02040503050406030204" pitchFamily="18" charset="0"/>
                      </a:rPr>
                      <m:t>𝑇</m:t>
                    </m:r>
                    <m:d>
                      <m:dPr>
                        <m:ctrlPr>
                          <a:rPr lang="en-US" altLang="en-US" sz="2500" i="1">
                            <a:latin typeface="Cambria Math" panose="02040503050406030204" pitchFamily="18" charset="0"/>
                            <a:ea typeface="Cambria Math" panose="02040503050406030204" pitchFamily="18" charset="0"/>
                          </a:rPr>
                        </m:ctrlPr>
                      </m:dPr>
                      <m:e>
                        <m:r>
                          <a:rPr lang="en-US" altLang="en-US" sz="2500" i="1">
                            <a:latin typeface="Cambria Math" panose="02040503050406030204" pitchFamily="18" charset="0"/>
                            <a:ea typeface="Cambria Math" panose="02040503050406030204" pitchFamily="18" charset="0"/>
                          </a:rPr>
                          <m:t>𝑛</m:t>
                        </m:r>
                      </m:e>
                    </m:d>
                    <m:r>
                      <a:rPr lang="en-US" altLang="en-US" sz="2500" i="1">
                        <a:latin typeface="Cambria Math" panose="02040503050406030204" pitchFamily="18" charset="0"/>
                        <a:ea typeface="Cambria Math" panose="02040503050406030204" pitchFamily="18" charset="0"/>
                      </a:rPr>
                      <m:t>=2</m:t>
                    </m:r>
                    <m:r>
                      <a:rPr lang="en-US" altLang="en-US" sz="2500" i="1">
                        <a:latin typeface="Cambria Math" panose="02040503050406030204" pitchFamily="18" charset="0"/>
                        <a:ea typeface="Cambria Math" panose="02040503050406030204" pitchFamily="18" charset="0"/>
                      </a:rPr>
                      <m:t>𝑇</m:t>
                    </m:r>
                    <m:d>
                      <m:dPr>
                        <m:ctrlPr>
                          <a:rPr lang="en-US" altLang="en-US" sz="2500" i="1">
                            <a:latin typeface="Cambria Math" panose="02040503050406030204" pitchFamily="18" charset="0"/>
                            <a:ea typeface="Cambria Math" panose="02040503050406030204" pitchFamily="18" charset="0"/>
                          </a:rPr>
                        </m:ctrlPr>
                      </m:dPr>
                      <m:e>
                        <m:f>
                          <m:fPr>
                            <m:ctrlPr>
                              <a:rPr lang="en-US" altLang="en-US" sz="2500" i="1">
                                <a:latin typeface="Cambria Math" panose="02040503050406030204" pitchFamily="18" charset="0"/>
                                <a:ea typeface="Cambria Math" panose="02040503050406030204" pitchFamily="18" charset="0"/>
                              </a:rPr>
                            </m:ctrlPr>
                          </m:fPr>
                          <m:num>
                            <m:r>
                              <a:rPr lang="en-US" altLang="en-US" sz="2500" i="1">
                                <a:latin typeface="Cambria Math" panose="02040503050406030204" pitchFamily="18" charset="0"/>
                                <a:ea typeface="Cambria Math" panose="02040503050406030204" pitchFamily="18" charset="0"/>
                              </a:rPr>
                              <m:t>𝑛</m:t>
                            </m:r>
                          </m:num>
                          <m:den>
                            <m:r>
                              <a:rPr lang="en-US" altLang="en-US" sz="2500" i="1">
                                <a:latin typeface="Cambria Math" panose="02040503050406030204" pitchFamily="18" charset="0"/>
                                <a:ea typeface="Cambria Math" panose="02040503050406030204" pitchFamily="18" charset="0"/>
                              </a:rPr>
                              <m:t>2</m:t>
                            </m:r>
                          </m:den>
                        </m:f>
                      </m:e>
                    </m:d>
                    <m:r>
                      <a:rPr lang="en-US" altLang="en-US" sz="2500" i="1">
                        <a:latin typeface="Cambria Math" panose="02040503050406030204" pitchFamily="18" charset="0"/>
                        <a:ea typeface="Cambria Math" panose="02040503050406030204" pitchFamily="18" charset="0"/>
                      </a:rPr>
                      <m:t>+</m:t>
                    </m:r>
                    <m:sSup>
                      <m:sSupPr>
                        <m:ctrlPr>
                          <a:rPr lang="en-US" altLang="en-US" sz="2500" i="1" smtClean="0">
                            <a:latin typeface="Cambria Math" panose="02040503050406030204" pitchFamily="18" charset="0"/>
                            <a:ea typeface="Cambria Math" panose="02040503050406030204" pitchFamily="18" charset="0"/>
                          </a:rPr>
                        </m:ctrlPr>
                      </m:sSupPr>
                      <m:e>
                        <m:r>
                          <a:rPr lang="en-US" altLang="en-US" sz="2500" b="0" i="1" smtClean="0">
                            <a:latin typeface="Cambria Math" panose="02040503050406030204" pitchFamily="18" charset="0"/>
                            <a:ea typeface="Cambria Math" panose="02040503050406030204" pitchFamily="18" charset="0"/>
                          </a:rPr>
                          <m:t>𝑛</m:t>
                        </m:r>
                      </m:e>
                      <m:sup>
                        <m:r>
                          <a:rPr lang="en-US" altLang="en-US" sz="2500" b="0" i="1" smtClean="0">
                            <a:latin typeface="Cambria Math" panose="02040503050406030204" pitchFamily="18" charset="0"/>
                            <a:ea typeface="Cambria Math" panose="02040503050406030204" pitchFamily="18" charset="0"/>
                          </a:rPr>
                          <m:t>2</m:t>
                        </m:r>
                      </m:sup>
                    </m:sSup>
                  </m:oMath>
                </a14:m>
                <a:r>
                  <a:rPr lang="en-US" altLang="en-US" sz="2500">
                    <a:ea typeface="Cambria Math" panose="02040503050406030204" pitchFamily="18" charset="0"/>
                  </a:rPr>
                  <a:t>    </a:t>
                </a:r>
                <a14:m>
                  <m:oMath xmlns:m="http://schemas.openxmlformats.org/officeDocument/2006/math">
                    <m:r>
                      <a:rPr lang="en-US" altLang="en-US" sz="2500" i="1">
                        <a:latin typeface="Cambria Math" panose="02040503050406030204" pitchFamily="18" charset="0"/>
                        <a:ea typeface="Cambria Math" panose="02040503050406030204" pitchFamily="18" charset="0"/>
                      </a:rPr>
                      <m:t>⇒</m:t>
                    </m:r>
                    <m:r>
                      <a:rPr lang="en-US" altLang="en-US" sz="2500" i="1">
                        <a:latin typeface="Cambria Math" panose="02040503050406030204" pitchFamily="18" charset="0"/>
                        <a:ea typeface="Cambria Math" panose="02040503050406030204" pitchFamily="18" charset="0"/>
                      </a:rPr>
                      <m:t>𝑇</m:t>
                    </m:r>
                    <m:d>
                      <m:dPr>
                        <m:ctrlPr>
                          <a:rPr lang="en-US" altLang="en-US" sz="2500" i="1">
                            <a:latin typeface="Cambria Math" panose="02040503050406030204" pitchFamily="18" charset="0"/>
                            <a:ea typeface="Cambria Math" panose="02040503050406030204" pitchFamily="18" charset="0"/>
                          </a:rPr>
                        </m:ctrlPr>
                      </m:dPr>
                      <m:e>
                        <m:r>
                          <a:rPr lang="en-US" altLang="en-US" sz="2500" i="1">
                            <a:latin typeface="Cambria Math" panose="02040503050406030204" pitchFamily="18" charset="0"/>
                            <a:ea typeface="Cambria Math" panose="02040503050406030204" pitchFamily="18" charset="0"/>
                          </a:rPr>
                          <m:t>𝑛</m:t>
                        </m:r>
                      </m:e>
                    </m:d>
                    <m:r>
                      <a:rPr lang="en-US" altLang="en-US" sz="2500" i="1">
                        <a:latin typeface="Cambria Math" panose="02040503050406030204" pitchFamily="18" charset="0"/>
                        <a:ea typeface="Cambria Math" panose="02040503050406030204" pitchFamily="18" charset="0"/>
                      </a:rPr>
                      <m:t>=</m:t>
                    </m:r>
                    <m:r>
                      <a:rPr lang="en-US" altLang="en-US" sz="2500" i="1">
                        <a:latin typeface="Cambria Math" panose="02040503050406030204" pitchFamily="18" charset="0"/>
                        <a:ea typeface="Cambria Math" panose="02040503050406030204" pitchFamily="18" charset="0"/>
                      </a:rPr>
                      <m:t>𝑂</m:t>
                    </m:r>
                    <m:r>
                      <a:rPr lang="en-US" altLang="en-US" sz="2500" i="1">
                        <a:latin typeface="Cambria Math" panose="02040503050406030204" pitchFamily="18" charset="0"/>
                        <a:ea typeface="Cambria Math" panose="02040503050406030204" pitchFamily="18" charset="0"/>
                      </a:rPr>
                      <m:t>(</m:t>
                    </m:r>
                    <m:sSup>
                      <m:sSupPr>
                        <m:ctrlPr>
                          <a:rPr lang="en-US" altLang="en-US" sz="2500" i="1">
                            <a:latin typeface="Cambria Math" panose="02040503050406030204" pitchFamily="18" charset="0"/>
                            <a:ea typeface="Cambria Math" panose="02040503050406030204" pitchFamily="18" charset="0"/>
                          </a:rPr>
                        </m:ctrlPr>
                      </m:sSupPr>
                      <m:e>
                        <m:r>
                          <a:rPr lang="en-US" altLang="en-US" sz="2500" i="1">
                            <a:latin typeface="Cambria Math" panose="02040503050406030204" pitchFamily="18" charset="0"/>
                            <a:ea typeface="Cambria Math" panose="02040503050406030204" pitchFamily="18" charset="0"/>
                          </a:rPr>
                          <m:t>𝑛</m:t>
                        </m:r>
                      </m:e>
                      <m:sup>
                        <m:r>
                          <a:rPr lang="en-US" altLang="en-US" sz="2500" i="1">
                            <a:latin typeface="Cambria Math" panose="02040503050406030204" pitchFamily="18" charset="0"/>
                            <a:ea typeface="Cambria Math" panose="02040503050406030204" pitchFamily="18" charset="0"/>
                          </a:rPr>
                          <m:t>2</m:t>
                        </m:r>
                      </m:sup>
                    </m:sSup>
                    <m:r>
                      <a:rPr lang="en-US" altLang="en-US" sz="2500" i="1">
                        <a:latin typeface="Cambria Math" panose="02040503050406030204" pitchFamily="18" charset="0"/>
                        <a:ea typeface="Cambria Math" panose="02040503050406030204" pitchFamily="18" charset="0"/>
                      </a:rPr>
                      <m:t>)</m:t>
                    </m:r>
                  </m:oMath>
                </a14:m>
                <a:endParaRPr lang="en-US" altLang="en-US" sz="2500" b="0">
                  <a:ea typeface="Cambria Math" panose="02040503050406030204" pitchFamily="18" charset="0"/>
                </a:endParaRPr>
              </a:p>
              <a:p>
                <a:pPr marL="0" indent="0">
                  <a:lnSpc>
                    <a:spcPct val="120000"/>
                  </a:lnSpc>
                  <a:spcBef>
                    <a:spcPts val="0"/>
                  </a:spcBef>
                  <a:buNone/>
                </a:pPr>
                <a:r>
                  <a:rPr lang="en-US" altLang="en-US" sz="2400" b="0">
                    <a:ea typeface="Cambria Math" panose="02040503050406030204" pitchFamily="18" charset="0"/>
                  </a:rPr>
                  <a:t>      </a:t>
                </a:r>
                <a14:m>
                  <m:oMath xmlns:m="http://schemas.openxmlformats.org/officeDocument/2006/math">
                    <m:r>
                      <a:rPr lang="en-US" altLang="en-US" sz="2400" i="1">
                        <a:latin typeface="Cambria Math" panose="02040503050406030204" pitchFamily="18" charset="0"/>
                        <a:ea typeface="Cambria Math" panose="02040503050406030204" pitchFamily="18" charset="0"/>
                      </a:rPr>
                      <m:t>𝑎</m:t>
                    </m:r>
                    <m:r>
                      <a:rPr lang="en-US" altLang="en-US" sz="2400" i="1">
                        <a:latin typeface="Cambria Math" panose="02040503050406030204" pitchFamily="18" charset="0"/>
                        <a:ea typeface="Cambria Math" panose="02040503050406030204" pitchFamily="18" charset="0"/>
                      </a:rPr>
                      <m:t>=2, </m:t>
                    </m:r>
                    <m:r>
                      <a:rPr lang="en-US" altLang="en-US" sz="2400" i="1">
                        <a:latin typeface="Cambria Math" panose="02040503050406030204" pitchFamily="18" charset="0"/>
                        <a:ea typeface="Cambria Math" panose="02040503050406030204" pitchFamily="18" charset="0"/>
                      </a:rPr>
                      <m:t>𝑏</m:t>
                    </m:r>
                    <m:r>
                      <a:rPr lang="en-US" altLang="en-US" sz="2400" i="1">
                        <a:latin typeface="Cambria Math" panose="02040503050406030204" pitchFamily="18" charset="0"/>
                        <a:ea typeface="Cambria Math" panose="02040503050406030204" pitchFamily="18" charset="0"/>
                      </a:rPr>
                      <m:t>=2, </m:t>
                    </m:r>
                    <m:func>
                      <m:funcPr>
                        <m:ctrlPr>
                          <a:rPr lang="en-US" altLang="en-US" sz="2400" i="1">
                            <a:latin typeface="Cambria Math" panose="02040503050406030204" pitchFamily="18" charset="0"/>
                            <a:ea typeface="Cambria Math" panose="02040503050406030204" pitchFamily="18" charset="0"/>
                          </a:rPr>
                        </m:ctrlPr>
                      </m:funcPr>
                      <m:fName>
                        <m:sSub>
                          <m:sSubPr>
                            <m:ctrlPr>
                              <a:rPr lang="en-US" altLang="en-US" sz="2400" i="1">
                                <a:latin typeface="Cambria Math" panose="02040503050406030204" pitchFamily="18" charset="0"/>
                                <a:ea typeface="Cambria Math" panose="02040503050406030204" pitchFamily="18" charset="0"/>
                              </a:rPr>
                            </m:ctrlPr>
                          </m:sSubPr>
                          <m:e>
                            <m:r>
                              <m:rPr>
                                <m:sty m:val="p"/>
                              </m:rPr>
                              <a:rPr lang="en-US" altLang="en-US" sz="2400">
                                <a:latin typeface="Cambria Math" panose="02040503050406030204" pitchFamily="18" charset="0"/>
                                <a:ea typeface="Cambria Math" panose="02040503050406030204" pitchFamily="18" charset="0"/>
                              </a:rPr>
                              <m:t>log</m:t>
                            </m:r>
                          </m:e>
                          <m:sub>
                            <m:r>
                              <a:rPr lang="en-US" altLang="en-US" sz="2400" i="1">
                                <a:latin typeface="Cambria Math" panose="02040503050406030204" pitchFamily="18" charset="0"/>
                                <a:ea typeface="Cambria Math" panose="02040503050406030204" pitchFamily="18" charset="0"/>
                              </a:rPr>
                              <m:t>𝑏</m:t>
                            </m:r>
                          </m:sub>
                        </m:sSub>
                      </m:fName>
                      <m:e>
                        <m:r>
                          <a:rPr lang="en-US" altLang="en-US" sz="2400" i="1">
                            <a:latin typeface="Cambria Math" panose="02040503050406030204" pitchFamily="18" charset="0"/>
                            <a:ea typeface="Cambria Math" panose="02040503050406030204" pitchFamily="18" charset="0"/>
                          </a:rPr>
                          <m:t>𝑎</m:t>
                        </m:r>
                      </m:e>
                    </m:func>
                    <m:r>
                      <a:rPr lang="en-US" altLang="en-US" sz="2400" i="1">
                        <a:latin typeface="Cambria Math" panose="02040503050406030204" pitchFamily="18" charset="0"/>
                        <a:ea typeface="Cambria Math" panose="02040503050406030204" pitchFamily="18" charset="0"/>
                      </a:rPr>
                      <m:t>=1</m:t>
                    </m:r>
                  </m:oMath>
                </a14:m>
                <a:r>
                  <a:rPr lang="en-US" altLang="en-US" sz="2400" b="0">
                    <a:ea typeface="Cambria Math" panose="02040503050406030204" pitchFamily="18" charset="0"/>
                  </a:rPr>
                  <a:t> </a:t>
                </a:r>
                <a14:m>
                  <m:oMath xmlns:m="http://schemas.openxmlformats.org/officeDocument/2006/math">
                    <m:r>
                      <a:rPr lang="en-US" altLang="en-US" sz="2400" i="1">
                        <a:latin typeface="Cambria Math" panose="02040503050406030204" pitchFamily="18" charset="0"/>
                        <a:ea typeface="Cambria Math" panose="02040503050406030204" pitchFamily="18" charset="0"/>
                      </a:rPr>
                      <m:t>⇒</m:t>
                    </m:r>
                  </m:oMath>
                </a14:m>
                <a:r>
                  <a:rPr lang="en-US" altLang="en-US" sz="2400">
                    <a:solidFill>
                      <a:srgbClr val="FF0000"/>
                    </a:solidFill>
                    <a:ea typeface="Cambria Math" panose="02040503050406030204" pitchFamily="18" charset="0"/>
                  </a:rPr>
                  <a:t> </a:t>
                </a:r>
                <a14:m>
                  <m:oMath xmlns:m="http://schemas.openxmlformats.org/officeDocument/2006/math">
                    <m:sSup>
                      <m:sSupPr>
                        <m:ctrlPr>
                          <a:rPr lang="en-US" altLang="en-US" sz="2400" i="1">
                            <a:solidFill>
                              <a:srgbClr val="FF0000"/>
                            </a:solidFill>
                            <a:latin typeface="Cambria Math" panose="02040503050406030204" pitchFamily="18" charset="0"/>
                            <a:ea typeface="Cambria Math" panose="02040503050406030204" pitchFamily="18" charset="0"/>
                          </a:rPr>
                        </m:ctrlPr>
                      </m:sSupPr>
                      <m:e>
                        <m:r>
                          <a:rPr lang="en-US" altLang="en-US" sz="2400" i="1">
                            <a:solidFill>
                              <a:srgbClr val="FF0000"/>
                            </a:solidFill>
                            <a:latin typeface="Cambria Math" panose="02040503050406030204" pitchFamily="18" charset="0"/>
                            <a:ea typeface="Cambria Math" panose="02040503050406030204" pitchFamily="18" charset="0"/>
                          </a:rPr>
                          <m:t>𝑛</m:t>
                        </m:r>
                      </m:e>
                      <m:sup>
                        <m:func>
                          <m:funcPr>
                            <m:ctrlPr>
                              <a:rPr lang="en-US" altLang="en-US" sz="2400" i="1">
                                <a:solidFill>
                                  <a:srgbClr val="FF0000"/>
                                </a:solidFill>
                                <a:latin typeface="Cambria Math" panose="02040503050406030204" pitchFamily="18" charset="0"/>
                                <a:ea typeface="Cambria Math" panose="02040503050406030204" pitchFamily="18" charset="0"/>
                              </a:rPr>
                            </m:ctrlPr>
                          </m:funcPr>
                          <m:fName>
                            <m:sSub>
                              <m:sSubPr>
                                <m:ctrlPr>
                                  <a:rPr lang="en-US" altLang="en-US" sz="2400" i="1">
                                    <a:solidFill>
                                      <a:srgbClr val="FF0000"/>
                                    </a:solidFill>
                                    <a:latin typeface="Cambria Math" panose="02040503050406030204" pitchFamily="18" charset="0"/>
                                    <a:ea typeface="Cambria Math" panose="02040503050406030204" pitchFamily="18" charset="0"/>
                                  </a:rPr>
                                </m:ctrlPr>
                              </m:sSubPr>
                              <m:e>
                                <m:r>
                                  <m:rPr>
                                    <m:sty m:val="p"/>
                                  </m:rPr>
                                  <a:rPr lang="en-US" altLang="en-US" sz="2400">
                                    <a:solidFill>
                                      <a:srgbClr val="FF0000"/>
                                    </a:solidFill>
                                    <a:latin typeface="Cambria Math" panose="02040503050406030204" pitchFamily="18" charset="0"/>
                                    <a:ea typeface="Cambria Math" panose="02040503050406030204" pitchFamily="18" charset="0"/>
                                  </a:rPr>
                                  <m:t>log</m:t>
                                </m:r>
                              </m:e>
                              <m:sub>
                                <m:r>
                                  <a:rPr lang="en-US" altLang="en-US" sz="2400" i="1">
                                    <a:solidFill>
                                      <a:srgbClr val="FF0000"/>
                                    </a:solidFill>
                                    <a:latin typeface="Cambria Math" panose="02040503050406030204" pitchFamily="18" charset="0"/>
                                    <a:ea typeface="Cambria Math" panose="02040503050406030204" pitchFamily="18" charset="0"/>
                                  </a:rPr>
                                  <m:t>𝑏</m:t>
                                </m:r>
                              </m:sub>
                            </m:sSub>
                          </m:fName>
                          <m:e>
                            <m:r>
                              <a:rPr lang="en-US" altLang="en-US" sz="2400" i="1">
                                <a:solidFill>
                                  <a:srgbClr val="FF0000"/>
                                </a:solidFill>
                                <a:latin typeface="Cambria Math" panose="02040503050406030204" pitchFamily="18" charset="0"/>
                                <a:ea typeface="Cambria Math" panose="02040503050406030204" pitchFamily="18" charset="0"/>
                              </a:rPr>
                              <m:t>𝑎</m:t>
                            </m:r>
                          </m:e>
                        </m:func>
                      </m:sup>
                    </m:sSup>
                    <m:r>
                      <a:rPr lang="en-US" altLang="en-US" sz="2400" i="1">
                        <a:solidFill>
                          <a:srgbClr val="FF0000"/>
                        </a:solidFill>
                        <a:latin typeface="Cambria Math" panose="02040503050406030204" pitchFamily="18" charset="0"/>
                        <a:ea typeface="Cambria Math" panose="02040503050406030204" pitchFamily="18" charset="0"/>
                      </a:rPr>
                      <m:t>=</m:t>
                    </m:r>
                    <m:r>
                      <a:rPr lang="en-US" altLang="en-US" sz="2400" i="1">
                        <a:solidFill>
                          <a:srgbClr val="FF0000"/>
                        </a:solidFill>
                        <a:latin typeface="Cambria Math" panose="02040503050406030204" pitchFamily="18" charset="0"/>
                        <a:ea typeface="Cambria Math" panose="02040503050406030204" pitchFamily="18" charset="0"/>
                      </a:rPr>
                      <m:t>𝑛</m:t>
                    </m:r>
                  </m:oMath>
                </a14:m>
                <a:endParaRPr lang="en-US" altLang="en-US" sz="2400" b="0">
                  <a:ea typeface="Cambria Math" panose="02040503050406030204" pitchFamily="18" charset="0"/>
                </a:endParaRPr>
              </a:p>
              <a:p>
                <a:pPr marL="0" indent="0">
                  <a:lnSpc>
                    <a:spcPct val="120000"/>
                  </a:lnSpc>
                  <a:spcBef>
                    <a:spcPts val="0"/>
                  </a:spcBef>
                  <a:buNone/>
                </a:pPr>
                <a:r>
                  <a:rPr lang="en-US" altLang="en-US" sz="2500">
                    <a:solidFill>
                      <a:srgbClr val="FF0000"/>
                    </a:solidFill>
                    <a:ea typeface="Cambria Math" panose="02040503050406030204" pitchFamily="18" charset="0"/>
                  </a:rPr>
                  <a:t>      </a:t>
                </a:r>
                <a14:m>
                  <m:oMath xmlns:m="http://schemas.openxmlformats.org/officeDocument/2006/math">
                    <m:r>
                      <a:rPr lang="en-US" altLang="en-US" sz="2500" i="1">
                        <a:solidFill>
                          <a:srgbClr val="FF0000"/>
                        </a:solidFill>
                        <a:latin typeface="Cambria Math" panose="02040503050406030204" pitchFamily="18" charset="0"/>
                        <a:ea typeface="Cambria Math" panose="02040503050406030204" pitchFamily="18" charset="0"/>
                      </a:rPr>
                      <m:t>𝑓</m:t>
                    </m:r>
                    <m:d>
                      <m:dPr>
                        <m:ctrlPr>
                          <a:rPr lang="en-US" altLang="en-US" sz="2500" i="1">
                            <a:solidFill>
                              <a:srgbClr val="FF0000"/>
                            </a:solidFill>
                            <a:latin typeface="Cambria Math" panose="02040503050406030204" pitchFamily="18" charset="0"/>
                            <a:ea typeface="Cambria Math" panose="02040503050406030204" pitchFamily="18" charset="0"/>
                          </a:rPr>
                        </m:ctrlPr>
                      </m:dPr>
                      <m:e>
                        <m:r>
                          <a:rPr lang="en-US" altLang="en-US" sz="2500" i="1">
                            <a:solidFill>
                              <a:srgbClr val="FF0000"/>
                            </a:solidFill>
                            <a:latin typeface="Cambria Math" panose="02040503050406030204" pitchFamily="18" charset="0"/>
                            <a:ea typeface="Cambria Math" panose="02040503050406030204" pitchFamily="18" charset="0"/>
                          </a:rPr>
                          <m:t>𝑛</m:t>
                        </m:r>
                      </m:e>
                    </m:d>
                    <m:r>
                      <a:rPr lang="en-US" altLang="en-US" sz="2500" i="1">
                        <a:solidFill>
                          <a:srgbClr val="FF0000"/>
                        </a:solidFill>
                        <a:latin typeface="Cambria Math" panose="02040503050406030204" pitchFamily="18" charset="0"/>
                        <a:ea typeface="Cambria Math" panose="02040503050406030204" pitchFamily="18" charset="0"/>
                      </a:rPr>
                      <m:t>=</m:t>
                    </m:r>
                    <m:sSup>
                      <m:sSupPr>
                        <m:ctrlPr>
                          <a:rPr lang="en-US" altLang="en-US" sz="2500" i="1">
                            <a:solidFill>
                              <a:srgbClr val="FF0000"/>
                            </a:solidFill>
                            <a:latin typeface="Cambria Math" panose="02040503050406030204" pitchFamily="18" charset="0"/>
                            <a:ea typeface="Cambria Math" panose="02040503050406030204" pitchFamily="18" charset="0"/>
                          </a:rPr>
                        </m:ctrlPr>
                      </m:sSupPr>
                      <m:e>
                        <m:r>
                          <a:rPr lang="en-US" altLang="en-US" sz="2500" i="1">
                            <a:solidFill>
                              <a:srgbClr val="FF0000"/>
                            </a:solidFill>
                            <a:latin typeface="Cambria Math" panose="02040503050406030204" pitchFamily="18" charset="0"/>
                            <a:ea typeface="Cambria Math" panose="02040503050406030204" pitchFamily="18" charset="0"/>
                          </a:rPr>
                          <m:t>𝑛</m:t>
                        </m:r>
                      </m:e>
                      <m:sup>
                        <m:r>
                          <a:rPr lang="en-US" altLang="en-US" sz="2500" i="1">
                            <a:solidFill>
                              <a:srgbClr val="FF0000"/>
                            </a:solidFill>
                            <a:latin typeface="Cambria Math" panose="02040503050406030204" pitchFamily="18" charset="0"/>
                            <a:ea typeface="Cambria Math" panose="02040503050406030204" pitchFamily="18" charset="0"/>
                          </a:rPr>
                          <m:t>2</m:t>
                        </m:r>
                      </m:sup>
                    </m:sSup>
                    <m:r>
                      <a:rPr lang="en-US" altLang="en-US" sz="2500" i="1">
                        <a:solidFill>
                          <a:srgbClr val="FF0000"/>
                        </a:solidFill>
                        <a:latin typeface="Cambria Math" panose="02040503050406030204" pitchFamily="18" charset="0"/>
                        <a:ea typeface="Cambria Math" panose="02040503050406030204" pitchFamily="18" charset="0"/>
                      </a:rPr>
                      <m:t>=</m:t>
                    </m:r>
                    <m:r>
                      <m:rPr>
                        <m:sty m:val="p"/>
                      </m:rPr>
                      <a:rPr lang="en-US" altLang="en-US" sz="2500" b="0" i="0" smtClean="0">
                        <a:solidFill>
                          <a:srgbClr val="FF0000"/>
                        </a:solidFill>
                        <a:latin typeface="Cambria Math" panose="02040503050406030204" pitchFamily="18" charset="0"/>
                        <a:ea typeface="Cambria Math" panose="02040503050406030204" pitchFamily="18" charset="0"/>
                      </a:rPr>
                      <m:t>Ω</m:t>
                    </m:r>
                    <m:r>
                      <a:rPr lang="en-US" altLang="en-US" sz="2500" i="1">
                        <a:solidFill>
                          <a:srgbClr val="FF0000"/>
                        </a:solidFill>
                        <a:latin typeface="Cambria Math" panose="02040503050406030204" pitchFamily="18" charset="0"/>
                        <a:ea typeface="Cambria Math" panose="02040503050406030204" pitchFamily="18" charset="0"/>
                      </a:rPr>
                      <m:t>(</m:t>
                    </m:r>
                    <m:sSup>
                      <m:sSupPr>
                        <m:ctrlPr>
                          <a:rPr lang="en-US" altLang="en-US" sz="2500" i="1">
                            <a:solidFill>
                              <a:srgbClr val="FF0000"/>
                            </a:solidFill>
                            <a:latin typeface="Cambria Math" panose="02040503050406030204" pitchFamily="18" charset="0"/>
                            <a:ea typeface="Cambria Math" panose="02040503050406030204" pitchFamily="18" charset="0"/>
                          </a:rPr>
                        </m:ctrlPr>
                      </m:sSupPr>
                      <m:e>
                        <m:r>
                          <a:rPr lang="en-US" altLang="en-US" sz="2500" i="1">
                            <a:solidFill>
                              <a:srgbClr val="FF0000"/>
                            </a:solidFill>
                            <a:latin typeface="Cambria Math" panose="02040503050406030204" pitchFamily="18" charset="0"/>
                            <a:ea typeface="Cambria Math" panose="02040503050406030204" pitchFamily="18" charset="0"/>
                          </a:rPr>
                          <m:t>𝑛</m:t>
                        </m:r>
                      </m:e>
                      <m:sup>
                        <m:func>
                          <m:funcPr>
                            <m:ctrlPr>
                              <a:rPr lang="en-US" altLang="en-US" sz="2500" i="1">
                                <a:solidFill>
                                  <a:srgbClr val="FF0000"/>
                                </a:solidFill>
                                <a:latin typeface="Cambria Math" panose="02040503050406030204" pitchFamily="18" charset="0"/>
                                <a:ea typeface="Cambria Math" panose="02040503050406030204" pitchFamily="18" charset="0"/>
                              </a:rPr>
                            </m:ctrlPr>
                          </m:funcPr>
                          <m:fName>
                            <m:sSub>
                              <m:sSubPr>
                                <m:ctrlPr>
                                  <a:rPr lang="en-US" altLang="en-US" sz="2500" i="1">
                                    <a:solidFill>
                                      <a:srgbClr val="FF0000"/>
                                    </a:solidFill>
                                    <a:latin typeface="Cambria Math" panose="02040503050406030204" pitchFamily="18" charset="0"/>
                                    <a:ea typeface="Cambria Math" panose="02040503050406030204" pitchFamily="18" charset="0"/>
                                  </a:rPr>
                                </m:ctrlPr>
                              </m:sSubPr>
                              <m:e>
                                <m:r>
                                  <m:rPr>
                                    <m:sty m:val="p"/>
                                  </m:rPr>
                                  <a:rPr lang="en-US" altLang="en-US" sz="2500">
                                    <a:solidFill>
                                      <a:srgbClr val="FF0000"/>
                                    </a:solidFill>
                                    <a:latin typeface="Cambria Math" panose="02040503050406030204" pitchFamily="18" charset="0"/>
                                    <a:ea typeface="Cambria Math" panose="02040503050406030204" pitchFamily="18" charset="0"/>
                                  </a:rPr>
                                  <m:t>log</m:t>
                                </m:r>
                              </m:e>
                              <m:sub>
                                <m:r>
                                  <a:rPr lang="en-US" altLang="en-US" sz="2500" i="1">
                                    <a:solidFill>
                                      <a:srgbClr val="FF0000"/>
                                    </a:solidFill>
                                    <a:latin typeface="Cambria Math" panose="02040503050406030204" pitchFamily="18" charset="0"/>
                                    <a:ea typeface="Cambria Math" panose="02040503050406030204" pitchFamily="18" charset="0"/>
                                  </a:rPr>
                                  <m:t>𝑏</m:t>
                                </m:r>
                              </m:sub>
                            </m:sSub>
                          </m:fName>
                          <m:e>
                            <m:r>
                              <a:rPr lang="en-US" altLang="en-US" sz="2500" i="1">
                                <a:solidFill>
                                  <a:srgbClr val="FF0000"/>
                                </a:solidFill>
                                <a:latin typeface="Cambria Math" panose="02040503050406030204" pitchFamily="18" charset="0"/>
                                <a:ea typeface="Cambria Math" panose="02040503050406030204" pitchFamily="18" charset="0"/>
                              </a:rPr>
                              <m:t>𝑎</m:t>
                            </m:r>
                          </m:e>
                        </m:func>
                        <m:r>
                          <a:rPr lang="en-US" altLang="en-US" sz="2500" b="0" i="1" smtClean="0">
                            <a:solidFill>
                              <a:srgbClr val="FF0000"/>
                            </a:solidFill>
                            <a:latin typeface="Cambria Math" panose="02040503050406030204" pitchFamily="18" charset="0"/>
                            <a:ea typeface="Cambria Math" panose="02040503050406030204" pitchFamily="18" charset="0"/>
                          </a:rPr>
                          <m:t>+</m:t>
                        </m:r>
                        <m:r>
                          <a:rPr lang="en-US" altLang="en-US" sz="2500" i="1">
                            <a:solidFill>
                              <a:srgbClr val="FF0000"/>
                            </a:solidFill>
                            <a:latin typeface="Cambria Math" panose="02040503050406030204" pitchFamily="18" charset="0"/>
                            <a:ea typeface="Cambria Math" panose="02040503050406030204" pitchFamily="18" charset="0"/>
                          </a:rPr>
                          <m:t>𝜀</m:t>
                        </m:r>
                        <m:r>
                          <a:rPr lang="en-US" altLang="en-US" sz="2500" i="1">
                            <a:solidFill>
                              <a:srgbClr val="FF0000"/>
                            </a:solidFill>
                            <a:latin typeface="Cambria Math" panose="02040503050406030204" pitchFamily="18" charset="0"/>
                            <a:ea typeface="Cambria Math" panose="02040503050406030204" pitchFamily="18" charset="0"/>
                          </a:rPr>
                          <m:t> </m:t>
                        </m:r>
                      </m:sup>
                    </m:sSup>
                    <m:r>
                      <a:rPr lang="en-US" altLang="en-US" sz="2500" i="1" smtClean="0">
                        <a:solidFill>
                          <a:srgbClr val="FF0000"/>
                        </a:solidFill>
                        <a:latin typeface="Cambria Math" panose="02040503050406030204" pitchFamily="18" charset="0"/>
                        <a:ea typeface="Cambria Math" panose="02040503050406030204" pitchFamily="18" charset="0"/>
                      </a:rPr>
                      <m:t>)</m:t>
                    </m:r>
                  </m:oMath>
                </a14:m>
                <a:r>
                  <a:rPr lang="en-US" altLang="en-US" sz="2500" b="0">
                    <a:solidFill>
                      <a:srgbClr val="FF0000"/>
                    </a:solidFill>
                    <a:ea typeface="Cambria Math" panose="02040503050406030204" pitchFamily="18" charset="0"/>
                  </a:rPr>
                  <a:t>. Since </a:t>
                </a:r>
                <a14:m>
                  <m:oMath xmlns:m="http://schemas.openxmlformats.org/officeDocument/2006/math">
                    <m:r>
                      <a:rPr lang="en-US" altLang="en-US" sz="2500" b="0" i="1" smtClean="0">
                        <a:solidFill>
                          <a:srgbClr val="FF0000"/>
                        </a:solidFill>
                        <a:latin typeface="Cambria Math" panose="02040503050406030204" pitchFamily="18" charset="0"/>
                        <a:ea typeface="Cambria Math" panose="02040503050406030204" pitchFamily="18" charset="0"/>
                      </a:rPr>
                      <m:t>𝑎</m:t>
                    </m:r>
                    <m:r>
                      <a:rPr lang="en-US" altLang="en-US" sz="2500" i="1" smtClean="0">
                        <a:solidFill>
                          <a:srgbClr val="FF0000"/>
                        </a:solidFill>
                        <a:latin typeface="Cambria Math" panose="02040503050406030204" pitchFamily="18" charset="0"/>
                        <a:ea typeface="Cambria Math" panose="02040503050406030204" pitchFamily="18" charset="0"/>
                      </a:rPr>
                      <m:t>𝑓</m:t>
                    </m:r>
                    <m:d>
                      <m:dPr>
                        <m:ctrlPr>
                          <a:rPr lang="en-US" altLang="en-US" sz="2500" i="1" smtClean="0">
                            <a:solidFill>
                              <a:srgbClr val="FF0000"/>
                            </a:solidFill>
                            <a:latin typeface="Cambria Math" panose="02040503050406030204" pitchFamily="18" charset="0"/>
                            <a:ea typeface="Cambria Math" panose="02040503050406030204" pitchFamily="18" charset="0"/>
                          </a:rPr>
                        </m:ctrlPr>
                      </m:dPr>
                      <m:e>
                        <m:f>
                          <m:fPr>
                            <m:ctrlPr>
                              <a:rPr lang="en-US" altLang="en-US" sz="2500" i="1" smtClean="0">
                                <a:solidFill>
                                  <a:srgbClr val="FF0000"/>
                                </a:solidFill>
                                <a:latin typeface="Cambria Math" panose="02040503050406030204" pitchFamily="18" charset="0"/>
                                <a:ea typeface="Cambria Math" panose="02040503050406030204" pitchFamily="18" charset="0"/>
                              </a:rPr>
                            </m:ctrlPr>
                          </m:fPr>
                          <m:num>
                            <m:r>
                              <a:rPr lang="en-US" altLang="en-US" sz="2500" b="0" i="1" smtClean="0">
                                <a:solidFill>
                                  <a:srgbClr val="FF0000"/>
                                </a:solidFill>
                                <a:latin typeface="Cambria Math" panose="02040503050406030204" pitchFamily="18" charset="0"/>
                                <a:ea typeface="Cambria Math" panose="02040503050406030204" pitchFamily="18" charset="0"/>
                              </a:rPr>
                              <m:t>𝑛</m:t>
                            </m:r>
                          </m:num>
                          <m:den>
                            <m:r>
                              <a:rPr lang="en-US" altLang="en-US" sz="2500" b="0" i="1" smtClean="0">
                                <a:solidFill>
                                  <a:srgbClr val="FF0000"/>
                                </a:solidFill>
                                <a:latin typeface="Cambria Math" panose="02040503050406030204" pitchFamily="18" charset="0"/>
                                <a:ea typeface="Cambria Math" panose="02040503050406030204" pitchFamily="18" charset="0"/>
                              </a:rPr>
                              <m:t>𝑏</m:t>
                            </m:r>
                          </m:den>
                        </m:f>
                      </m:e>
                    </m:d>
                    <m:r>
                      <a:rPr lang="en-US" altLang="en-US" sz="2500" b="0" i="1" smtClean="0">
                        <a:solidFill>
                          <a:srgbClr val="FF0000"/>
                        </a:solidFill>
                        <a:latin typeface="Cambria Math" panose="02040503050406030204" pitchFamily="18" charset="0"/>
                        <a:ea typeface="Cambria Math" panose="02040503050406030204" pitchFamily="18" charset="0"/>
                      </a:rPr>
                      <m:t>=2</m:t>
                    </m:r>
                    <m:r>
                      <a:rPr lang="en-US" altLang="en-US" sz="2500" b="0" i="1" smtClean="0">
                        <a:solidFill>
                          <a:srgbClr val="FF0000"/>
                        </a:solidFill>
                        <a:latin typeface="Cambria Math" panose="02040503050406030204" pitchFamily="18" charset="0"/>
                        <a:ea typeface="Cambria Math" panose="02040503050406030204" pitchFamily="18" charset="0"/>
                      </a:rPr>
                      <m:t>𝑓</m:t>
                    </m:r>
                    <m:d>
                      <m:dPr>
                        <m:ctrlPr>
                          <a:rPr lang="en-US" altLang="en-US" sz="2500" b="0" i="1" smtClean="0">
                            <a:solidFill>
                              <a:srgbClr val="FF0000"/>
                            </a:solidFill>
                            <a:latin typeface="Cambria Math" panose="02040503050406030204" pitchFamily="18" charset="0"/>
                            <a:ea typeface="Cambria Math" panose="02040503050406030204" pitchFamily="18" charset="0"/>
                          </a:rPr>
                        </m:ctrlPr>
                      </m:dPr>
                      <m:e>
                        <m:f>
                          <m:fPr>
                            <m:ctrlPr>
                              <a:rPr lang="en-US" altLang="en-US" sz="2500" b="0" i="1" smtClean="0">
                                <a:solidFill>
                                  <a:srgbClr val="FF0000"/>
                                </a:solidFill>
                                <a:latin typeface="Cambria Math" panose="02040503050406030204" pitchFamily="18" charset="0"/>
                                <a:ea typeface="Cambria Math" panose="02040503050406030204" pitchFamily="18" charset="0"/>
                              </a:rPr>
                            </m:ctrlPr>
                          </m:fPr>
                          <m:num>
                            <m:r>
                              <a:rPr lang="en-US" altLang="en-US" sz="2500" b="0" i="1" smtClean="0">
                                <a:solidFill>
                                  <a:srgbClr val="FF0000"/>
                                </a:solidFill>
                                <a:latin typeface="Cambria Math" panose="02040503050406030204" pitchFamily="18" charset="0"/>
                                <a:ea typeface="Cambria Math" panose="02040503050406030204" pitchFamily="18" charset="0"/>
                              </a:rPr>
                              <m:t>𝑛</m:t>
                            </m:r>
                          </m:num>
                          <m:den>
                            <m:r>
                              <a:rPr lang="en-US" altLang="en-US" sz="2500" b="0" i="1" smtClean="0">
                                <a:solidFill>
                                  <a:srgbClr val="FF0000"/>
                                </a:solidFill>
                                <a:latin typeface="Cambria Math" panose="02040503050406030204" pitchFamily="18" charset="0"/>
                                <a:ea typeface="Cambria Math" panose="02040503050406030204" pitchFamily="18" charset="0"/>
                              </a:rPr>
                              <m:t>2</m:t>
                            </m:r>
                          </m:den>
                        </m:f>
                      </m:e>
                    </m:d>
                    <m:r>
                      <a:rPr lang="en-US" altLang="en-US" sz="2500" b="0" i="1" smtClean="0">
                        <a:solidFill>
                          <a:srgbClr val="FF0000"/>
                        </a:solidFill>
                        <a:latin typeface="Cambria Math" panose="02040503050406030204" pitchFamily="18" charset="0"/>
                        <a:ea typeface="Cambria Math" panose="02040503050406030204" pitchFamily="18" charset="0"/>
                      </a:rPr>
                      <m:t>=2×</m:t>
                    </m:r>
                    <m:sSup>
                      <m:sSupPr>
                        <m:ctrlPr>
                          <a:rPr lang="en-US" altLang="en-US" sz="2500" i="1" dirty="0" smtClean="0">
                            <a:solidFill>
                              <a:srgbClr val="FF0000"/>
                            </a:solidFill>
                            <a:latin typeface="Cambria Math" panose="02040503050406030204" pitchFamily="18" charset="0"/>
                            <a:ea typeface="Cambria Math" panose="02040503050406030204" pitchFamily="18" charset="0"/>
                          </a:rPr>
                        </m:ctrlPr>
                      </m:sSupPr>
                      <m:e>
                        <m:r>
                          <a:rPr lang="en-US" altLang="en-US" sz="2500" b="0" i="1" dirty="0" smtClean="0">
                            <a:solidFill>
                              <a:srgbClr val="FF0000"/>
                            </a:solidFill>
                            <a:latin typeface="Cambria Math" panose="02040503050406030204" pitchFamily="18" charset="0"/>
                            <a:ea typeface="Cambria Math" panose="02040503050406030204" pitchFamily="18" charset="0"/>
                          </a:rPr>
                          <m:t>(</m:t>
                        </m:r>
                        <m:f>
                          <m:fPr>
                            <m:ctrlPr>
                              <a:rPr lang="en-US" altLang="en-US" sz="2500" i="1">
                                <a:solidFill>
                                  <a:srgbClr val="FF0000"/>
                                </a:solidFill>
                                <a:latin typeface="Cambria Math" panose="02040503050406030204" pitchFamily="18" charset="0"/>
                                <a:ea typeface="Cambria Math" panose="02040503050406030204" pitchFamily="18" charset="0"/>
                              </a:rPr>
                            </m:ctrlPr>
                          </m:fPr>
                          <m:num>
                            <m:r>
                              <a:rPr lang="en-US" altLang="en-US" sz="2500" i="1">
                                <a:solidFill>
                                  <a:srgbClr val="FF0000"/>
                                </a:solidFill>
                                <a:latin typeface="Cambria Math" panose="02040503050406030204" pitchFamily="18" charset="0"/>
                                <a:ea typeface="Cambria Math" panose="02040503050406030204" pitchFamily="18" charset="0"/>
                              </a:rPr>
                              <m:t>𝑛</m:t>
                            </m:r>
                          </m:num>
                          <m:den>
                            <m:r>
                              <a:rPr lang="en-US" altLang="en-US" sz="2500" i="1">
                                <a:solidFill>
                                  <a:srgbClr val="FF0000"/>
                                </a:solidFill>
                                <a:latin typeface="Cambria Math" panose="02040503050406030204" pitchFamily="18" charset="0"/>
                                <a:ea typeface="Cambria Math" panose="02040503050406030204" pitchFamily="18" charset="0"/>
                              </a:rPr>
                              <m:t>2</m:t>
                            </m:r>
                          </m:den>
                        </m:f>
                        <m:r>
                          <a:rPr lang="en-US" altLang="en-US" sz="2500" b="0" i="1" dirty="0" smtClean="0">
                            <a:solidFill>
                              <a:srgbClr val="FF0000"/>
                            </a:solidFill>
                            <a:latin typeface="Cambria Math" panose="02040503050406030204" pitchFamily="18" charset="0"/>
                            <a:ea typeface="Cambria Math" panose="02040503050406030204" pitchFamily="18" charset="0"/>
                          </a:rPr>
                          <m:t>)</m:t>
                        </m:r>
                      </m:e>
                      <m:sup>
                        <m:r>
                          <a:rPr lang="en-US" altLang="en-US" sz="2500" b="0" i="1" dirty="0" smtClean="0">
                            <a:solidFill>
                              <a:srgbClr val="FF0000"/>
                            </a:solidFill>
                            <a:latin typeface="Cambria Math" panose="02040503050406030204" pitchFamily="18" charset="0"/>
                            <a:ea typeface="Cambria Math" panose="02040503050406030204" pitchFamily="18" charset="0"/>
                          </a:rPr>
                          <m:t>2</m:t>
                        </m:r>
                      </m:sup>
                    </m:sSup>
                    <m:r>
                      <a:rPr lang="en-US" altLang="en-US" sz="2500" b="0" i="1" dirty="0" smtClean="0">
                        <a:solidFill>
                          <a:srgbClr val="FF0000"/>
                        </a:solidFill>
                        <a:latin typeface="Cambria Math" panose="02040503050406030204" pitchFamily="18" charset="0"/>
                        <a:ea typeface="Cambria Math" panose="02040503050406030204" pitchFamily="18" charset="0"/>
                      </a:rPr>
                      <m:t>=</m:t>
                    </m:r>
                    <m:f>
                      <m:fPr>
                        <m:ctrlPr>
                          <a:rPr lang="en-US" altLang="en-US" sz="2500" b="0" i="1" dirty="0" smtClean="0">
                            <a:solidFill>
                              <a:srgbClr val="FF0000"/>
                            </a:solidFill>
                            <a:latin typeface="Cambria Math" panose="02040503050406030204" pitchFamily="18" charset="0"/>
                            <a:ea typeface="Cambria Math" panose="02040503050406030204" pitchFamily="18" charset="0"/>
                          </a:rPr>
                        </m:ctrlPr>
                      </m:fPr>
                      <m:num>
                        <m:r>
                          <a:rPr lang="en-US" altLang="en-US" sz="2500" b="0" i="1" dirty="0" smtClean="0">
                            <a:solidFill>
                              <a:srgbClr val="FF0000"/>
                            </a:solidFill>
                            <a:latin typeface="Cambria Math" panose="02040503050406030204" pitchFamily="18" charset="0"/>
                            <a:ea typeface="Cambria Math" panose="02040503050406030204" pitchFamily="18" charset="0"/>
                          </a:rPr>
                          <m:t>1</m:t>
                        </m:r>
                      </m:num>
                      <m:den>
                        <m:r>
                          <a:rPr lang="en-US" altLang="en-US" sz="2500" b="0" i="1" dirty="0" smtClean="0">
                            <a:solidFill>
                              <a:srgbClr val="FF0000"/>
                            </a:solidFill>
                            <a:latin typeface="Cambria Math" panose="02040503050406030204" pitchFamily="18" charset="0"/>
                            <a:ea typeface="Cambria Math" panose="02040503050406030204" pitchFamily="18" charset="0"/>
                          </a:rPr>
                          <m:t>2</m:t>
                        </m:r>
                      </m:den>
                    </m:f>
                    <m:sSup>
                      <m:sSupPr>
                        <m:ctrlPr>
                          <a:rPr lang="en-US" altLang="en-US" sz="2500" i="1" dirty="0">
                            <a:solidFill>
                              <a:srgbClr val="FF0000"/>
                            </a:solidFill>
                            <a:latin typeface="Cambria Math" panose="02040503050406030204" pitchFamily="18" charset="0"/>
                            <a:ea typeface="Cambria Math" panose="02040503050406030204" pitchFamily="18" charset="0"/>
                          </a:rPr>
                        </m:ctrlPr>
                      </m:sSupPr>
                      <m:e>
                        <m:r>
                          <a:rPr lang="en-US" altLang="en-US" sz="2500" i="1" dirty="0">
                            <a:solidFill>
                              <a:srgbClr val="FF0000"/>
                            </a:solidFill>
                            <a:latin typeface="Cambria Math" panose="02040503050406030204" pitchFamily="18" charset="0"/>
                            <a:ea typeface="Cambria Math" panose="02040503050406030204" pitchFamily="18" charset="0"/>
                          </a:rPr>
                          <m:t>𝑛</m:t>
                        </m:r>
                      </m:e>
                      <m:sup>
                        <m:r>
                          <a:rPr lang="en-US" altLang="en-US" sz="2500" i="1" dirty="0">
                            <a:solidFill>
                              <a:srgbClr val="FF0000"/>
                            </a:solidFill>
                            <a:latin typeface="Cambria Math" panose="02040503050406030204" pitchFamily="18" charset="0"/>
                            <a:ea typeface="Cambria Math" panose="02040503050406030204" pitchFamily="18" charset="0"/>
                          </a:rPr>
                          <m:t>2</m:t>
                        </m:r>
                      </m:sup>
                    </m:sSup>
                    <m:r>
                      <a:rPr lang="en-US" altLang="en-US" sz="2500" i="1" dirty="0">
                        <a:solidFill>
                          <a:srgbClr val="FF0000"/>
                        </a:solidFill>
                        <a:latin typeface="Cambria Math" panose="02040503050406030204" pitchFamily="18" charset="0"/>
                        <a:ea typeface="Cambria Math" panose="02040503050406030204" pitchFamily="18" charset="0"/>
                      </a:rPr>
                      <m:t>→</m:t>
                    </m:r>
                  </m:oMath>
                </a14:m>
                <a:r>
                  <a:rPr lang="en-US" altLang="en-US" sz="2500">
                    <a:solidFill>
                      <a:srgbClr val="FF0000"/>
                    </a:solidFill>
                    <a:ea typeface="Cambria Math" panose="02040503050406030204" pitchFamily="18" charset="0"/>
                  </a:rPr>
                  <a:t> c</a:t>
                </a:r>
                <a:r>
                  <a:rPr lang="en-US" altLang="en-US" sz="2500" b="0">
                    <a:solidFill>
                      <a:srgbClr val="FF0000"/>
                    </a:solidFill>
                    <a:ea typeface="Cambria Math" panose="02040503050406030204" pitchFamily="18" charset="0"/>
                  </a:rPr>
                  <a:t>ase 3</a:t>
                </a:r>
              </a:p>
              <a:p>
                <a:pPr marL="0" indent="0">
                  <a:lnSpc>
                    <a:spcPct val="120000"/>
                  </a:lnSpc>
                  <a:spcBef>
                    <a:spcPts val="0"/>
                  </a:spcBef>
                  <a:buNone/>
                </a:pPr>
                <a:r>
                  <a:rPr lang="en-US" altLang="en-US" sz="2500">
                    <a:ea typeface="Cambria Math" panose="02040503050406030204" pitchFamily="18" charset="0"/>
                  </a:rPr>
                  <a:t>(3) </a:t>
                </a:r>
                <a14:m>
                  <m:oMath xmlns:m="http://schemas.openxmlformats.org/officeDocument/2006/math">
                    <m:r>
                      <a:rPr lang="en-US" altLang="en-US" sz="2500" i="1">
                        <a:latin typeface="Cambria Math" panose="02040503050406030204" pitchFamily="18" charset="0"/>
                        <a:ea typeface="Cambria Math" panose="02040503050406030204" pitchFamily="18" charset="0"/>
                      </a:rPr>
                      <m:t>𝑇</m:t>
                    </m:r>
                    <m:d>
                      <m:dPr>
                        <m:ctrlPr>
                          <a:rPr lang="en-US" altLang="en-US" sz="2500" i="1">
                            <a:latin typeface="Cambria Math" panose="02040503050406030204" pitchFamily="18" charset="0"/>
                            <a:ea typeface="Cambria Math" panose="02040503050406030204" pitchFamily="18" charset="0"/>
                          </a:rPr>
                        </m:ctrlPr>
                      </m:dPr>
                      <m:e>
                        <m:r>
                          <a:rPr lang="en-US" altLang="en-US" sz="2500" i="1">
                            <a:latin typeface="Cambria Math" panose="02040503050406030204" pitchFamily="18" charset="0"/>
                            <a:ea typeface="Cambria Math" panose="02040503050406030204" pitchFamily="18" charset="0"/>
                          </a:rPr>
                          <m:t>𝑛</m:t>
                        </m:r>
                      </m:e>
                    </m:d>
                    <m:r>
                      <a:rPr lang="en-US" altLang="en-US" sz="2500" i="1">
                        <a:latin typeface="Cambria Math" panose="02040503050406030204" pitchFamily="18" charset="0"/>
                        <a:ea typeface="Cambria Math" panose="02040503050406030204" pitchFamily="18" charset="0"/>
                      </a:rPr>
                      <m:t>=2</m:t>
                    </m:r>
                    <m:r>
                      <a:rPr lang="en-US" altLang="en-US" sz="2500" i="1">
                        <a:latin typeface="Cambria Math" panose="02040503050406030204" pitchFamily="18" charset="0"/>
                        <a:ea typeface="Cambria Math" panose="02040503050406030204" pitchFamily="18" charset="0"/>
                      </a:rPr>
                      <m:t>𝑇</m:t>
                    </m:r>
                    <m:d>
                      <m:dPr>
                        <m:ctrlPr>
                          <a:rPr lang="en-US" altLang="en-US" sz="2500" i="1">
                            <a:latin typeface="Cambria Math" panose="02040503050406030204" pitchFamily="18" charset="0"/>
                            <a:ea typeface="Cambria Math" panose="02040503050406030204" pitchFamily="18" charset="0"/>
                          </a:rPr>
                        </m:ctrlPr>
                      </m:dPr>
                      <m:e>
                        <m:f>
                          <m:fPr>
                            <m:ctrlPr>
                              <a:rPr lang="en-US" altLang="en-US" sz="2500" i="1">
                                <a:latin typeface="Cambria Math" panose="02040503050406030204" pitchFamily="18" charset="0"/>
                                <a:ea typeface="Cambria Math" panose="02040503050406030204" pitchFamily="18" charset="0"/>
                              </a:rPr>
                            </m:ctrlPr>
                          </m:fPr>
                          <m:num>
                            <m:r>
                              <a:rPr lang="en-US" altLang="en-US" sz="2500" i="1">
                                <a:latin typeface="Cambria Math" panose="02040503050406030204" pitchFamily="18" charset="0"/>
                                <a:ea typeface="Cambria Math" panose="02040503050406030204" pitchFamily="18" charset="0"/>
                              </a:rPr>
                              <m:t>𝑛</m:t>
                            </m:r>
                          </m:num>
                          <m:den>
                            <m:r>
                              <a:rPr lang="en-US" altLang="en-US" sz="2500" i="1">
                                <a:latin typeface="Cambria Math" panose="02040503050406030204" pitchFamily="18" charset="0"/>
                                <a:ea typeface="Cambria Math" panose="02040503050406030204" pitchFamily="18" charset="0"/>
                              </a:rPr>
                              <m:t>2</m:t>
                            </m:r>
                          </m:den>
                        </m:f>
                      </m:e>
                    </m:d>
                    <m:r>
                      <a:rPr lang="en-US" altLang="en-US" sz="2500" i="1">
                        <a:latin typeface="Cambria Math" panose="02040503050406030204" pitchFamily="18" charset="0"/>
                        <a:ea typeface="Cambria Math" panose="02040503050406030204" pitchFamily="18" charset="0"/>
                      </a:rPr>
                      <m:t>+</m:t>
                    </m:r>
                    <m:r>
                      <m:rPr>
                        <m:sty m:val="p"/>
                      </m:rPr>
                      <a:rPr lang="en-US" altLang="en-US" sz="2500" b="0" i="0" smtClean="0">
                        <a:latin typeface="Cambria Math" panose="02040503050406030204" pitchFamily="18" charset="0"/>
                        <a:ea typeface="Cambria Math" panose="02040503050406030204" pitchFamily="18" charset="0"/>
                      </a:rPr>
                      <m:t>Θ</m:t>
                    </m:r>
                    <m:d>
                      <m:dPr>
                        <m:ctrlPr>
                          <a:rPr lang="en-US" altLang="en-US" sz="2500" b="0" i="1" smtClean="0">
                            <a:latin typeface="Cambria Math" panose="02040503050406030204" pitchFamily="18" charset="0"/>
                            <a:ea typeface="Cambria Math" panose="02040503050406030204" pitchFamily="18" charset="0"/>
                          </a:rPr>
                        </m:ctrlPr>
                      </m:dPr>
                      <m:e>
                        <m:r>
                          <a:rPr lang="en-US" altLang="en-US" sz="2500" b="0" i="1" smtClean="0">
                            <a:latin typeface="Cambria Math" panose="02040503050406030204" pitchFamily="18" charset="0"/>
                            <a:ea typeface="Cambria Math" panose="02040503050406030204" pitchFamily="18" charset="0"/>
                          </a:rPr>
                          <m:t>𝑛</m:t>
                        </m:r>
                      </m:e>
                    </m:d>
                    <m:r>
                      <a:rPr lang="en-US" altLang="en-US" sz="2500" b="0" i="1" smtClean="0">
                        <a:latin typeface="Cambria Math" panose="02040503050406030204" pitchFamily="18" charset="0"/>
                        <a:ea typeface="Cambria Math" panose="02040503050406030204" pitchFamily="18" charset="0"/>
                      </a:rPr>
                      <m:t> </m:t>
                    </m:r>
                    <m:r>
                      <a:rPr lang="en-US" altLang="en-US" sz="2500" i="1">
                        <a:latin typeface="Cambria Math" panose="02040503050406030204" pitchFamily="18" charset="0"/>
                        <a:ea typeface="Cambria Math" panose="02040503050406030204" pitchFamily="18" charset="0"/>
                      </a:rPr>
                      <m:t>⇒</m:t>
                    </m:r>
                    <m:r>
                      <a:rPr lang="en-US" altLang="en-US" sz="2500" i="1">
                        <a:latin typeface="Cambria Math" panose="02040503050406030204" pitchFamily="18" charset="0"/>
                        <a:ea typeface="Cambria Math" panose="02040503050406030204" pitchFamily="18" charset="0"/>
                      </a:rPr>
                      <m:t>𝑇</m:t>
                    </m:r>
                    <m:d>
                      <m:dPr>
                        <m:ctrlPr>
                          <a:rPr lang="en-US" altLang="en-US" sz="2500" i="1">
                            <a:latin typeface="Cambria Math" panose="02040503050406030204" pitchFamily="18" charset="0"/>
                            <a:ea typeface="Cambria Math" panose="02040503050406030204" pitchFamily="18" charset="0"/>
                          </a:rPr>
                        </m:ctrlPr>
                      </m:dPr>
                      <m:e>
                        <m:r>
                          <a:rPr lang="en-US" altLang="en-US" sz="2500" i="1">
                            <a:latin typeface="Cambria Math" panose="02040503050406030204" pitchFamily="18" charset="0"/>
                            <a:ea typeface="Cambria Math" panose="02040503050406030204" pitchFamily="18" charset="0"/>
                          </a:rPr>
                          <m:t>𝑛</m:t>
                        </m:r>
                      </m:e>
                    </m:d>
                    <m:r>
                      <a:rPr lang="en-US" altLang="en-US" sz="2500" i="1">
                        <a:latin typeface="Cambria Math" panose="02040503050406030204" pitchFamily="18" charset="0"/>
                        <a:ea typeface="Cambria Math" panose="02040503050406030204" pitchFamily="18" charset="0"/>
                      </a:rPr>
                      <m:t>=</m:t>
                    </m:r>
                    <m:r>
                      <a:rPr lang="en-US" altLang="en-US" sz="2500" i="1">
                        <a:latin typeface="Cambria Math" panose="02040503050406030204" pitchFamily="18" charset="0"/>
                        <a:ea typeface="Cambria Math" panose="02040503050406030204" pitchFamily="18" charset="0"/>
                      </a:rPr>
                      <m:t>𝑂</m:t>
                    </m:r>
                    <m:r>
                      <a:rPr lang="en-US" altLang="en-US" sz="2500" i="1">
                        <a:latin typeface="Cambria Math" panose="02040503050406030204" pitchFamily="18" charset="0"/>
                        <a:ea typeface="Cambria Math" panose="02040503050406030204" pitchFamily="18" charset="0"/>
                      </a:rPr>
                      <m:t>(</m:t>
                    </m:r>
                    <m:r>
                      <a:rPr lang="en-US" altLang="en-US" sz="2500" i="1">
                        <a:latin typeface="Cambria Math" panose="02040503050406030204" pitchFamily="18" charset="0"/>
                        <a:ea typeface="Cambria Math" panose="02040503050406030204" pitchFamily="18" charset="0"/>
                      </a:rPr>
                      <m:t>𝑛</m:t>
                    </m:r>
                    <m:func>
                      <m:funcPr>
                        <m:ctrlPr>
                          <a:rPr lang="en-US" altLang="en-US" sz="2500" i="1" smtClean="0">
                            <a:latin typeface="Cambria Math" panose="02040503050406030204" pitchFamily="18" charset="0"/>
                            <a:ea typeface="Cambria Math" panose="02040503050406030204" pitchFamily="18" charset="0"/>
                          </a:rPr>
                        </m:ctrlPr>
                      </m:funcPr>
                      <m:fName>
                        <m:r>
                          <m:rPr>
                            <m:sty m:val="p"/>
                          </m:rPr>
                          <a:rPr lang="en-US" altLang="en-US" sz="2500" i="0" smtClean="0">
                            <a:latin typeface="Cambria Math" panose="02040503050406030204" pitchFamily="18" charset="0"/>
                            <a:ea typeface="Cambria Math" panose="02040503050406030204" pitchFamily="18" charset="0"/>
                          </a:rPr>
                          <m:t>log</m:t>
                        </m:r>
                      </m:fName>
                      <m:e>
                        <m:r>
                          <a:rPr lang="en-US" altLang="en-US" sz="2500" b="0" i="1" smtClean="0">
                            <a:latin typeface="Cambria Math" panose="02040503050406030204" pitchFamily="18" charset="0"/>
                            <a:ea typeface="Cambria Math" panose="02040503050406030204" pitchFamily="18" charset="0"/>
                          </a:rPr>
                          <m:t>𝑛</m:t>
                        </m:r>
                      </m:e>
                    </m:func>
                    <m:r>
                      <a:rPr lang="en-US" altLang="en-US" sz="2500" i="1">
                        <a:latin typeface="Cambria Math" panose="02040503050406030204" pitchFamily="18" charset="0"/>
                        <a:ea typeface="Cambria Math" panose="02040503050406030204" pitchFamily="18" charset="0"/>
                      </a:rPr>
                      <m:t>)</m:t>
                    </m:r>
                  </m:oMath>
                </a14:m>
                <a:endParaRPr lang="en-US" altLang="en-US" sz="2500">
                  <a:ea typeface="Cambria Math" panose="02040503050406030204" pitchFamily="18" charset="0"/>
                </a:endParaRPr>
              </a:p>
              <a:p>
                <a:pPr marL="0" indent="0">
                  <a:lnSpc>
                    <a:spcPct val="120000"/>
                  </a:lnSpc>
                  <a:spcBef>
                    <a:spcPts val="0"/>
                  </a:spcBef>
                  <a:buNone/>
                </a:pPr>
                <a:r>
                  <a:rPr lang="en-US" altLang="en-US" sz="2400">
                    <a:ea typeface="Cambria Math" panose="02040503050406030204" pitchFamily="18" charset="0"/>
                  </a:rPr>
                  <a:t>      </a:t>
                </a:r>
                <a14:m>
                  <m:oMath xmlns:m="http://schemas.openxmlformats.org/officeDocument/2006/math">
                    <m:r>
                      <a:rPr lang="en-US" altLang="en-US" sz="2400" i="1">
                        <a:latin typeface="Cambria Math" panose="02040503050406030204" pitchFamily="18" charset="0"/>
                        <a:ea typeface="Cambria Math" panose="02040503050406030204" pitchFamily="18" charset="0"/>
                      </a:rPr>
                      <m:t>𝑎</m:t>
                    </m:r>
                    <m:r>
                      <a:rPr lang="en-US" altLang="en-US" sz="2400" i="1">
                        <a:latin typeface="Cambria Math" panose="02040503050406030204" pitchFamily="18" charset="0"/>
                        <a:ea typeface="Cambria Math" panose="02040503050406030204" pitchFamily="18" charset="0"/>
                      </a:rPr>
                      <m:t>=2, </m:t>
                    </m:r>
                    <m:r>
                      <a:rPr lang="en-US" altLang="en-US" sz="2400" i="1">
                        <a:latin typeface="Cambria Math" panose="02040503050406030204" pitchFamily="18" charset="0"/>
                        <a:ea typeface="Cambria Math" panose="02040503050406030204" pitchFamily="18" charset="0"/>
                      </a:rPr>
                      <m:t>𝑏</m:t>
                    </m:r>
                    <m:r>
                      <a:rPr lang="en-US" altLang="en-US" sz="2400" i="1">
                        <a:latin typeface="Cambria Math" panose="02040503050406030204" pitchFamily="18" charset="0"/>
                        <a:ea typeface="Cambria Math" panose="02040503050406030204" pitchFamily="18" charset="0"/>
                      </a:rPr>
                      <m:t>=2, </m:t>
                    </m:r>
                    <m:func>
                      <m:funcPr>
                        <m:ctrlPr>
                          <a:rPr lang="en-US" altLang="en-US" sz="2400" i="1">
                            <a:latin typeface="Cambria Math" panose="02040503050406030204" pitchFamily="18" charset="0"/>
                            <a:ea typeface="Cambria Math" panose="02040503050406030204" pitchFamily="18" charset="0"/>
                          </a:rPr>
                        </m:ctrlPr>
                      </m:funcPr>
                      <m:fName>
                        <m:sSub>
                          <m:sSubPr>
                            <m:ctrlPr>
                              <a:rPr lang="en-US" altLang="en-US" sz="2400" i="1">
                                <a:latin typeface="Cambria Math" panose="02040503050406030204" pitchFamily="18" charset="0"/>
                                <a:ea typeface="Cambria Math" panose="02040503050406030204" pitchFamily="18" charset="0"/>
                              </a:rPr>
                            </m:ctrlPr>
                          </m:sSubPr>
                          <m:e>
                            <m:r>
                              <m:rPr>
                                <m:sty m:val="p"/>
                              </m:rPr>
                              <a:rPr lang="en-US" altLang="en-US" sz="2400">
                                <a:latin typeface="Cambria Math" panose="02040503050406030204" pitchFamily="18" charset="0"/>
                                <a:ea typeface="Cambria Math" panose="02040503050406030204" pitchFamily="18" charset="0"/>
                              </a:rPr>
                              <m:t>log</m:t>
                            </m:r>
                          </m:e>
                          <m:sub>
                            <m:r>
                              <a:rPr lang="en-US" altLang="en-US" sz="2400" i="1">
                                <a:latin typeface="Cambria Math" panose="02040503050406030204" pitchFamily="18" charset="0"/>
                                <a:ea typeface="Cambria Math" panose="02040503050406030204" pitchFamily="18" charset="0"/>
                              </a:rPr>
                              <m:t>𝑏</m:t>
                            </m:r>
                          </m:sub>
                        </m:sSub>
                      </m:fName>
                      <m:e>
                        <m:r>
                          <a:rPr lang="en-US" altLang="en-US" sz="2400" i="1">
                            <a:latin typeface="Cambria Math" panose="02040503050406030204" pitchFamily="18" charset="0"/>
                            <a:ea typeface="Cambria Math" panose="02040503050406030204" pitchFamily="18" charset="0"/>
                          </a:rPr>
                          <m:t>𝑎</m:t>
                        </m:r>
                      </m:e>
                    </m:func>
                    <m:r>
                      <a:rPr lang="en-US" altLang="en-US" sz="2400" i="1">
                        <a:latin typeface="Cambria Math" panose="02040503050406030204" pitchFamily="18" charset="0"/>
                        <a:ea typeface="Cambria Math" panose="02040503050406030204" pitchFamily="18" charset="0"/>
                      </a:rPr>
                      <m:t>=1</m:t>
                    </m:r>
                  </m:oMath>
                </a14:m>
                <a:r>
                  <a:rPr lang="en-US" altLang="en-US" sz="2400">
                    <a:ea typeface="Cambria Math" panose="02040503050406030204" pitchFamily="18" charset="0"/>
                  </a:rPr>
                  <a:t> </a:t>
                </a:r>
                <a14:m>
                  <m:oMath xmlns:m="http://schemas.openxmlformats.org/officeDocument/2006/math">
                    <m:r>
                      <a:rPr lang="en-US" altLang="en-US" sz="2400" i="1">
                        <a:latin typeface="Cambria Math" panose="02040503050406030204" pitchFamily="18" charset="0"/>
                        <a:ea typeface="Cambria Math" panose="02040503050406030204" pitchFamily="18" charset="0"/>
                      </a:rPr>
                      <m:t>⇒</m:t>
                    </m:r>
                  </m:oMath>
                </a14:m>
                <a:r>
                  <a:rPr lang="en-US" altLang="en-US" sz="2400">
                    <a:solidFill>
                      <a:srgbClr val="FF0000"/>
                    </a:solidFill>
                    <a:ea typeface="Cambria Math" panose="02040503050406030204" pitchFamily="18" charset="0"/>
                  </a:rPr>
                  <a:t> </a:t>
                </a:r>
                <a14:m>
                  <m:oMath xmlns:m="http://schemas.openxmlformats.org/officeDocument/2006/math">
                    <m:sSup>
                      <m:sSupPr>
                        <m:ctrlPr>
                          <a:rPr lang="en-US" altLang="en-US" sz="2400" i="1">
                            <a:solidFill>
                              <a:srgbClr val="FF0000"/>
                            </a:solidFill>
                            <a:latin typeface="Cambria Math" panose="02040503050406030204" pitchFamily="18" charset="0"/>
                            <a:ea typeface="Cambria Math" panose="02040503050406030204" pitchFamily="18" charset="0"/>
                          </a:rPr>
                        </m:ctrlPr>
                      </m:sSupPr>
                      <m:e>
                        <m:r>
                          <a:rPr lang="en-US" altLang="en-US" sz="2400" i="1">
                            <a:solidFill>
                              <a:srgbClr val="FF0000"/>
                            </a:solidFill>
                            <a:latin typeface="Cambria Math" panose="02040503050406030204" pitchFamily="18" charset="0"/>
                            <a:ea typeface="Cambria Math" panose="02040503050406030204" pitchFamily="18" charset="0"/>
                          </a:rPr>
                          <m:t>𝑛</m:t>
                        </m:r>
                      </m:e>
                      <m:sup>
                        <m:func>
                          <m:funcPr>
                            <m:ctrlPr>
                              <a:rPr lang="en-US" altLang="en-US" sz="2400" i="1">
                                <a:solidFill>
                                  <a:srgbClr val="FF0000"/>
                                </a:solidFill>
                                <a:latin typeface="Cambria Math" panose="02040503050406030204" pitchFamily="18" charset="0"/>
                                <a:ea typeface="Cambria Math" panose="02040503050406030204" pitchFamily="18" charset="0"/>
                              </a:rPr>
                            </m:ctrlPr>
                          </m:funcPr>
                          <m:fName>
                            <m:sSub>
                              <m:sSubPr>
                                <m:ctrlPr>
                                  <a:rPr lang="en-US" altLang="en-US" sz="2400" i="1">
                                    <a:solidFill>
                                      <a:srgbClr val="FF0000"/>
                                    </a:solidFill>
                                    <a:latin typeface="Cambria Math" panose="02040503050406030204" pitchFamily="18" charset="0"/>
                                    <a:ea typeface="Cambria Math" panose="02040503050406030204" pitchFamily="18" charset="0"/>
                                  </a:rPr>
                                </m:ctrlPr>
                              </m:sSubPr>
                              <m:e>
                                <m:r>
                                  <m:rPr>
                                    <m:sty m:val="p"/>
                                  </m:rPr>
                                  <a:rPr lang="en-US" altLang="en-US" sz="2400">
                                    <a:solidFill>
                                      <a:srgbClr val="FF0000"/>
                                    </a:solidFill>
                                    <a:latin typeface="Cambria Math" panose="02040503050406030204" pitchFamily="18" charset="0"/>
                                    <a:ea typeface="Cambria Math" panose="02040503050406030204" pitchFamily="18" charset="0"/>
                                  </a:rPr>
                                  <m:t>log</m:t>
                                </m:r>
                              </m:e>
                              <m:sub>
                                <m:r>
                                  <a:rPr lang="en-US" altLang="en-US" sz="2400" i="1">
                                    <a:solidFill>
                                      <a:srgbClr val="FF0000"/>
                                    </a:solidFill>
                                    <a:latin typeface="Cambria Math" panose="02040503050406030204" pitchFamily="18" charset="0"/>
                                    <a:ea typeface="Cambria Math" panose="02040503050406030204" pitchFamily="18" charset="0"/>
                                  </a:rPr>
                                  <m:t>𝑏</m:t>
                                </m:r>
                              </m:sub>
                            </m:sSub>
                          </m:fName>
                          <m:e>
                            <m:r>
                              <a:rPr lang="en-US" altLang="en-US" sz="2400" i="1">
                                <a:solidFill>
                                  <a:srgbClr val="FF0000"/>
                                </a:solidFill>
                                <a:latin typeface="Cambria Math" panose="02040503050406030204" pitchFamily="18" charset="0"/>
                                <a:ea typeface="Cambria Math" panose="02040503050406030204" pitchFamily="18" charset="0"/>
                              </a:rPr>
                              <m:t>𝑎</m:t>
                            </m:r>
                          </m:e>
                        </m:func>
                      </m:sup>
                    </m:sSup>
                    <m:r>
                      <a:rPr lang="en-US" altLang="en-US" sz="2400" i="1">
                        <a:solidFill>
                          <a:srgbClr val="FF0000"/>
                        </a:solidFill>
                        <a:latin typeface="Cambria Math" panose="02040503050406030204" pitchFamily="18" charset="0"/>
                        <a:ea typeface="Cambria Math" panose="02040503050406030204" pitchFamily="18" charset="0"/>
                      </a:rPr>
                      <m:t>=</m:t>
                    </m:r>
                    <m:r>
                      <a:rPr lang="en-US" altLang="en-US" sz="2400" i="1">
                        <a:solidFill>
                          <a:srgbClr val="FF0000"/>
                        </a:solidFill>
                        <a:latin typeface="Cambria Math" panose="02040503050406030204" pitchFamily="18" charset="0"/>
                        <a:ea typeface="Cambria Math" panose="02040503050406030204" pitchFamily="18" charset="0"/>
                      </a:rPr>
                      <m:t>𝑛</m:t>
                    </m:r>
                  </m:oMath>
                </a14:m>
                <a:endParaRPr lang="en-US" altLang="en-US" sz="2400">
                  <a:ea typeface="Cambria Math" panose="02040503050406030204" pitchFamily="18" charset="0"/>
                </a:endParaRPr>
              </a:p>
              <a:p>
                <a:pPr marL="0" indent="0">
                  <a:lnSpc>
                    <a:spcPct val="120000"/>
                  </a:lnSpc>
                  <a:spcBef>
                    <a:spcPts val="0"/>
                  </a:spcBef>
                  <a:buNone/>
                </a:pPr>
                <a:r>
                  <a:rPr lang="en-US" altLang="en-US" sz="2500">
                    <a:solidFill>
                      <a:srgbClr val="FF0000"/>
                    </a:solidFill>
                    <a:ea typeface="Cambria Math" panose="02040503050406030204" pitchFamily="18" charset="0"/>
                  </a:rPr>
                  <a:t>      </a:t>
                </a:r>
                <a14:m>
                  <m:oMath xmlns:m="http://schemas.openxmlformats.org/officeDocument/2006/math">
                    <m:r>
                      <a:rPr lang="en-US" altLang="en-US" sz="2500" i="1">
                        <a:solidFill>
                          <a:srgbClr val="FF0000"/>
                        </a:solidFill>
                        <a:latin typeface="Cambria Math" panose="02040503050406030204" pitchFamily="18" charset="0"/>
                        <a:ea typeface="Cambria Math" panose="02040503050406030204" pitchFamily="18" charset="0"/>
                      </a:rPr>
                      <m:t>𝑓</m:t>
                    </m:r>
                    <m:d>
                      <m:dPr>
                        <m:ctrlPr>
                          <a:rPr lang="en-US" altLang="en-US" sz="2500" i="1">
                            <a:solidFill>
                              <a:srgbClr val="FF0000"/>
                            </a:solidFill>
                            <a:latin typeface="Cambria Math" panose="02040503050406030204" pitchFamily="18" charset="0"/>
                            <a:ea typeface="Cambria Math" panose="02040503050406030204" pitchFamily="18" charset="0"/>
                          </a:rPr>
                        </m:ctrlPr>
                      </m:dPr>
                      <m:e>
                        <m:r>
                          <a:rPr lang="en-US" altLang="en-US" sz="2500" i="1">
                            <a:solidFill>
                              <a:srgbClr val="FF0000"/>
                            </a:solidFill>
                            <a:latin typeface="Cambria Math" panose="02040503050406030204" pitchFamily="18" charset="0"/>
                            <a:ea typeface="Cambria Math" panose="02040503050406030204" pitchFamily="18" charset="0"/>
                          </a:rPr>
                          <m:t>𝑛</m:t>
                        </m:r>
                      </m:e>
                    </m:d>
                    <m:r>
                      <a:rPr lang="en-US" altLang="en-US" sz="2500" i="1">
                        <a:solidFill>
                          <a:srgbClr val="FF0000"/>
                        </a:solidFill>
                        <a:latin typeface="Cambria Math" panose="02040503050406030204" pitchFamily="18" charset="0"/>
                        <a:ea typeface="Cambria Math" panose="02040503050406030204" pitchFamily="18" charset="0"/>
                      </a:rPr>
                      <m:t>=</m:t>
                    </m:r>
                    <m:r>
                      <m:rPr>
                        <m:sty m:val="p"/>
                      </m:rPr>
                      <a:rPr lang="en-US" altLang="en-US" sz="2500" b="0" i="0" smtClean="0">
                        <a:solidFill>
                          <a:srgbClr val="FF0000"/>
                        </a:solidFill>
                        <a:latin typeface="Cambria Math" panose="02040503050406030204" pitchFamily="18" charset="0"/>
                        <a:ea typeface="Cambria Math" panose="02040503050406030204" pitchFamily="18" charset="0"/>
                      </a:rPr>
                      <m:t>Θ</m:t>
                    </m:r>
                    <m:d>
                      <m:dPr>
                        <m:ctrlPr>
                          <a:rPr lang="en-US" altLang="en-US" sz="2500" i="1">
                            <a:solidFill>
                              <a:srgbClr val="FF0000"/>
                            </a:solidFill>
                            <a:latin typeface="Cambria Math" panose="02040503050406030204" pitchFamily="18" charset="0"/>
                            <a:ea typeface="Cambria Math" panose="02040503050406030204" pitchFamily="18" charset="0"/>
                          </a:rPr>
                        </m:ctrlPr>
                      </m:dPr>
                      <m:e>
                        <m:r>
                          <a:rPr lang="en-US" altLang="en-US" sz="2500" b="0" i="1" smtClean="0">
                            <a:solidFill>
                              <a:srgbClr val="FF0000"/>
                            </a:solidFill>
                            <a:latin typeface="Cambria Math" panose="02040503050406030204" pitchFamily="18" charset="0"/>
                            <a:ea typeface="Cambria Math" panose="02040503050406030204" pitchFamily="18" charset="0"/>
                          </a:rPr>
                          <m:t>𝑛</m:t>
                        </m:r>
                      </m:e>
                    </m:d>
                    <m:r>
                      <a:rPr lang="en-US" altLang="en-US" sz="2500" i="1">
                        <a:solidFill>
                          <a:srgbClr val="FF0000"/>
                        </a:solidFill>
                        <a:latin typeface="Cambria Math" panose="02040503050406030204" pitchFamily="18" charset="0"/>
                        <a:ea typeface="Cambria Math" panose="02040503050406030204" pitchFamily="18" charset="0"/>
                      </a:rPr>
                      <m:t>=</m:t>
                    </m:r>
                    <m:r>
                      <m:rPr>
                        <m:sty m:val="p"/>
                      </m:rPr>
                      <a:rPr lang="en-US" altLang="en-US" sz="2500" b="0" i="0" smtClean="0">
                        <a:solidFill>
                          <a:srgbClr val="FF0000"/>
                        </a:solidFill>
                        <a:latin typeface="Cambria Math" panose="02040503050406030204" pitchFamily="18" charset="0"/>
                        <a:ea typeface="Cambria Math" panose="02040503050406030204" pitchFamily="18" charset="0"/>
                      </a:rPr>
                      <m:t>Θ</m:t>
                    </m:r>
                    <m:r>
                      <a:rPr lang="en-US" altLang="en-US" sz="2500" i="1">
                        <a:solidFill>
                          <a:srgbClr val="FF0000"/>
                        </a:solidFill>
                        <a:latin typeface="Cambria Math" panose="02040503050406030204" pitchFamily="18" charset="0"/>
                        <a:ea typeface="Cambria Math" panose="02040503050406030204" pitchFamily="18" charset="0"/>
                      </a:rPr>
                      <m:t>(</m:t>
                    </m:r>
                    <m:sSup>
                      <m:sSupPr>
                        <m:ctrlPr>
                          <a:rPr lang="en-US" altLang="en-US" sz="2500" i="1">
                            <a:solidFill>
                              <a:srgbClr val="FF0000"/>
                            </a:solidFill>
                            <a:latin typeface="Cambria Math" panose="02040503050406030204" pitchFamily="18" charset="0"/>
                            <a:ea typeface="Cambria Math" panose="02040503050406030204" pitchFamily="18" charset="0"/>
                          </a:rPr>
                        </m:ctrlPr>
                      </m:sSupPr>
                      <m:e>
                        <m:r>
                          <a:rPr lang="en-US" altLang="en-US" sz="2500" i="1">
                            <a:solidFill>
                              <a:srgbClr val="FF0000"/>
                            </a:solidFill>
                            <a:latin typeface="Cambria Math" panose="02040503050406030204" pitchFamily="18" charset="0"/>
                            <a:ea typeface="Cambria Math" panose="02040503050406030204" pitchFamily="18" charset="0"/>
                          </a:rPr>
                          <m:t>𝑛</m:t>
                        </m:r>
                      </m:e>
                      <m:sup>
                        <m:func>
                          <m:funcPr>
                            <m:ctrlPr>
                              <a:rPr lang="en-US" altLang="en-US" sz="2500" i="1">
                                <a:solidFill>
                                  <a:srgbClr val="FF0000"/>
                                </a:solidFill>
                                <a:latin typeface="Cambria Math" panose="02040503050406030204" pitchFamily="18" charset="0"/>
                                <a:ea typeface="Cambria Math" panose="02040503050406030204" pitchFamily="18" charset="0"/>
                              </a:rPr>
                            </m:ctrlPr>
                          </m:funcPr>
                          <m:fName>
                            <m:sSub>
                              <m:sSubPr>
                                <m:ctrlPr>
                                  <a:rPr lang="en-US" altLang="en-US" sz="2500" i="1">
                                    <a:solidFill>
                                      <a:srgbClr val="FF0000"/>
                                    </a:solidFill>
                                    <a:latin typeface="Cambria Math" panose="02040503050406030204" pitchFamily="18" charset="0"/>
                                    <a:ea typeface="Cambria Math" panose="02040503050406030204" pitchFamily="18" charset="0"/>
                                  </a:rPr>
                                </m:ctrlPr>
                              </m:sSubPr>
                              <m:e>
                                <m:r>
                                  <m:rPr>
                                    <m:sty m:val="p"/>
                                  </m:rPr>
                                  <a:rPr lang="en-US" altLang="en-US" sz="2500">
                                    <a:solidFill>
                                      <a:srgbClr val="FF0000"/>
                                    </a:solidFill>
                                    <a:latin typeface="Cambria Math" panose="02040503050406030204" pitchFamily="18" charset="0"/>
                                    <a:ea typeface="Cambria Math" panose="02040503050406030204" pitchFamily="18" charset="0"/>
                                  </a:rPr>
                                  <m:t>log</m:t>
                                </m:r>
                              </m:e>
                              <m:sub>
                                <m:r>
                                  <a:rPr lang="en-US" altLang="en-US" sz="2500" i="1">
                                    <a:solidFill>
                                      <a:srgbClr val="FF0000"/>
                                    </a:solidFill>
                                    <a:latin typeface="Cambria Math" panose="02040503050406030204" pitchFamily="18" charset="0"/>
                                    <a:ea typeface="Cambria Math" panose="02040503050406030204" pitchFamily="18" charset="0"/>
                                  </a:rPr>
                                  <m:t>𝑏</m:t>
                                </m:r>
                              </m:sub>
                            </m:sSub>
                          </m:fName>
                          <m:e>
                            <m:r>
                              <a:rPr lang="en-US" altLang="en-US" sz="2500" i="1">
                                <a:solidFill>
                                  <a:srgbClr val="FF0000"/>
                                </a:solidFill>
                                <a:latin typeface="Cambria Math" panose="02040503050406030204" pitchFamily="18" charset="0"/>
                                <a:ea typeface="Cambria Math" panose="02040503050406030204" pitchFamily="18" charset="0"/>
                              </a:rPr>
                              <m:t>𝑎</m:t>
                            </m:r>
                          </m:e>
                        </m:func>
                        <m:r>
                          <a:rPr lang="en-US" altLang="en-US" sz="2500" i="1">
                            <a:solidFill>
                              <a:srgbClr val="FF0000"/>
                            </a:solidFill>
                            <a:latin typeface="Cambria Math" panose="02040503050406030204" pitchFamily="18" charset="0"/>
                            <a:ea typeface="Cambria Math" panose="02040503050406030204" pitchFamily="18" charset="0"/>
                          </a:rPr>
                          <m:t> </m:t>
                        </m:r>
                      </m:sup>
                    </m:sSup>
                    <m:r>
                      <a:rPr lang="en-US" altLang="en-US" sz="2500" i="1">
                        <a:solidFill>
                          <a:srgbClr val="FF0000"/>
                        </a:solidFill>
                        <a:latin typeface="Cambria Math" panose="02040503050406030204" pitchFamily="18" charset="0"/>
                        <a:ea typeface="Cambria Math" panose="02040503050406030204" pitchFamily="18" charset="0"/>
                      </a:rPr>
                      <m:t>)</m:t>
                    </m:r>
                  </m:oMath>
                </a14:m>
                <a:r>
                  <a:rPr lang="en-US" altLang="en-US" sz="2500" b="0">
                    <a:solidFill>
                      <a:srgbClr val="FF0000"/>
                    </a:solidFill>
                    <a:ea typeface="Cambria Math" panose="02040503050406030204" pitchFamily="18" charset="0"/>
                  </a:rPr>
                  <a:t>.   </a:t>
                </a:r>
                <a14:m>
                  <m:oMath xmlns:m="http://schemas.openxmlformats.org/officeDocument/2006/math">
                    <m:r>
                      <a:rPr lang="en-US" altLang="en-US" sz="2500" b="0" i="1" dirty="0" smtClean="0">
                        <a:solidFill>
                          <a:srgbClr val="FF0000"/>
                        </a:solidFill>
                        <a:latin typeface="Cambria Math" panose="02040503050406030204" pitchFamily="18" charset="0"/>
                        <a:ea typeface="Cambria Math" panose="02040503050406030204" pitchFamily="18" charset="0"/>
                      </a:rPr>
                      <m:t>→</m:t>
                    </m:r>
                  </m:oMath>
                </a14:m>
                <a:r>
                  <a:rPr lang="en-US" altLang="en-US" sz="2500">
                    <a:solidFill>
                      <a:srgbClr val="FF0000"/>
                    </a:solidFill>
                    <a:ea typeface="Cambria Math" panose="02040503050406030204" pitchFamily="18" charset="0"/>
                  </a:rPr>
                  <a:t> c</a:t>
                </a:r>
                <a:r>
                  <a:rPr lang="en-US" altLang="en-US" sz="2500" b="0">
                    <a:solidFill>
                      <a:srgbClr val="FF0000"/>
                    </a:solidFill>
                    <a:ea typeface="Cambria Math" panose="02040503050406030204" pitchFamily="18" charset="0"/>
                  </a:rPr>
                  <a:t>ase 2</a:t>
                </a:r>
              </a:p>
              <a:p>
                <a:pPr marL="0" indent="0">
                  <a:lnSpc>
                    <a:spcPct val="100000"/>
                  </a:lnSpc>
                  <a:buNone/>
                </a:pPr>
                <a:r>
                  <a:rPr lang="en-US" altLang="en-US" sz="2500">
                    <a:ea typeface="Cambria Math" panose="02040503050406030204" pitchFamily="18" charset="0"/>
                  </a:rPr>
                  <a:t> </a:t>
                </a:r>
              </a:p>
              <a:p>
                <a:pPr marL="0" indent="0">
                  <a:lnSpc>
                    <a:spcPct val="100000"/>
                  </a:lnSpc>
                  <a:buNone/>
                </a:pPr>
                <a:r>
                  <a:rPr lang="en-US" altLang="en-US" sz="2500">
                    <a:ea typeface="Cambria Math" panose="02040503050406030204" pitchFamily="18" charset="0"/>
                  </a:rPr>
                  <a:t>                       </a:t>
                </a:r>
              </a:p>
            </p:txBody>
          </p:sp>
        </mc:Choice>
        <mc:Fallback>
          <p:sp>
            <p:nvSpPr>
              <p:cNvPr id="10" name="Content Placeholder 2">
                <a:extLst>
                  <a:ext uri="{FF2B5EF4-FFF2-40B4-BE49-F238E27FC236}">
                    <a16:creationId xmlns:a16="http://schemas.microsoft.com/office/drawing/2014/main" id="{1FA55CEC-6EC5-454A-947A-96CC9FB6EBFD}"/>
                  </a:ext>
                </a:extLst>
              </p:cNvPr>
              <p:cNvSpPr txBox="1">
                <a:spLocks noRot="1" noChangeAspect="1" noMove="1" noResize="1" noEditPoints="1" noAdjustHandles="1" noChangeArrowheads="1" noChangeShapeType="1" noTextEdit="1"/>
              </p:cNvSpPr>
              <p:nvPr/>
            </p:nvSpPr>
            <p:spPr>
              <a:xfrm>
                <a:off x="365572" y="809501"/>
                <a:ext cx="11230497" cy="5887138"/>
              </a:xfrm>
              <a:prstGeom prst="rect">
                <a:avLst/>
              </a:prstGeom>
              <a:blipFill>
                <a:blip r:embed="rId3"/>
                <a:stretch>
                  <a:fillRect l="-923" b="-124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54CCB5A-7491-0541-BFF0-45206EB7F559}"/>
              </a:ext>
            </a:extLst>
          </p:cNvPr>
          <p:cNvPicPr>
            <a:picLocks noChangeAspect="1"/>
          </p:cNvPicPr>
          <p:nvPr/>
        </p:nvPicPr>
        <p:blipFill>
          <a:blip r:embed="rId4"/>
          <a:stretch>
            <a:fillRect/>
          </a:stretch>
        </p:blipFill>
        <p:spPr>
          <a:xfrm>
            <a:off x="6034615" y="-15950"/>
            <a:ext cx="6103591" cy="1065170"/>
          </a:xfrm>
          <a:prstGeom prst="rect">
            <a:avLst/>
          </a:prstGeom>
          <a:solidFill>
            <a:schemeClr val="accent2">
              <a:lumMod val="20000"/>
              <a:lumOff val="80000"/>
            </a:schemeClr>
          </a:solidFill>
        </p:spPr>
      </p:pic>
      <p:pic>
        <p:nvPicPr>
          <p:cNvPr id="3" name="图片 2" descr="文本&#10;&#10;已自动生成说明">
            <a:extLst>
              <a:ext uri="{FF2B5EF4-FFF2-40B4-BE49-F238E27FC236}">
                <a16:creationId xmlns:a16="http://schemas.microsoft.com/office/drawing/2014/main" id="{DAFD11BE-A918-F4CD-811D-F664DBF97B48}"/>
              </a:ext>
            </a:extLst>
          </p:cNvPr>
          <p:cNvPicPr>
            <a:picLocks noChangeAspect="1"/>
          </p:cNvPicPr>
          <p:nvPr/>
        </p:nvPicPr>
        <p:blipFill>
          <a:blip r:embed="rId5"/>
          <a:stretch>
            <a:fillRect/>
          </a:stretch>
        </p:blipFill>
        <p:spPr>
          <a:xfrm>
            <a:off x="6468534" y="2366433"/>
            <a:ext cx="5181600" cy="876300"/>
          </a:xfrm>
          <a:prstGeom prst="rect">
            <a:avLst/>
          </a:prstGeom>
          <a:ln>
            <a:solidFill>
              <a:srgbClr val="FF0000"/>
            </a:solidFill>
          </a:ln>
        </p:spPr>
      </p:pic>
    </p:spTree>
    <p:extLst>
      <p:ext uri="{BB962C8B-B14F-4D97-AF65-F5344CB8AC3E}">
        <p14:creationId xmlns:p14="http://schemas.microsoft.com/office/powerpoint/2010/main" val="75510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DCDF23CD-2B1D-FCF2-14E4-7CF142052A19}"/>
              </a:ext>
            </a:extLst>
          </p:cNvPr>
          <p:cNvPicPr>
            <a:picLocks noChangeAspect="1"/>
          </p:cNvPicPr>
          <p:nvPr/>
        </p:nvPicPr>
        <p:blipFill>
          <a:blip r:embed="rId3"/>
          <a:stretch>
            <a:fillRect/>
          </a:stretch>
        </p:blipFill>
        <p:spPr>
          <a:xfrm>
            <a:off x="2029216" y="931851"/>
            <a:ext cx="6863220" cy="5237130"/>
          </a:xfrm>
          <a:prstGeom prst="rect">
            <a:avLst/>
          </a:prstGeom>
        </p:spPr>
      </p:pic>
    </p:spTree>
    <p:extLst>
      <p:ext uri="{BB962C8B-B14F-4D97-AF65-F5344CB8AC3E}">
        <p14:creationId xmlns:p14="http://schemas.microsoft.com/office/powerpoint/2010/main" val="2069026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5.4.1 Master Theorem – proof idea</a:t>
            </a:r>
          </a:p>
        </p:txBody>
      </p:sp>
      <p:pic>
        <p:nvPicPr>
          <p:cNvPr id="3" name="Picture 2">
            <a:extLst>
              <a:ext uri="{FF2B5EF4-FFF2-40B4-BE49-F238E27FC236}">
                <a16:creationId xmlns:a16="http://schemas.microsoft.com/office/drawing/2014/main" id="{093DF3DC-2110-9D4C-BBB0-B23D6C3057C7}"/>
              </a:ext>
            </a:extLst>
          </p:cNvPr>
          <p:cNvPicPr>
            <a:picLocks noChangeAspect="1"/>
          </p:cNvPicPr>
          <p:nvPr/>
        </p:nvPicPr>
        <p:blipFill>
          <a:blip r:embed="rId3"/>
          <a:stretch>
            <a:fillRect/>
          </a:stretch>
        </p:blipFill>
        <p:spPr>
          <a:xfrm>
            <a:off x="1162298" y="849745"/>
            <a:ext cx="9867403" cy="6008255"/>
          </a:xfrm>
          <a:prstGeom prst="rect">
            <a:avLst/>
          </a:prstGeom>
        </p:spPr>
      </p:pic>
      <p:pic>
        <p:nvPicPr>
          <p:cNvPr id="5" name="Picture 4">
            <a:extLst>
              <a:ext uri="{FF2B5EF4-FFF2-40B4-BE49-F238E27FC236}">
                <a16:creationId xmlns:a16="http://schemas.microsoft.com/office/drawing/2014/main" id="{A32E60D4-5BF2-EA48-AFB2-F2477542A862}"/>
              </a:ext>
            </a:extLst>
          </p:cNvPr>
          <p:cNvPicPr>
            <a:picLocks noChangeAspect="1"/>
          </p:cNvPicPr>
          <p:nvPr/>
        </p:nvPicPr>
        <p:blipFill>
          <a:blip r:embed="rId4"/>
          <a:stretch>
            <a:fillRect/>
          </a:stretch>
        </p:blipFill>
        <p:spPr>
          <a:xfrm>
            <a:off x="6716035" y="-25372"/>
            <a:ext cx="5475965" cy="672487"/>
          </a:xfrm>
          <a:prstGeom prst="rect">
            <a:avLst/>
          </a:prstGeom>
          <a:solidFill>
            <a:schemeClr val="accent2">
              <a:lumMod val="20000"/>
              <a:lumOff val="80000"/>
            </a:schemeClr>
          </a:solidFill>
        </p:spPr>
      </p:pic>
    </p:spTree>
    <p:extLst>
      <p:ext uri="{BB962C8B-B14F-4D97-AF65-F5344CB8AC3E}">
        <p14:creationId xmlns:p14="http://schemas.microsoft.com/office/powerpoint/2010/main" val="3363411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5.4.2 Master Theorem – proof idea</a:t>
            </a:r>
          </a:p>
        </p:txBody>
      </p:sp>
      <p:pic>
        <p:nvPicPr>
          <p:cNvPr id="4" name="Picture 3">
            <a:extLst>
              <a:ext uri="{FF2B5EF4-FFF2-40B4-BE49-F238E27FC236}">
                <a16:creationId xmlns:a16="http://schemas.microsoft.com/office/drawing/2014/main" id="{60C99684-6FF0-FD42-839D-AE436607EA0D}"/>
              </a:ext>
            </a:extLst>
          </p:cNvPr>
          <p:cNvPicPr>
            <a:picLocks noChangeAspect="1"/>
          </p:cNvPicPr>
          <p:nvPr/>
        </p:nvPicPr>
        <p:blipFill>
          <a:blip r:embed="rId3"/>
          <a:stretch>
            <a:fillRect/>
          </a:stretch>
        </p:blipFill>
        <p:spPr>
          <a:xfrm>
            <a:off x="4350015" y="791484"/>
            <a:ext cx="2798690" cy="846663"/>
          </a:xfrm>
          <a:prstGeom prst="rect">
            <a:avLst/>
          </a:prstGeom>
          <a:solidFill>
            <a:schemeClr val="accent4">
              <a:lumMod val="20000"/>
              <a:lumOff val="80000"/>
            </a:schemeClr>
          </a:solidFill>
        </p:spPr>
      </p:pic>
      <p:pic>
        <p:nvPicPr>
          <p:cNvPr id="7" name="Picture 6">
            <a:extLst>
              <a:ext uri="{FF2B5EF4-FFF2-40B4-BE49-F238E27FC236}">
                <a16:creationId xmlns:a16="http://schemas.microsoft.com/office/drawing/2014/main" id="{5978B3BF-8BF6-D741-90EF-AF9BAA88F2F6}"/>
              </a:ext>
            </a:extLst>
          </p:cNvPr>
          <p:cNvPicPr>
            <a:picLocks noChangeAspect="1"/>
          </p:cNvPicPr>
          <p:nvPr/>
        </p:nvPicPr>
        <p:blipFill>
          <a:blip r:embed="rId4"/>
          <a:stretch>
            <a:fillRect/>
          </a:stretch>
        </p:blipFill>
        <p:spPr>
          <a:xfrm>
            <a:off x="175694" y="796889"/>
            <a:ext cx="4137745" cy="851193"/>
          </a:xfrm>
          <a:prstGeom prst="rect">
            <a:avLst/>
          </a:prstGeom>
          <a:solidFill>
            <a:schemeClr val="accent2">
              <a:lumMod val="20000"/>
              <a:lumOff val="80000"/>
            </a:schemeClr>
          </a:solidFill>
        </p:spPr>
      </p:pic>
      <p:pic>
        <p:nvPicPr>
          <p:cNvPr id="8" name="Picture 7">
            <a:extLst>
              <a:ext uri="{FF2B5EF4-FFF2-40B4-BE49-F238E27FC236}">
                <a16:creationId xmlns:a16="http://schemas.microsoft.com/office/drawing/2014/main" id="{363A584E-3532-5845-A29D-9566EB34D6FD}"/>
              </a:ext>
            </a:extLst>
          </p:cNvPr>
          <p:cNvPicPr>
            <a:picLocks noChangeAspect="1"/>
          </p:cNvPicPr>
          <p:nvPr/>
        </p:nvPicPr>
        <p:blipFill>
          <a:blip r:embed="rId5"/>
          <a:stretch>
            <a:fillRect/>
          </a:stretch>
        </p:blipFill>
        <p:spPr>
          <a:xfrm>
            <a:off x="435169" y="2487685"/>
            <a:ext cx="6713536" cy="3920931"/>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1A6E3B1-6D16-3442-B0B9-30A54223D2A7}"/>
                  </a:ext>
                </a:extLst>
              </p:cNvPr>
              <p:cNvSpPr txBox="1"/>
              <p:nvPr/>
            </p:nvSpPr>
            <p:spPr>
              <a:xfrm>
                <a:off x="0" y="1670237"/>
                <a:ext cx="8449056" cy="691151"/>
              </a:xfrm>
              <a:prstGeom prst="rect">
                <a:avLst/>
              </a:prstGeom>
              <a:noFill/>
            </p:spPr>
            <p:txBody>
              <a:bodyPr wrap="square" rtlCol="0">
                <a:spAutoFit/>
              </a:bodyPr>
              <a:lstStyle/>
              <a:p>
                <a:r>
                  <a:rPr lang="en-US" sz="2500"/>
                  <a:t>(1) If </a:t>
                </a:r>
                <a14:m>
                  <m:oMath xmlns:m="http://schemas.openxmlformats.org/officeDocument/2006/math">
                    <m:r>
                      <a:rPr lang="en-US" sz="2500" i="1" dirty="0" smtClean="0">
                        <a:latin typeface="Cambria Math" panose="02040503050406030204" pitchFamily="18" charset="0"/>
                      </a:rPr>
                      <m:t>𝑓</m:t>
                    </m:r>
                    <m:r>
                      <a:rPr lang="en-US" sz="2500" i="1" dirty="0" smtClean="0">
                        <a:latin typeface="Cambria Math" panose="02040503050406030204" pitchFamily="18" charset="0"/>
                      </a:rPr>
                      <m:t>(</m:t>
                    </m:r>
                    <m:r>
                      <a:rPr lang="en-US" sz="2500" i="1" dirty="0" smtClean="0">
                        <a:latin typeface="Cambria Math" panose="02040503050406030204" pitchFamily="18" charset="0"/>
                      </a:rPr>
                      <m:t>𝑛</m:t>
                    </m:r>
                    <m:r>
                      <a:rPr lang="en-US" sz="2500" i="1" dirty="0" smtClean="0">
                        <a:latin typeface="Cambria Math" panose="02040503050406030204" pitchFamily="18" charset="0"/>
                      </a:rPr>
                      <m:t>)=</m:t>
                    </m:r>
                    <m:r>
                      <a:rPr lang="en-US" sz="2500" i="1" dirty="0" smtClean="0">
                        <a:latin typeface="Cambria Math" panose="02040503050406030204" pitchFamily="18" charset="0"/>
                      </a:rPr>
                      <m:t>𝑂</m:t>
                    </m:r>
                    <m:r>
                      <a:rPr lang="en-US" sz="2500" i="1" dirty="0" smtClean="0">
                        <a:latin typeface="Cambria Math" panose="02040503050406030204" pitchFamily="18" charset="0"/>
                      </a:rPr>
                      <m:t>(</m:t>
                    </m:r>
                    <m:sSup>
                      <m:sSupPr>
                        <m:ctrlPr>
                          <a:rPr lang="en-US" sz="2500" i="1" dirty="0" smtClean="0">
                            <a:latin typeface="Cambria Math" panose="02040503050406030204" pitchFamily="18" charset="0"/>
                          </a:rPr>
                        </m:ctrlPr>
                      </m:sSupPr>
                      <m:e>
                        <m:r>
                          <a:rPr lang="en-US" sz="2500" b="0" i="1" dirty="0" smtClean="0">
                            <a:latin typeface="Cambria Math" panose="02040503050406030204" pitchFamily="18" charset="0"/>
                          </a:rPr>
                          <m:t>𝑛</m:t>
                        </m:r>
                      </m:e>
                      <m:sup>
                        <m:func>
                          <m:funcPr>
                            <m:ctrlPr>
                              <a:rPr lang="en-US" sz="2500" i="1" dirty="0" smtClean="0">
                                <a:latin typeface="Cambria Math" panose="02040503050406030204" pitchFamily="18" charset="0"/>
                              </a:rPr>
                            </m:ctrlPr>
                          </m:funcPr>
                          <m:fName>
                            <m:sSub>
                              <m:sSubPr>
                                <m:ctrlPr>
                                  <a:rPr lang="en-US" sz="2500" i="1" dirty="0" smtClean="0">
                                    <a:latin typeface="Cambria Math" panose="02040503050406030204" pitchFamily="18" charset="0"/>
                                  </a:rPr>
                                </m:ctrlPr>
                              </m:sSubPr>
                              <m:e>
                                <m:r>
                                  <m:rPr>
                                    <m:sty m:val="p"/>
                                  </m:rPr>
                                  <a:rPr lang="en-US" sz="2500" i="0" dirty="0" smtClean="0">
                                    <a:latin typeface="Cambria Math" panose="02040503050406030204" pitchFamily="18" charset="0"/>
                                  </a:rPr>
                                  <m:t>log</m:t>
                                </m:r>
                              </m:e>
                              <m:sub>
                                <m:r>
                                  <a:rPr lang="en-US" sz="2500" b="0" i="1" dirty="0" smtClean="0">
                                    <a:latin typeface="Cambria Math" panose="02040503050406030204" pitchFamily="18" charset="0"/>
                                  </a:rPr>
                                  <m:t>𝑏</m:t>
                                </m:r>
                              </m:sub>
                            </m:sSub>
                          </m:fName>
                          <m:e>
                            <m:r>
                              <a:rPr lang="en-US" sz="2500" b="0" i="1" dirty="0" smtClean="0">
                                <a:latin typeface="Cambria Math" panose="02040503050406030204" pitchFamily="18" charset="0"/>
                              </a:rPr>
                              <m:t>𝑎</m:t>
                            </m:r>
                          </m:e>
                        </m:func>
                        <m:r>
                          <a:rPr lang="en-US" sz="2500" b="0" i="1" dirty="0" smtClean="0">
                            <a:latin typeface="Cambria Math" panose="02040503050406030204" pitchFamily="18" charset="0"/>
                          </a:rPr>
                          <m:t>−</m:t>
                        </m:r>
                        <m:r>
                          <a:rPr lang="en-US" sz="2500" b="0" i="1" dirty="0" smtClean="0">
                            <a:latin typeface="Cambria Math" panose="02040503050406030204" pitchFamily="18" charset="0"/>
                          </a:rPr>
                          <m:t>𝜖</m:t>
                        </m:r>
                      </m:sup>
                    </m:sSup>
                    <m:r>
                      <a:rPr lang="en-US" sz="2500" i="1" dirty="0" smtClean="0">
                        <a:latin typeface="Cambria Math" panose="02040503050406030204" pitchFamily="18" charset="0"/>
                      </a:rPr>
                      <m:t>)</m:t>
                    </m:r>
                  </m:oMath>
                </a14:m>
                <a:r>
                  <a:rPr lang="en-US" sz="2500"/>
                  <a:t>, then </a:t>
                </a:r>
                <a14:m>
                  <m:oMath xmlns:m="http://schemas.openxmlformats.org/officeDocument/2006/math">
                    <m:r>
                      <a:rPr lang="en-US" sz="2500" b="0" i="1" smtClean="0">
                        <a:latin typeface="Cambria Math" panose="02040503050406030204" pitchFamily="18" charset="0"/>
                      </a:rPr>
                      <m:t>𝑓</m:t>
                    </m:r>
                    <m:d>
                      <m:dPr>
                        <m:ctrlPr>
                          <a:rPr lang="en-US" sz="2500" b="0" i="1" smtClean="0">
                            <a:latin typeface="Cambria Math" panose="02040503050406030204" pitchFamily="18" charset="0"/>
                          </a:rPr>
                        </m:ctrlPr>
                      </m:dPr>
                      <m:e>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𝑛</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𝑏</m:t>
                                </m:r>
                              </m:e>
                              <m:sup>
                                <m:r>
                                  <a:rPr lang="en-US" sz="2500" b="0" i="1" smtClean="0">
                                    <a:latin typeface="Cambria Math" panose="02040503050406030204" pitchFamily="18" charset="0"/>
                                  </a:rPr>
                                  <m:t>𝑗</m:t>
                                </m:r>
                              </m:sup>
                            </m:sSup>
                          </m:den>
                        </m:f>
                      </m:e>
                    </m:d>
                    <m:r>
                      <a:rPr lang="en-US" sz="2500" b="0" i="1" smtClean="0">
                        <a:latin typeface="Cambria Math" panose="02040503050406030204" pitchFamily="18" charset="0"/>
                      </a:rPr>
                      <m:t>=</m:t>
                    </m:r>
                    <m:r>
                      <a:rPr lang="en-US" sz="2500" b="0" i="1" smtClean="0">
                        <a:latin typeface="Cambria Math" panose="02040503050406030204" pitchFamily="18" charset="0"/>
                      </a:rPr>
                      <m:t>𝑂</m:t>
                    </m:r>
                    <m:r>
                      <a:rPr lang="en-US" sz="2500" b="0" i="1" smtClean="0">
                        <a:latin typeface="Cambria Math" panose="02040503050406030204" pitchFamily="18" charset="0"/>
                      </a:rPr>
                      <m:t>(</m:t>
                    </m:r>
                    <m:sSup>
                      <m:sSupPr>
                        <m:ctrlPr>
                          <a:rPr lang="en-US" sz="2500" i="1" dirty="0">
                            <a:latin typeface="Cambria Math" panose="02040503050406030204" pitchFamily="18" charset="0"/>
                          </a:rPr>
                        </m:ctrlPr>
                      </m:sSupPr>
                      <m:e>
                        <m:r>
                          <a:rPr lang="en-US" sz="2500" b="0" i="1" dirty="0" smtClean="0">
                            <a:latin typeface="Cambria Math" panose="02040503050406030204" pitchFamily="18" charset="0"/>
                          </a:rPr>
                          <m:t>(</m:t>
                        </m:r>
                        <m:f>
                          <m:fPr>
                            <m:ctrlPr>
                              <a:rPr lang="en-US" sz="2500" i="1">
                                <a:latin typeface="Cambria Math" panose="02040503050406030204" pitchFamily="18" charset="0"/>
                              </a:rPr>
                            </m:ctrlPr>
                          </m:fPr>
                          <m:num>
                            <m:r>
                              <a:rPr lang="en-US" sz="2500" i="1">
                                <a:latin typeface="Cambria Math" panose="02040503050406030204" pitchFamily="18" charset="0"/>
                              </a:rPr>
                              <m:t>𝑛</m:t>
                            </m:r>
                          </m:num>
                          <m:den>
                            <m:sSup>
                              <m:sSupPr>
                                <m:ctrlPr>
                                  <a:rPr lang="en-US" sz="2500" i="1">
                                    <a:latin typeface="Cambria Math" panose="02040503050406030204" pitchFamily="18" charset="0"/>
                                  </a:rPr>
                                </m:ctrlPr>
                              </m:sSupPr>
                              <m:e>
                                <m:r>
                                  <a:rPr lang="en-US" sz="2500" i="1">
                                    <a:latin typeface="Cambria Math" panose="02040503050406030204" pitchFamily="18" charset="0"/>
                                  </a:rPr>
                                  <m:t>𝑏</m:t>
                                </m:r>
                              </m:e>
                              <m:sup>
                                <m:r>
                                  <a:rPr lang="en-US" sz="2500" i="1">
                                    <a:latin typeface="Cambria Math" panose="02040503050406030204" pitchFamily="18" charset="0"/>
                                  </a:rPr>
                                  <m:t>𝑗</m:t>
                                </m:r>
                              </m:sup>
                            </m:sSup>
                          </m:den>
                        </m:f>
                        <m:r>
                          <a:rPr lang="en-US" sz="2500" b="0" i="1" dirty="0" smtClean="0">
                            <a:latin typeface="Cambria Math" panose="02040503050406030204" pitchFamily="18" charset="0"/>
                          </a:rPr>
                          <m:t>)</m:t>
                        </m:r>
                      </m:e>
                      <m:sup>
                        <m:func>
                          <m:funcPr>
                            <m:ctrlPr>
                              <a:rPr lang="en-US" sz="2500" i="1" dirty="0">
                                <a:latin typeface="Cambria Math" panose="02040503050406030204" pitchFamily="18" charset="0"/>
                              </a:rPr>
                            </m:ctrlPr>
                          </m:funcPr>
                          <m:fName>
                            <m:sSub>
                              <m:sSubPr>
                                <m:ctrlPr>
                                  <a:rPr lang="en-US" sz="2500" i="1" dirty="0">
                                    <a:latin typeface="Cambria Math" panose="02040503050406030204" pitchFamily="18" charset="0"/>
                                  </a:rPr>
                                </m:ctrlPr>
                              </m:sSubPr>
                              <m:e>
                                <m:r>
                                  <m:rPr>
                                    <m:sty m:val="p"/>
                                  </m:rPr>
                                  <a:rPr lang="en-US" sz="2500" dirty="0">
                                    <a:latin typeface="Cambria Math" panose="02040503050406030204" pitchFamily="18" charset="0"/>
                                  </a:rPr>
                                  <m:t>log</m:t>
                                </m:r>
                              </m:e>
                              <m:sub>
                                <m:r>
                                  <a:rPr lang="en-US" sz="2500" i="1" dirty="0">
                                    <a:latin typeface="Cambria Math" panose="02040503050406030204" pitchFamily="18" charset="0"/>
                                  </a:rPr>
                                  <m:t>𝑏</m:t>
                                </m:r>
                              </m:sub>
                            </m:sSub>
                          </m:fName>
                          <m:e>
                            <m:r>
                              <a:rPr lang="en-US" sz="2500" i="1" dirty="0">
                                <a:latin typeface="Cambria Math" panose="02040503050406030204" pitchFamily="18" charset="0"/>
                              </a:rPr>
                              <m:t>𝑎</m:t>
                            </m:r>
                          </m:e>
                        </m:func>
                        <m:r>
                          <a:rPr lang="en-US" sz="2500" i="1" dirty="0">
                            <a:latin typeface="Cambria Math" panose="02040503050406030204" pitchFamily="18" charset="0"/>
                          </a:rPr>
                          <m:t>−</m:t>
                        </m:r>
                        <m:r>
                          <a:rPr lang="en-US" sz="2500" i="1" dirty="0">
                            <a:latin typeface="Cambria Math" panose="02040503050406030204" pitchFamily="18" charset="0"/>
                          </a:rPr>
                          <m:t>𝜖</m:t>
                        </m:r>
                      </m:sup>
                    </m:sSup>
                    <m:r>
                      <a:rPr lang="en-US" sz="2500" b="0" i="1" smtClean="0">
                        <a:latin typeface="Cambria Math" panose="02040503050406030204" pitchFamily="18" charset="0"/>
                      </a:rPr>
                      <m:t>)</m:t>
                    </m:r>
                  </m:oMath>
                </a14:m>
                <a:r>
                  <a:rPr lang="en-US" sz="2500"/>
                  <a:t>. So </a:t>
                </a:r>
              </a:p>
            </p:txBody>
          </p:sp>
        </mc:Choice>
        <mc:Fallback>
          <p:sp>
            <p:nvSpPr>
              <p:cNvPr id="10" name="TextBox 9">
                <a:extLst>
                  <a:ext uri="{FF2B5EF4-FFF2-40B4-BE49-F238E27FC236}">
                    <a16:creationId xmlns:a16="http://schemas.microsoft.com/office/drawing/2014/main" id="{F1A6E3B1-6D16-3442-B0B9-30A54223D2A7}"/>
                  </a:ext>
                </a:extLst>
              </p:cNvPr>
              <p:cNvSpPr txBox="1">
                <a:spLocks noRot="1" noChangeAspect="1" noMove="1" noResize="1" noEditPoints="1" noAdjustHandles="1" noChangeArrowheads="1" noChangeShapeType="1" noTextEdit="1"/>
              </p:cNvSpPr>
              <p:nvPr/>
            </p:nvSpPr>
            <p:spPr>
              <a:xfrm>
                <a:off x="0" y="1670237"/>
                <a:ext cx="8449056" cy="691151"/>
              </a:xfrm>
              <a:prstGeom prst="rect">
                <a:avLst/>
              </a:prstGeom>
              <a:blipFill>
                <a:blip r:embed="rId6"/>
                <a:stretch>
                  <a:fillRect l="-1154" b="-265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3A5ACCF-CE41-A54B-B412-E8900E0F707B}"/>
              </a:ext>
            </a:extLst>
          </p:cNvPr>
          <p:cNvPicPr>
            <a:picLocks noChangeAspect="1"/>
          </p:cNvPicPr>
          <p:nvPr/>
        </p:nvPicPr>
        <p:blipFill>
          <a:blip r:embed="rId7"/>
          <a:stretch>
            <a:fillRect/>
          </a:stretch>
        </p:blipFill>
        <p:spPr>
          <a:xfrm>
            <a:off x="8047731" y="1524314"/>
            <a:ext cx="4074270" cy="878286"/>
          </a:xfrm>
          <a:prstGeom prst="rect">
            <a:avLst/>
          </a:prstGeom>
        </p:spPr>
      </p:pic>
      <mc:AlternateContent xmlns:mc="http://schemas.openxmlformats.org/markup-compatibility/2006">
        <mc:Choice xmlns:a14="http://schemas.microsoft.com/office/drawing/2010/main" Requires="a14">
          <p:sp>
            <p:nvSpPr>
              <p:cNvPr id="13" name="文本框 11">
                <a:extLst>
                  <a:ext uri="{FF2B5EF4-FFF2-40B4-BE49-F238E27FC236}">
                    <a16:creationId xmlns:a16="http://schemas.microsoft.com/office/drawing/2014/main" id="{C80FA6BE-48BF-564F-859D-DF85EBC50BF4}"/>
                  </a:ext>
                </a:extLst>
              </p:cNvPr>
              <p:cNvSpPr txBox="1"/>
              <p:nvPr/>
            </p:nvSpPr>
            <p:spPr>
              <a:xfrm>
                <a:off x="7401191" y="500031"/>
                <a:ext cx="4809097" cy="769441"/>
              </a:xfrm>
              <a:prstGeom prst="rect">
                <a:avLst/>
              </a:prstGeom>
              <a:noFill/>
              <a:ln w="19050">
                <a:solidFill>
                  <a:srgbClr val="FF0000"/>
                </a:solidFill>
                <a:prstDash val="dash"/>
              </a:ln>
              <a:effectLst/>
            </p:spPr>
            <p:txBody>
              <a:bodyPr wrap="square">
                <a:spAutoFit/>
              </a:bodyPr>
              <a:lstStyle/>
              <a:p>
                <a:pPr>
                  <a:defRPr/>
                </a:pPr>
                <a:r>
                  <a:rPr lang="en-US" altLang="zh-CN" sz="2200" kern="0">
                    <a:latin typeface="Times" pitchFamily="2" charset="0"/>
                    <a:cs typeface="Times New Roman" panose="02020603050405020304" pitchFamily="18" charset="0"/>
                  </a:rPr>
                  <a:t>If</a:t>
                </a:r>
                <a:r>
                  <a:rPr lang="en-US" altLang="zh-CN" sz="2200" b="1" kern="0">
                    <a:solidFill>
                      <a:srgbClr val="70AD47">
                        <a:lumMod val="50000"/>
                      </a:srgbClr>
                    </a:solidFill>
                    <a:latin typeface="Times" pitchFamily="2" charset="0"/>
                    <a:cs typeface="Times New Roman" panose="02020603050405020304" pitchFamily="18" charset="0"/>
                  </a:rPr>
                  <a:t> </a:t>
                </a:r>
                <a14:m>
                  <m:oMath xmlns:m="http://schemas.openxmlformats.org/officeDocument/2006/math">
                    <m:r>
                      <a:rPr lang="en-US" altLang="en-US" sz="2200" b="0" i="1" smtClean="0">
                        <a:latin typeface="Cambria Math" panose="02040503050406030204" pitchFamily="18" charset="0"/>
                      </a:rPr>
                      <m:t>𝑓</m:t>
                    </m:r>
                    <m:d>
                      <m:dPr>
                        <m:ctrlPr>
                          <a:rPr lang="en-US" altLang="en-US" sz="2200" b="0" i="1" smtClean="0">
                            <a:latin typeface="Cambria Math" panose="02040503050406030204" pitchFamily="18" charset="0"/>
                          </a:rPr>
                        </m:ctrlPr>
                      </m:dPr>
                      <m:e>
                        <m:r>
                          <a:rPr lang="en-US" altLang="en-US" sz="2200" b="0" i="1" smtClean="0">
                            <a:latin typeface="Cambria Math" panose="02040503050406030204" pitchFamily="18" charset="0"/>
                          </a:rPr>
                          <m:t>𝑛</m:t>
                        </m:r>
                      </m:e>
                    </m:d>
                    <m:r>
                      <a:rPr lang="en-US" altLang="en-US" sz="2200" b="0" i="1" smtClean="0">
                        <a:latin typeface="Cambria Math" panose="02040503050406030204" pitchFamily="18" charset="0"/>
                      </a:rPr>
                      <m:t>=</m:t>
                    </m:r>
                    <m:r>
                      <a:rPr lang="en-US" altLang="en-US" sz="2200" i="1">
                        <a:latin typeface="Cambria Math" panose="02040503050406030204" pitchFamily="18" charset="0"/>
                      </a:rPr>
                      <m:t>𝑂</m:t>
                    </m:r>
                    <m:d>
                      <m:dPr>
                        <m:ctrlPr>
                          <a:rPr lang="en-US" altLang="en-US" sz="2200" i="1">
                            <a:latin typeface="Cambria Math" panose="02040503050406030204" pitchFamily="18" charset="0"/>
                          </a:rPr>
                        </m:ctrlPr>
                      </m:dPr>
                      <m:e>
                        <m:r>
                          <a:rPr lang="en-US" altLang="en-US" sz="2200" b="0" i="1" smtClean="0">
                            <a:latin typeface="Cambria Math" panose="02040503050406030204" pitchFamily="18" charset="0"/>
                          </a:rPr>
                          <m:t>𝑠</m:t>
                        </m:r>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𝑛</m:t>
                        </m:r>
                        <m:r>
                          <a:rPr lang="en-US" altLang="en-US" sz="2200" b="0" i="1" smtClean="0">
                            <a:latin typeface="Cambria Math" panose="02040503050406030204" pitchFamily="18" charset="0"/>
                          </a:rPr>
                          <m:t>)</m:t>
                        </m:r>
                      </m:e>
                    </m:d>
                  </m:oMath>
                </a14:m>
                <a:r>
                  <a:rPr lang="en-US" altLang="zh-CN" sz="2200" kern="0">
                    <a:latin typeface="Times" pitchFamily="2" charset="0"/>
                    <a:ea typeface="等线" panose="02010600030101010101" pitchFamily="2" charset="-122"/>
                    <a:cs typeface="Times New Roman" panose="02020603050405020304" pitchFamily="18" charset="0"/>
                  </a:rPr>
                  <a:t> and </a:t>
                </a:r>
                <a14:m>
                  <m:oMath xmlns:m="http://schemas.openxmlformats.org/officeDocument/2006/math">
                    <m:r>
                      <a:rPr lang="en-US" altLang="en-US" sz="2200" b="0" i="1" smtClean="0">
                        <a:latin typeface="Cambria Math" panose="02040503050406030204" pitchFamily="18" charset="0"/>
                      </a:rPr>
                      <m:t>𝑔</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i="1">
                        <a:latin typeface="Cambria Math" panose="02040503050406030204" pitchFamily="18" charset="0"/>
                      </a:rPr>
                      <m:t>=</m:t>
                    </m:r>
                    <m:r>
                      <a:rPr lang="en-US" altLang="en-US" sz="2200" i="1">
                        <a:latin typeface="Cambria Math" panose="02040503050406030204" pitchFamily="18" charset="0"/>
                      </a:rPr>
                      <m:t>𝑂</m:t>
                    </m:r>
                    <m:d>
                      <m:dPr>
                        <m:ctrlPr>
                          <a:rPr lang="en-US" altLang="en-US" sz="2200" i="1">
                            <a:latin typeface="Cambria Math" panose="02040503050406030204" pitchFamily="18" charset="0"/>
                          </a:rPr>
                        </m:ctrlPr>
                      </m:dPr>
                      <m:e>
                        <m:r>
                          <a:rPr lang="en-US" altLang="en-US" sz="2200" b="0" i="1" smtClean="0">
                            <a:latin typeface="Cambria Math" panose="02040503050406030204" pitchFamily="18" charset="0"/>
                          </a:rPr>
                          <m:t>𝑟</m:t>
                        </m:r>
                        <m:r>
                          <a:rPr lang="en-US" altLang="en-US" sz="2200" i="1">
                            <a:latin typeface="Cambria Math" panose="02040503050406030204" pitchFamily="18" charset="0"/>
                          </a:rPr>
                          <m:t>(</m:t>
                        </m:r>
                        <m:r>
                          <a:rPr lang="en-US" altLang="en-US" sz="2200" i="1">
                            <a:latin typeface="Cambria Math" panose="02040503050406030204" pitchFamily="18" charset="0"/>
                          </a:rPr>
                          <m:t>𝑛</m:t>
                        </m:r>
                        <m:r>
                          <a:rPr lang="en-US" altLang="en-US" sz="2200" i="1">
                            <a:latin typeface="Cambria Math" panose="02040503050406030204" pitchFamily="18" charset="0"/>
                          </a:rPr>
                          <m:t>)</m:t>
                        </m:r>
                      </m:e>
                    </m:d>
                  </m:oMath>
                </a14:m>
                <a:r>
                  <a:rPr lang="en-US" altLang="zh-CN" sz="2200" kern="0">
                    <a:latin typeface="Times" pitchFamily="2" charset="0"/>
                    <a:ea typeface="等线" panose="02010600030101010101" pitchFamily="2" charset="-122"/>
                    <a:cs typeface="Times New Roman" panose="02020603050405020304" pitchFamily="18" charset="0"/>
                  </a:rPr>
                  <a:t>. Then </a:t>
                </a:r>
                <a14:m>
                  <m:oMath xmlns:m="http://schemas.openxmlformats.org/officeDocument/2006/math">
                    <m:r>
                      <a:rPr lang="en-US" altLang="en-US" sz="2200" i="1">
                        <a:latin typeface="Cambria Math" panose="02040503050406030204" pitchFamily="18" charset="0"/>
                      </a:rPr>
                      <m:t>𝑓</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b="0" i="1" smtClean="0">
                        <a:latin typeface="Cambria Math" panose="02040503050406030204" pitchFamily="18" charset="0"/>
                      </a:rPr>
                      <m:t>+</m:t>
                    </m:r>
                  </m:oMath>
                </a14:m>
                <a:r>
                  <a:rPr lang="en-US" altLang="en-US" sz="2200"/>
                  <a:t> </a:t>
                </a:r>
                <a14:m>
                  <m:oMath xmlns:m="http://schemas.openxmlformats.org/officeDocument/2006/math">
                    <m:r>
                      <a:rPr lang="en-US" altLang="en-US" sz="2200" i="1">
                        <a:latin typeface="Cambria Math" panose="02040503050406030204" pitchFamily="18" charset="0"/>
                      </a:rPr>
                      <m:t>𝑔</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𝑂</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𝑠</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𝑟</m:t>
                        </m:r>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𝑛</m:t>
                        </m:r>
                        <m:r>
                          <a:rPr lang="en-US" altLang="en-US" sz="2200" b="0" i="1" smtClean="0">
                            <a:latin typeface="Cambria Math" panose="02040503050406030204" pitchFamily="18" charset="0"/>
                          </a:rPr>
                          <m:t>)</m:t>
                        </m:r>
                      </m:e>
                    </m:d>
                  </m:oMath>
                </a14:m>
                <a:r>
                  <a:rPr lang="en-US" altLang="zh-CN" sz="2200" kern="0">
                    <a:latin typeface="Times" pitchFamily="2" charset="0"/>
                    <a:ea typeface="等线" panose="02010600030101010101" pitchFamily="2" charset="-122"/>
                    <a:cs typeface="Times New Roman" panose="02020603050405020304" pitchFamily="18" charset="0"/>
                  </a:rPr>
                  <a:t>.</a:t>
                </a:r>
              </a:p>
            </p:txBody>
          </p:sp>
        </mc:Choice>
        <mc:Fallback>
          <p:sp>
            <p:nvSpPr>
              <p:cNvPr id="13" name="文本框 11">
                <a:extLst>
                  <a:ext uri="{FF2B5EF4-FFF2-40B4-BE49-F238E27FC236}">
                    <a16:creationId xmlns:a16="http://schemas.microsoft.com/office/drawing/2014/main" id="{C80FA6BE-48BF-564F-859D-DF85EBC50BF4}"/>
                  </a:ext>
                </a:extLst>
              </p:cNvPr>
              <p:cNvSpPr txBox="1">
                <a:spLocks noRot="1" noChangeAspect="1" noMove="1" noResize="1" noEditPoints="1" noAdjustHandles="1" noChangeArrowheads="1" noChangeShapeType="1" noTextEdit="1"/>
              </p:cNvSpPr>
              <p:nvPr/>
            </p:nvSpPr>
            <p:spPr>
              <a:xfrm>
                <a:off x="7401191" y="500031"/>
                <a:ext cx="4809097" cy="769441"/>
              </a:xfrm>
              <a:prstGeom prst="rect">
                <a:avLst/>
              </a:prstGeom>
              <a:blipFill>
                <a:blip r:embed="rId8"/>
                <a:stretch>
                  <a:fillRect l="-1515" t="-4651" r="-4293" b="-13953"/>
                </a:stretch>
              </a:blipFill>
              <a:ln w="19050">
                <a:solidFill>
                  <a:srgbClr val="FF0000"/>
                </a:solidFill>
                <a:prstDash val="dash"/>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8597E33-5B17-AA48-8F9C-51F6F58CC5D9}"/>
                  </a:ext>
                </a:extLst>
              </p:cNvPr>
              <p:cNvSpPr txBox="1"/>
              <p:nvPr/>
            </p:nvSpPr>
            <p:spPr>
              <a:xfrm>
                <a:off x="3361086" y="2443810"/>
                <a:ext cx="7611714" cy="1098442"/>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b="0" i="1" smtClean="0">
                          <a:latin typeface="Cambria Math" panose="02040503050406030204" pitchFamily="18" charset="0"/>
                        </a:rPr>
                        <m:t>=</m:t>
                      </m:r>
                      <m:nary>
                        <m:naryPr>
                          <m:chr m:val="∑"/>
                          <m:ctrlPr>
                            <a:rPr lang="en-US" sz="2200" i="1" smtClean="0">
                              <a:latin typeface="Cambria Math" panose="02040503050406030204" pitchFamily="18" charset="0"/>
                            </a:rPr>
                          </m:ctrlPr>
                        </m:naryPr>
                        <m:sub>
                          <m:r>
                            <m:rPr>
                              <m:brk m:alnAt="23"/>
                            </m:rPr>
                            <a:rPr lang="en-US" sz="2200" b="0" i="1" smtClean="0">
                              <a:latin typeface="Cambria Math" panose="02040503050406030204" pitchFamily="18" charset="0"/>
                            </a:rPr>
                            <m:t>𝑗</m:t>
                          </m:r>
                          <m:r>
                            <a:rPr lang="en-US" sz="2200" b="0" i="1" smtClean="0">
                              <a:latin typeface="Cambria Math" panose="02040503050406030204" pitchFamily="18" charset="0"/>
                            </a:rPr>
                            <m:t>=0</m:t>
                          </m:r>
                        </m:sub>
                        <m:sup>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b="0" i="1" dirty="0" smtClean="0">
                                  <a:latin typeface="Cambria Math" panose="02040503050406030204" pitchFamily="18" charset="0"/>
                                </a:rPr>
                                <m:t>𝑛</m:t>
                              </m:r>
                            </m:e>
                          </m:func>
                          <m:r>
                            <a:rPr lang="en-US" sz="2200" b="0" i="1" dirty="0" smtClean="0">
                              <a:latin typeface="Cambria Math" panose="02040503050406030204" pitchFamily="18" charset="0"/>
                            </a:rPr>
                            <m:t>−1</m:t>
                          </m:r>
                        </m:sup>
                        <m:e>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𝑎</m:t>
                              </m:r>
                            </m:e>
                            <m:sup>
                              <m:r>
                                <a:rPr lang="en-US" sz="2200" b="0" i="1" smtClean="0">
                                  <a:latin typeface="Cambria Math" panose="02040503050406030204" pitchFamily="18" charset="0"/>
                                </a:rPr>
                                <m:t>𝑗</m:t>
                              </m:r>
                            </m:sup>
                          </m:sSup>
                          <m:f>
                            <m:fPr>
                              <m:ctrlPr>
                                <a:rPr lang="en-US" sz="2200" i="1" smtClean="0">
                                  <a:latin typeface="Cambria Math" panose="02040503050406030204" pitchFamily="18" charset="0"/>
                                </a:rPr>
                              </m:ctrlPr>
                            </m:fPr>
                            <m:num>
                              <m:sSup>
                                <m:sSupPr>
                                  <m:ctrlPr>
                                    <a:rPr lang="en-US" sz="2200" i="1" dirty="0">
                                      <a:latin typeface="Cambria Math" panose="02040503050406030204" pitchFamily="18" charset="0"/>
                                    </a:rPr>
                                  </m:ctrlPr>
                                </m:sSupPr>
                                <m:e>
                                  <m:r>
                                    <a:rPr lang="en-US" sz="2200" i="1" dirty="0">
                                      <a:latin typeface="Cambria Math" panose="02040503050406030204" pitchFamily="18" charset="0"/>
                                    </a:rPr>
                                    <m:t>𝑛</m:t>
                                  </m:r>
                                </m:e>
                                <m:sup>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i="1" dirty="0">
                                          <a:latin typeface="Cambria Math" panose="02040503050406030204" pitchFamily="18" charset="0"/>
                                        </a:rPr>
                                        <m:t>𝑎</m:t>
                                      </m:r>
                                    </m:e>
                                  </m:func>
                                  <m:r>
                                    <a:rPr lang="en-US" sz="2200" i="1" dirty="0">
                                      <a:latin typeface="Cambria Math" panose="02040503050406030204" pitchFamily="18" charset="0"/>
                                    </a:rPr>
                                    <m:t>−</m:t>
                                  </m:r>
                                  <m:r>
                                    <a:rPr lang="en-US" sz="2200" i="1" dirty="0">
                                      <a:latin typeface="Cambria Math" panose="02040503050406030204" pitchFamily="18" charset="0"/>
                                    </a:rPr>
                                    <m:t>𝜖</m:t>
                                  </m:r>
                                </m:sup>
                              </m:sSup>
                            </m:num>
                            <m:den>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𝑏</m:t>
                                  </m:r>
                                </m:e>
                                <m:sup>
                                  <m:r>
                                    <a:rPr lang="en-US" sz="2200" b="0" i="1" smtClean="0">
                                      <a:latin typeface="Cambria Math" panose="02040503050406030204" pitchFamily="18" charset="0"/>
                                    </a:rPr>
                                    <m:t>𝑗</m:t>
                                  </m:r>
                                  <m:r>
                                    <a:rPr lang="en-US" sz="2200" b="0" i="1" smtClean="0">
                                      <a:latin typeface="Cambria Math" panose="02040503050406030204" pitchFamily="18" charset="0"/>
                                    </a:rPr>
                                    <m:t>⋅(</m:t>
                                  </m:r>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i="1" dirty="0">
                                          <a:latin typeface="Cambria Math" panose="02040503050406030204" pitchFamily="18" charset="0"/>
                                        </a:rPr>
                                        <m:t>𝑎</m:t>
                                      </m:r>
                                    </m:e>
                                  </m:func>
                                  <m:r>
                                    <a:rPr lang="en-US" sz="2200" i="1" dirty="0">
                                      <a:latin typeface="Cambria Math" panose="02040503050406030204" pitchFamily="18" charset="0"/>
                                    </a:rPr>
                                    <m:t>−</m:t>
                                  </m:r>
                                  <m:r>
                                    <a:rPr lang="en-US" sz="2200" b="0" i="1" dirty="0" smtClean="0">
                                      <a:latin typeface="Cambria Math" panose="02040503050406030204" pitchFamily="18" charset="0"/>
                                    </a:rPr>
                                    <m:t>𝜖</m:t>
                                  </m:r>
                                  <m:r>
                                    <a:rPr lang="en-US" sz="2200" b="0" i="1" smtClean="0">
                                      <a:latin typeface="Cambria Math" panose="02040503050406030204" pitchFamily="18" charset="0"/>
                                    </a:rPr>
                                    <m:t>)</m:t>
                                  </m:r>
                                </m:sup>
                              </m:sSup>
                            </m:den>
                          </m:f>
                        </m:e>
                      </m:nary>
                      <m:r>
                        <a:rPr lang="en-US" sz="2200" b="0" i="1" smtClean="0">
                          <a:latin typeface="Cambria Math" panose="02040503050406030204" pitchFamily="18" charset="0"/>
                        </a:rPr>
                        <m:t>=</m:t>
                      </m:r>
                      <m:sSup>
                        <m:sSupPr>
                          <m:ctrlPr>
                            <a:rPr lang="en-US" sz="2200" i="1" dirty="0">
                              <a:latin typeface="Cambria Math" panose="02040503050406030204" pitchFamily="18" charset="0"/>
                            </a:rPr>
                          </m:ctrlPr>
                        </m:sSupPr>
                        <m:e>
                          <m:r>
                            <a:rPr lang="en-US" sz="2200" i="1" dirty="0">
                              <a:latin typeface="Cambria Math" panose="02040503050406030204" pitchFamily="18" charset="0"/>
                            </a:rPr>
                            <m:t>𝑛</m:t>
                          </m:r>
                        </m:e>
                        <m:sup>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i="1" dirty="0">
                                  <a:latin typeface="Cambria Math" panose="02040503050406030204" pitchFamily="18" charset="0"/>
                                </a:rPr>
                                <m:t>𝑎</m:t>
                              </m:r>
                            </m:e>
                          </m:func>
                          <m:r>
                            <a:rPr lang="en-US" sz="2200" i="1" dirty="0">
                              <a:latin typeface="Cambria Math" panose="02040503050406030204" pitchFamily="18" charset="0"/>
                            </a:rPr>
                            <m:t>−</m:t>
                          </m:r>
                          <m:r>
                            <a:rPr lang="en-US" sz="2200" i="1" dirty="0">
                              <a:latin typeface="Cambria Math" panose="02040503050406030204" pitchFamily="18" charset="0"/>
                            </a:rPr>
                            <m:t>𝜖</m:t>
                          </m:r>
                        </m:sup>
                      </m:sSup>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𝑗</m:t>
                          </m:r>
                          <m:r>
                            <a:rPr lang="en-US" sz="2200" i="1">
                              <a:latin typeface="Cambria Math" panose="02040503050406030204" pitchFamily="18" charset="0"/>
                            </a:rPr>
                            <m:t>=0</m:t>
                          </m:r>
                        </m:sub>
                        <m:sup>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i="1" dirty="0">
                                  <a:latin typeface="Cambria Math" panose="02040503050406030204" pitchFamily="18" charset="0"/>
                                </a:rPr>
                                <m:t>𝑛</m:t>
                              </m:r>
                            </m:e>
                          </m:func>
                          <m:r>
                            <a:rPr lang="en-US" sz="2200" i="1" dirty="0">
                              <a:latin typeface="Cambria Math" panose="02040503050406030204" pitchFamily="18" charset="0"/>
                            </a:rPr>
                            <m:t>−1</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𝑗</m:t>
                                  </m:r>
                                </m:sup>
                              </m:sSup>
                            </m:num>
                            <m:den>
                              <m:sSup>
                                <m:sSupPr>
                                  <m:ctrlPr>
                                    <a:rPr lang="en-US" sz="2200" i="1" dirty="0" smtClean="0">
                                      <a:latin typeface="Cambria Math" panose="02040503050406030204" pitchFamily="18" charset="0"/>
                                    </a:rPr>
                                  </m:ctrlPr>
                                </m:sSupPr>
                                <m:e>
                                  <m:sSup>
                                    <m:sSupPr>
                                      <m:ctrlPr>
                                        <a:rPr lang="en-US" sz="2200" i="1">
                                          <a:latin typeface="Cambria Math" panose="02040503050406030204" pitchFamily="18" charset="0"/>
                                        </a:rPr>
                                      </m:ctrlPr>
                                    </m:sSupPr>
                                    <m:e>
                                      <m:r>
                                        <a:rPr lang="en-US" sz="2200" i="1">
                                          <a:latin typeface="Cambria Math" panose="02040503050406030204" pitchFamily="18" charset="0"/>
                                        </a:rPr>
                                        <m:t>(</m:t>
                                      </m:r>
                                      <m:r>
                                        <a:rPr lang="en-US" sz="2200" i="1">
                                          <a:latin typeface="Cambria Math" panose="02040503050406030204" pitchFamily="18" charset="0"/>
                                        </a:rPr>
                                        <m:t>𝑏</m:t>
                                      </m:r>
                                    </m:e>
                                    <m:sup>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i="1" dirty="0">
                                              <a:latin typeface="Cambria Math" panose="02040503050406030204" pitchFamily="18" charset="0"/>
                                            </a:rPr>
                                            <m:t>𝑎</m:t>
                                          </m:r>
                                        </m:e>
                                      </m:func>
                                    </m:sup>
                                  </m:sSup>
                                  <m:r>
                                    <a:rPr lang="en-US" sz="2200" i="1">
                                      <a:latin typeface="Cambria Math" panose="02040503050406030204" pitchFamily="18" charset="0"/>
                                    </a:rPr>
                                    <m:t>)</m:t>
                                  </m:r>
                                </m:e>
                                <m:sup>
                                  <m:r>
                                    <a:rPr lang="en-US" sz="2200" b="0" i="1" dirty="0" smtClean="0">
                                      <a:latin typeface="Cambria Math" panose="02040503050406030204" pitchFamily="18" charset="0"/>
                                    </a:rPr>
                                    <m:t>𝑗</m:t>
                                  </m:r>
                                </m:sup>
                              </m:sSup>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𝑏</m:t>
                                  </m:r>
                                </m:e>
                                <m:sup>
                                  <m:r>
                                    <a:rPr lang="en-US" sz="2200" b="0" i="1" smtClean="0">
                                      <a:latin typeface="Cambria Math" panose="02040503050406030204" pitchFamily="18" charset="0"/>
                                    </a:rPr>
                                    <m:t>−</m:t>
                                  </m:r>
                                  <m:r>
                                    <a:rPr lang="en-US" sz="2200" b="0" i="1" smtClean="0">
                                      <a:latin typeface="Cambria Math" panose="02040503050406030204" pitchFamily="18" charset="0"/>
                                    </a:rPr>
                                    <m:t>𝜖</m:t>
                                  </m:r>
                                  <m:r>
                                    <a:rPr lang="en-US" sz="2200" b="0" i="1" smtClean="0">
                                      <a:latin typeface="Cambria Math" panose="02040503050406030204" pitchFamily="18" charset="0"/>
                                    </a:rPr>
                                    <m:t>𝑗</m:t>
                                  </m:r>
                                </m:sup>
                              </m:sSup>
                            </m:den>
                          </m:f>
                        </m:e>
                      </m:nary>
                    </m:oMath>
                  </m:oMathPara>
                </a14:m>
                <a:endParaRPr lang="en-US" sz="2200"/>
              </a:p>
            </p:txBody>
          </p:sp>
        </mc:Choice>
        <mc:Fallback>
          <p:sp>
            <p:nvSpPr>
              <p:cNvPr id="14" name="TextBox 13">
                <a:extLst>
                  <a:ext uri="{FF2B5EF4-FFF2-40B4-BE49-F238E27FC236}">
                    <a16:creationId xmlns:a16="http://schemas.microsoft.com/office/drawing/2014/main" id="{B8597E33-5B17-AA48-8F9C-51F6F58CC5D9}"/>
                  </a:ext>
                </a:extLst>
              </p:cNvPr>
              <p:cNvSpPr txBox="1">
                <a:spLocks noRot="1" noChangeAspect="1" noMove="1" noResize="1" noEditPoints="1" noAdjustHandles="1" noChangeArrowheads="1" noChangeShapeType="1" noTextEdit="1"/>
              </p:cNvSpPr>
              <p:nvPr/>
            </p:nvSpPr>
            <p:spPr>
              <a:xfrm>
                <a:off x="3361086" y="2443810"/>
                <a:ext cx="7611714" cy="109844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6CF4832-780E-7C4A-8501-9504455F50F4}"/>
                  </a:ext>
                </a:extLst>
              </p:cNvPr>
              <p:cNvSpPr txBox="1"/>
              <p:nvPr/>
            </p:nvSpPr>
            <p:spPr>
              <a:xfrm>
                <a:off x="6316771" y="5742432"/>
                <a:ext cx="1898981" cy="47808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m:t>
                      </m:r>
                      <m:r>
                        <a:rPr lang="en-US" sz="2400" i="1" dirty="0">
                          <a:latin typeface="Cambria Math" panose="02040503050406030204" pitchFamily="18" charset="0"/>
                        </a:rPr>
                        <m:t>𝑂</m:t>
                      </m:r>
                      <m:r>
                        <a:rPr lang="en-US" sz="2400" i="1" dirty="0">
                          <a:latin typeface="Cambria Math" panose="02040503050406030204" pitchFamily="18" charset="0"/>
                        </a:rPr>
                        <m:t>(</m:t>
                      </m:r>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𝑛</m:t>
                          </m:r>
                        </m:e>
                        <m: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𝑏</m:t>
                                  </m:r>
                                </m:sub>
                              </m:sSub>
                            </m:fName>
                            <m:e>
                              <m:r>
                                <a:rPr lang="en-US" sz="2400" i="1" dirty="0">
                                  <a:latin typeface="Cambria Math" panose="02040503050406030204" pitchFamily="18" charset="0"/>
                                </a:rPr>
                                <m:t>𝑎</m:t>
                              </m:r>
                            </m:e>
                          </m:func>
                        </m:sup>
                      </m:sSup>
                      <m:r>
                        <a:rPr lang="en-US" sz="2400" i="1" dirty="0" smtClean="0">
                          <a:latin typeface="Cambria Math" panose="02040503050406030204" pitchFamily="18" charset="0"/>
                        </a:rPr>
                        <m:t>)</m:t>
                      </m:r>
                    </m:oMath>
                  </m:oMathPara>
                </a14:m>
                <a:endParaRPr lang="en-US" sz="2400"/>
              </a:p>
            </p:txBody>
          </p:sp>
        </mc:Choice>
        <mc:Fallback>
          <p:sp>
            <p:nvSpPr>
              <p:cNvPr id="15" name="TextBox 14">
                <a:extLst>
                  <a:ext uri="{FF2B5EF4-FFF2-40B4-BE49-F238E27FC236}">
                    <a16:creationId xmlns:a16="http://schemas.microsoft.com/office/drawing/2014/main" id="{F6CF4832-780E-7C4A-8501-9504455F50F4}"/>
                  </a:ext>
                </a:extLst>
              </p:cNvPr>
              <p:cNvSpPr txBox="1">
                <a:spLocks noRot="1" noChangeAspect="1" noMove="1" noResize="1" noEditPoints="1" noAdjustHandles="1" noChangeArrowheads="1" noChangeShapeType="1" noTextEdit="1"/>
              </p:cNvSpPr>
              <p:nvPr/>
            </p:nvSpPr>
            <p:spPr>
              <a:xfrm>
                <a:off x="6316771" y="5742432"/>
                <a:ext cx="1898981" cy="4780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F28346D-F749-B74F-BDEB-9FA64ED70DAC}"/>
                  </a:ext>
                </a:extLst>
              </p:cNvPr>
              <p:cNvSpPr txBox="1"/>
              <p:nvPr/>
            </p:nvSpPr>
            <p:spPr>
              <a:xfrm>
                <a:off x="7148705" y="4561568"/>
                <a:ext cx="4937438" cy="926023"/>
              </a:xfrm>
              <a:prstGeom prst="rect">
                <a:avLst/>
              </a:prstGeom>
              <a:noFill/>
              <a:ln w="19050">
                <a:solidFill>
                  <a:srgbClr val="7030A0"/>
                </a:solidFill>
                <a:prstDash val="dash"/>
              </a:ln>
            </p:spPr>
            <p:txBody>
              <a:bodyPr wrap="square" rtlCol="0">
                <a:spAutoFit/>
              </a:bodyPr>
              <a:lstStyle/>
              <a:p>
                <a:r>
                  <a:rPr lang="en-US" sz="2400"/>
                  <a:t>Then </a:t>
                </a:r>
                <a14:m>
                  <m:oMath xmlns:m="http://schemas.openxmlformats.org/officeDocument/2006/math">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d>
                      <m:dPr>
                        <m:ctrlPr>
                          <a:rPr lang="en-US" sz="2400" b="0" i="1" dirty="0" smtClean="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𝑏</m:t>
                                    </m:r>
                                  </m:sub>
                                </m:sSub>
                              </m:fName>
                              <m:e>
                                <m:r>
                                  <a:rPr lang="en-US" sz="2400" i="1" dirty="0">
                                    <a:latin typeface="Cambria Math" panose="02040503050406030204" pitchFamily="18" charset="0"/>
                                  </a:rPr>
                                  <m:t>𝑎</m:t>
                                </m:r>
                              </m:e>
                            </m:func>
                          </m:sup>
                        </m:sSup>
                      </m:e>
                    </m:d>
                    <m:r>
                      <a:rPr lang="en-US" sz="2400" b="0" i="1" dirty="0" smtClean="0">
                        <a:latin typeface="Cambria Math" panose="02040503050406030204" pitchFamily="18" charset="0"/>
                      </a:rPr>
                      <m:t>+</m:t>
                    </m:r>
                    <m:r>
                      <a:rPr lang="en-US" sz="2400" i="1" dirty="0">
                        <a:latin typeface="Cambria Math" panose="02040503050406030204" pitchFamily="18" charset="0"/>
                      </a:rPr>
                      <m:t>𝑂</m:t>
                    </m:r>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𝑏</m:t>
                                    </m:r>
                                  </m:sub>
                                </m:sSub>
                              </m:fName>
                              <m:e>
                                <m:r>
                                  <a:rPr lang="en-US" sz="2400" i="1" dirty="0">
                                    <a:latin typeface="Cambria Math" panose="02040503050406030204" pitchFamily="18" charset="0"/>
                                  </a:rPr>
                                  <m:t>𝑎</m:t>
                                </m:r>
                              </m:e>
                            </m:func>
                          </m:sup>
                        </m:sSup>
                      </m:e>
                    </m:d>
                  </m:oMath>
                </a14:m>
                <a:endParaRPr lang="en-US" sz="2400" i="1">
                  <a:latin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rPr>
                      <m:t>=</m:t>
                    </m:r>
                    <m:r>
                      <m:rPr>
                        <m:sty m:val="p"/>
                      </m:rPr>
                      <a:rPr lang="en-US" sz="2400">
                        <a:latin typeface="Cambria Math" panose="02040503050406030204" pitchFamily="18" charset="0"/>
                      </a:rPr>
                      <m:t>Θ</m:t>
                    </m:r>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𝑏</m:t>
                                    </m:r>
                                  </m:sub>
                                </m:sSub>
                              </m:fName>
                              <m:e>
                                <m:r>
                                  <a:rPr lang="en-US" sz="2400" i="1" dirty="0">
                                    <a:latin typeface="Cambria Math" panose="02040503050406030204" pitchFamily="18" charset="0"/>
                                  </a:rPr>
                                  <m:t>𝑎</m:t>
                                </m:r>
                              </m:e>
                            </m:func>
                          </m:sup>
                        </m:sSup>
                      </m:e>
                    </m:d>
                  </m:oMath>
                </a14:m>
                <a:r>
                  <a:rPr lang="en-US" sz="2400"/>
                  <a:t>, case 1 is proved.</a:t>
                </a:r>
              </a:p>
            </p:txBody>
          </p:sp>
        </mc:Choice>
        <mc:Fallback>
          <p:sp>
            <p:nvSpPr>
              <p:cNvPr id="16" name="TextBox 15">
                <a:extLst>
                  <a:ext uri="{FF2B5EF4-FFF2-40B4-BE49-F238E27FC236}">
                    <a16:creationId xmlns:a16="http://schemas.microsoft.com/office/drawing/2014/main" id="{6F28346D-F749-B74F-BDEB-9FA64ED70DAC}"/>
                  </a:ext>
                </a:extLst>
              </p:cNvPr>
              <p:cNvSpPr txBox="1">
                <a:spLocks noRot="1" noChangeAspect="1" noMove="1" noResize="1" noEditPoints="1" noAdjustHandles="1" noChangeArrowheads="1" noChangeShapeType="1" noTextEdit="1"/>
              </p:cNvSpPr>
              <p:nvPr/>
            </p:nvSpPr>
            <p:spPr>
              <a:xfrm>
                <a:off x="7148705" y="4561568"/>
                <a:ext cx="4937438" cy="926023"/>
              </a:xfrm>
              <a:prstGeom prst="rect">
                <a:avLst/>
              </a:prstGeom>
              <a:blipFill>
                <a:blip r:embed="rId11"/>
                <a:stretch>
                  <a:fillRect l="-1845" t="-1935" b="-10323"/>
                </a:stretch>
              </a:blipFill>
              <a:ln w="19050">
                <a:solidFill>
                  <a:srgbClr val="7030A0"/>
                </a:solidFill>
                <a:prstDash val="dash"/>
              </a:ln>
            </p:spPr>
            <p:txBody>
              <a:bodyPr/>
              <a:lstStyle/>
              <a:p>
                <a:r>
                  <a:rPr lang="en-US">
                    <a:noFill/>
                  </a:rPr>
                  <a:t> </a:t>
                </a:r>
              </a:p>
            </p:txBody>
          </p:sp>
        </mc:Fallback>
      </mc:AlternateContent>
    </p:spTree>
    <p:extLst>
      <p:ext uri="{BB962C8B-B14F-4D97-AF65-F5344CB8AC3E}">
        <p14:creationId xmlns:p14="http://schemas.microsoft.com/office/powerpoint/2010/main" val="3501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8597E33-5B17-AA48-8F9C-51F6F58CC5D9}"/>
                  </a:ext>
                </a:extLst>
              </p:cNvPr>
              <p:cNvSpPr txBox="1"/>
              <p:nvPr/>
            </p:nvSpPr>
            <p:spPr>
              <a:xfrm>
                <a:off x="3190398" y="2277501"/>
                <a:ext cx="6254497" cy="1098442"/>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b="0" i="1" smtClean="0">
                          <a:latin typeface="Cambria Math" panose="02040503050406030204" pitchFamily="18" charset="0"/>
                        </a:rPr>
                        <m:t>=</m:t>
                      </m:r>
                      <m:nary>
                        <m:naryPr>
                          <m:chr m:val="∑"/>
                          <m:ctrlPr>
                            <a:rPr lang="en-US" sz="2200" i="1" smtClean="0">
                              <a:latin typeface="Cambria Math" panose="02040503050406030204" pitchFamily="18" charset="0"/>
                            </a:rPr>
                          </m:ctrlPr>
                        </m:naryPr>
                        <m:sub>
                          <m:r>
                            <m:rPr>
                              <m:brk m:alnAt="23"/>
                            </m:rPr>
                            <a:rPr lang="en-US" sz="2200" b="0" i="1" smtClean="0">
                              <a:latin typeface="Cambria Math" panose="02040503050406030204" pitchFamily="18" charset="0"/>
                            </a:rPr>
                            <m:t>𝑗</m:t>
                          </m:r>
                          <m:r>
                            <a:rPr lang="en-US" sz="2200" b="0" i="1" smtClean="0">
                              <a:latin typeface="Cambria Math" panose="02040503050406030204" pitchFamily="18" charset="0"/>
                            </a:rPr>
                            <m:t>=0</m:t>
                          </m:r>
                        </m:sub>
                        <m:sup>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b="0" i="1" dirty="0" smtClean="0">
                                  <a:latin typeface="Cambria Math" panose="02040503050406030204" pitchFamily="18" charset="0"/>
                                </a:rPr>
                                <m:t>𝑛</m:t>
                              </m:r>
                            </m:e>
                          </m:func>
                          <m:r>
                            <a:rPr lang="en-US" sz="2200" b="0" i="1" dirty="0" smtClean="0">
                              <a:latin typeface="Cambria Math" panose="02040503050406030204" pitchFamily="18" charset="0"/>
                            </a:rPr>
                            <m:t>−1</m:t>
                          </m:r>
                        </m:sup>
                        <m:e>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𝑎</m:t>
                              </m:r>
                            </m:e>
                            <m:sup>
                              <m:r>
                                <a:rPr lang="en-US" sz="2200" b="0" i="1" smtClean="0">
                                  <a:latin typeface="Cambria Math" panose="02040503050406030204" pitchFamily="18" charset="0"/>
                                </a:rPr>
                                <m:t>𝑗</m:t>
                              </m:r>
                            </m:sup>
                          </m:sSup>
                          <m:f>
                            <m:fPr>
                              <m:ctrlPr>
                                <a:rPr lang="en-US" sz="2200" i="1" smtClean="0">
                                  <a:latin typeface="Cambria Math" panose="02040503050406030204" pitchFamily="18" charset="0"/>
                                </a:rPr>
                              </m:ctrlPr>
                            </m:fPr>
                            <m:num>
                              <m:sSup>
                                <m:sSupPr>
                                  <m:ctrlPr>
                                    <a:rPr lang="en-US" sz="2200" i="1" dirty="0">
                                      <a:latin typeface="Cambria Math" panose="02040503050406030204" pitchFamily="18" charset="0"/>
                                    </a:rPr>
                                  </m:ctrlPr>
                                </m:sSupPr>
                                <m:e>
                                  <m:r>
                                    <a:rPr lang="en-US" sz="2200" i="1" dirty="0">
                                      <a:latin typeface="Cambria Math" panose="02040503050406030204" pitchFamily="18" charset="0"/>
                                    </a:rPr>
                                    <m:t>𝑛</m:t>
                                  </m:r>
                                </m:e>
                                <m:sup>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i="1" dirty="0">
                                          <a:latin typeface="Cambria Math" panose="02040503050406030204" pitchFamily="18" charset="0"/>
                                        </a:rPr>
                                        <m:t>𝑎</m:t>
                                      </m:r>
                                    </m:e>
                                  </m:func>
                                </m:sup>
                              </m:sSup>
                            </m:num>
                            <m:den>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𝑏</m:t>
                                  </m:r>
                                </m:e>
                                <m:sup>
                                  <m:r>
                                    <a:rPr lang="en-US" sz="2200" b="0" i="1" smtClean="0">
                                      <a:latin typeface="Cambria Math" panose="02040503050406030204" pitchFamily="18" charset="0"/>
                                    </a:rPr>
                                    <m:t>𝑗</m:t>
                                  </m:r>
                                  <m:r>
                                    <a:rPr lang="en-US" sz="2200" b="0" i="1" smtClean="0">
                                      <a:latin typeface="Cambria Math" panose="02040503050406030204" pitchFamily="18" charset="0"/>
                                    </a:rPr>
                                    <m:t>⋅</m:t>
                                  </m:r>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i="1" dirty="0">
                                          <a:latin typeface="Cambria Math" panose="02040503050406030204" pitchFamily="18" charset="0"/>
                                        </a:rPr>
                                        <m:t>𝑎</m:t>
                                      </m:r>
                                    </m:e>
                                  </m:func>
                                </m:sup>
                              </m:sSup>
                            </m:den>
                          </m:f>
                        </m:e>
                      </m:nary>
                      <m:r>
                        <a:rPr lang="en-US" sz="2200" b="0" i="1" smtClean="0">
                          <a:latin typeface="Cambria Math" panose="02040503050406030204" pitchFamily="18" charset="0"/>
                        </a:rPr>
                        <m:t>=</m:t>
                      </m:r>
                      <m:sSup>
                        <m:sSupPr>
                          <m:ctrlPr>
                            <a:rPr lang="en-US" sz="2200" i="1" dirty="0">
                              <a:latin typeface="Cambria Math" panose="02040503050406030204" pitchFamily="18" charset="0"/>
                            </a:rPr>
                          </m:ctrlPr>
                        </m:sSupPr>
                        <m:e>
                          <m:r>
                            <a:rPr lang="en-US" sz="2200" i="1" dirty="0">
                              <a:latin typeface="Cambria Math" panose="02040503050406030204" pitchFamily="18" charset="0"/>
                            </a:rPr>
                            <m:t>𝑛</m:t>
                          </m:r>
                        </m:e>
                        <m:sup>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i="1" dirty="0">
                                  <a:latin typeface="Cambria Math" panose="02040503050406030204" pitchFamily="18" charset="0"/>
                                </a:rPr>
                                <m:t>𝑎</m:t>
                              </m:r>
                            </m:e>
                          </m:func>
                        </m:sup>
                      </m:sSup>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𝑗</m:t>
                          </m:r>
                          <m:r>
                            <a:rPr lang="en-US" sz="2200" i="1">
                              <a:latin typeface="Cambria Math" panose="02040503050406030204" pitchFamily="18" charset="0"/>
                            </a:rPr>
                            <m:t>=0</m:t>
                          </m:r>
                        </m:sub>
                        <m:sup>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i="1" dirty="0">
                                  <a:latin typeface="Cambria Math" panose="02040503050406030204" pitchFamily="18" charset="0"/>
                                </a:rPr>
                                <m:t>𝑛</m:t>
                              </m:r>
                            </m:e>
                          </m:func>
                          <m:r>
                            <a:rPr lang="en-US" sz="2200" i="1" dirty="0">
                              <a:latin typeface="Cambria Math" panose="02040503050406030204" pitchFamily="18" charset="0"/>
                            </a:rPr>
                            <m:t>−1</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𝑗</m:t>
                                  </m:r>
                                </m:sup>
                              </m:sSup>
                            </m:num>
                            <m:den>
                              <m:sSup>
                                <m:sSupPr>
                                  <m:ctrlPr>
                                    <a:rPr lang="en-US" sz="2200" i="1" dirty="0" smtClean="0">
                                      <a:latin typeface="Cambria Math" panose="02040503050406030204" pitchFamily="18" charset="0"/>
                                    </a:rPr>
                                  </m:ctrlPr>
                                </m:sSupPr>
                                <m:e>
                                  <m:sSup>
                                    <m:sSupPr>
                                      <m:ctrlPr>
                                        <a:rPr lang="en-US" sz="2200" i="1">
                                          <a:latin typeface="Cambria Math" panose="02040503050406030204" pitchFamily="18" charset="0"/>
                                        </a:rPr>
                                      </m:ctrlPr>
                                    </m:sSupPr>
                                    <m:e>
                                      <m:r>
                                        <a:rPr lang="en-US" sz="2200" i="1">
                                          <a:latin typeface="Cambria Math" panose="02040503050406030204" pitchFamily="18" charset="0"/>
                                        </a:rPr>
                                        <m:t>(</m:t>
                                      </m:r>
                                      <m:r>
                                        <a:rPr lang="en-US" sz="2200" i="1">
                                          <a:latin typeface="Cambria Math" panose="02040503050406030204" pitchFamily="18" charset="0"/>
                                        </a:rPr>
                                        <m:t>𝑏</m:t>
                                      </m:r>
                                    </m:e>
                                    <m:sup>
                                      <m:func>
                                        <m:funcPr>
                                          <m:ctrlPr>
                                            <a:rPr lang="en-US" sz="2200" i="1" dirty="0">
                                              <a:latin typeface="Cambria Math" panose="02040503050406030204" pitchFamily="18" charset="0"/>
                                            </a:rPr>
                                          </m:ctrlPr>
                                        </m:funcPr>
                                        <m:fName>
                                          <m:sSub>
                                            <m:sSubPr>
                                              <m:ctrlPr>
                                                <a:rPr lang="en-US" sz="2200" i="1" dirty="0">
                                                  <a:latin typeface="Cambria Math" panose="02040503050406030204" pitchFamily="18" charset="0"/>
                                                </a:rPr>
                                              </m:ctrlPr>
                                            </m:sSubPr>
                                            <m:e>
                                              <m:r>
                                                <m:rPr>
                                                  <m:sty m:val="p"/>
                                                </m:rPr>
                                                <a:rPr lang="en-US" sz="2200" dirty="0">
                                                  <a:latin typeface="Cambria Math" panose="02040503050406030204" pitchFamily="18" charset="0"/>
                                                </a:rPr>
                                                <m:t>log</m:t>
                                              </m:r>
                                            </m:e>
                                            <m:sub>
                                              <m:r>
                                                <a:rPr lang="en-US" sz="2200" i="1" dirty="0">
                                                  <a:latin typeface="Cambria Math" panose="02040503050406030204" pitchFamily="18" charset="0"/>
                                                </a:rPr>
                                                <m:t>𝑏</m:t>
                                              </m:r>
                                            </m:sub>
                                          </m:sSub>
                                        </m:fName>
                                        <m:e>
                                          <m:r>
                                            <a:rPr lang="en-US" sz="2200" i="1" dirty="0">
                                              <a:latin typeface="Cambria Math" panose="02040503050406030204" pitchFamily="18" charset="0"/>
                                            </a:rPr>
                                            <m:t>𝑎</m:t>
                                          </m:r>
                                        </m:e>
                                      </m:func>
                                    </m:sup>
                                  </m:sSup>
                                  <m:r>
                                    <a:rPr lang="en-US" sz="2200" i="1">
                                      <a:latin typeface="Cambria Math" panose="02040503050406030204" pitchFamily="18" charset="0"/>
                                    </a:rPr>
                                    <m:t>)</m:t>
                                  </m:r>
                                </m:e>
                                <m:sup>
                                  <m:r>
                                    <a:rPr lang="en-US" sz="2200" b="0" i="1" dirty="0" smtClean="0">
                                      <a:latin typeface="Cambria Math" panose="02040503050406030204" pitchFamily="18" charset="0"/>
                                    </a:rPr>
                                    <m:t>𝑗</m:t>
                                  </m:r>
                                </m:sup>
                              </m:sSup>
                            </m:den>
                          </m:f>
                        </m:e>
                      </m:nary>
                    </m:oMath>
                  </m:oMathPara>
                </a14:m>
                <a:endParaRPr lang="en-US" sz="2200"/>
              </a:p>
            </p:txBody>
          </p:sp>
        </mc:Choice>
        <mc:Fallback>
          <p:sp>
            <p:nvSpPr>
              <p:cNvPr id="14" name="TextBox 13">
                <a:extLst>
                  <a:ext uri="{FF2B5EF4-FFF2-40B4-BE49-F238E27FC236}">
                    <a16:creationId xmlns:a16="http://schemas.microsoft.com/office/drawing/2014/main" id="{B8597E33-5B17-AA48-8F9C-51F6F58CC5D9}"/>
                  </a:ext>
                </a:extLst>
              </p:cNvPr>
              <p:cNvSpPr txBox="1">
                <a:spLocks noRot="1" noChangeAspect="1" noMove="1" noResize="1" noEditPoints="1" noAdjustHandles="1" noChangeArrowheads="1" noChangeShapeType="1" noTextEdit="1"/>
              </p:cNvSpPr>
              <p:nvPr/>
            </p:nvSpPr>
            <p:spPr>
              <a:xfrm>
                <a:off x="3190398" y="2277501"/>
                <a:ext cx="6254497" cy="1098442"/>
              </a:xfrm>
              <a:prstGeom prst="rect">
                <a:avLst/>
              </a:prstGeom>
              <a:blipFill>
                <a:blip r:embed="rId3"/>
                <a:stretch>
                  <a:fillRect/>
                </a:stretch>
              </a:blipFill>
            </p:spPr>
            <p:txBody>
              <a:bodyPr/>
              <a:lstStyle/>
              <a:p>
                <a:r>
                  <a:rPr lang="en-US">
                    <a:noFill/>
                  </a:rPr>
                  <a:t> </a:t>
                </a:r>
              </a:p>
            </p:txBody>
          </p:sp>
        </mc:Fallback>
      </mc:AlternateContent>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5.4.2 Master Theorem – proof idea</a:t>
            </a:r>
          </a:p>
        </p:txBody>
      </p:sp>
      <p:pic>
        <p:nvPicPr>
          <p:cNvPr id="4" name="Picture 3">
            <a:extLst>
              <a:ext uri="{FF2B5EF4-FFF2-40B4-BE49-F238E27FC236}">
                <a16:creationId xmlns:a16="http://schemas.microsoft.com/office/drawing/2014/main" id="{60C99684-6FF0-FD42-839D-AE436607EA0D}"/>
              </a:ext>
            </a:extLst>
          </p:cNvPr>
          <p:cNvPicPr>
            <a:picLocks noChangeAspect="1"/>
          </p:cNvPicPr>
          <p:nvPr/>
        </p:nvPicPr>
        <p:blipFill>
          <a:blip r:embed="rId4"/>
          <a:stretch>
            <a:fillRect/>
          </a:stretch>
        </p:blipFill>
        <p:spPr>
          <a:xfrm>
            <a:off x="4350015" y="657372"/>
            <a:ext cx="2798690" cy="846663"/>
          </a:xfrm>
          <a:prstGeom prst="rect">
            <a:avLst/>
          </a:prstGeom>
          <a:solidFill>
            <a:schemeClr val="accent4">
              <a:lumMod val="20000"/>
              <a:lumOff val="80000"/>
            </a:schemeClr>
          </a:solidFill>
        </p:spPr>
      </p:pic>
      <p:pic>
        <p:nvPicPr>
          <p:cNvPr id="7" name="Picture 6">
            <a:extLst>
              <a:ext uri="{FF2B5EF4-FFF2-40B4-BE49-F238E27FC236}">
                <a16:creationId xmlns:a16="http://schemas.microsoft.com/office/drawing/2014/main" id="{5978B3BF-8BF6-D741-90EF-AF9BAA88F2F6}"/>
              </a:ext>
            </a:extLst>
          </p:cNvPr>
          <p:cNvPicPr>
            <a:picLocks noChangeAspect="1"/>
          </p:cNvPicPr>
          <p:nvPr/>
        </p:nvPicPr>
        <p:blipFill>
          <a:blip r:embed="rId5"/>
          <a:stretch>
            <a:fillRect/>
          </a:stretch>
        </p:blipFill>
        <p:spPr>
          <a:xfrm>
            <a:off x="175694" y="662777"/>
            <a:ext cx="4137745" cy="851193"/>
          </a:xfrm>
          <a:prstGeom prst="rect">
            <a:avLst/>
          </a:prstGeom>
          <a:solidFill>
            <a:schemeClr val="accent2">
              <a:lumMod val="20000"/>
              <a:lumOff val="80000"/>
            </a:schemeClr>
          </a:solidFill>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1A6E3B1-6D16-3442-B0B9-30A54223D2A7}"/>
                  </a:ext>
                </a:extLst>
              </p:cNvPr>
              <p:cNvSpPr txBox="1"/>
              <p:nvPr/>
            </p:nvSpPr>
            <p:spPr>
              <a:xfrm>
                <a:off x="0" y="1536125"/>
                <a:ext cx="8449056" cy="668068"/>
              </a:xfrm>
              <a:prstGeom prst="rect">
                <a:avLst/>
              </a:prstGeom>
              <a:noFill/>
            </p:spPr>
            <p:txBody>
              <a:bodyPr wrap="square" rtlCol="0">
                <a:spAutoFit/>
              </a:bodyPr>
              <a:lstStyle/>
              <a:p>
                <a:r>
                  <a:rPr lang="en-US" sz="2500"/>
                  <a:t>(2) If </a:t>
                </a:r>
                <a14:m>
                  <m:oMath xmlns:m="http://schemas.openxmlformats.org/officeDocument/2006/math">
                    <m:r>
                      <a:rPr lang="en-US" sz="2500" i="1" dirty="0" smtClean="0">
                        <a:latin typeface="Cambria Math" panose="02040503050406030204" pitchFamily="18" charset="0"/>
                      </a:rPr>
                      <m:t>𝑓</m:t>
                    </m:r>
                    <m:r>
                      <a:rPr lang="en-US" sz="2500" i="1" dirty="0" smtClean="0">
                        <a:latin typeface="Cambria Math" panose="02040503050406030204" pitchFamily="18" charset="0"/>
                      </a:rPr>
                      <m:t>(</m:t>
                    </m:r>
                    <m:r>
                      <a:rPr lang="en-US" sz="2500" i="1" dirty="0" smtClean="0">
                        <a:latin typeface="Cambria Math" panose="02040503050406030204" pitchFamily="18" charset="0"/>
                      </a:rPr>
                      <m:t>𝑛</m:t>
                    </m:r>
                    <m:r>
                      <a:rPr lang="en-US" sz="2500" i="1" dirty="0" smtClean="0">
                        <a:latin typeface="Cambria Math" panose="02040503050406030204" pitchFamily="18" charset="0"/>
                      </a:rPr>
                      <m:t>)=</m:t>
                    </m:r>
                    <m:r>
                      <m:rPr>
                        <m:sty m:val="p"/>
                      </m:rPr>
                      <a:rPr lang="en-US" sz="2500" b="0" i="0" dirty="0" smtClean="0">
                        <a:latin typeface="Cambria Math" panose="02040503050406030204" pitchFamily="18" charset="0"/>
                      </a:rPr>
                      <m:t>Θ</m:t>
                    </m:r>
                    <m:r>
                      <a:rPr lang="en-US" sz="2500" i="1" dirty="0" smtClean="0">
                        <a:latin typeface="Cambria Math" panose="02040503050406030204" pitchFamily="18" charset="0"/>
                      </a:rPr>
                      <m:t>(</m:t>
                    </m:r>
                    <m:sSup>
                      <m:sSupPr>
                        <m:ctrlPr>
                          <a:rPr lang="en-US" sz="2500" i="1" dirty="0" smtClean="0">
                            <a:latin typeface="Cambria Math" panose="02040503050406030204" pitchFamily="18" charset="0"/>
                          </a:rPr>
                        </m:ctrlPr>
                      </m:sSupPr>
                      <m:e>
                        <m:r>
                          <a:rPr lang="en-US" sz="2500" b="0" i="1" dirty="0" smtClean="0">
                            <a:latin typeface="Cambria Math" panose="02040503050406030204" pitchFamily="18" charset="0"/>
                          </a:rPr>
                          <m:t>𝑛</m:t>
                        </m:r>
                      </m:e>
                      <m:sup>
                        <m:func>
                          <m:funcPr>
                            <m:ctrlPr>
                              <a:rPr lang="en-US" sz="2500" i="1" dirty="0" smtClean="0">
                                <a:latin typeface="Cambria Math" panose="02040503050406030204" pitchFamily="18" charset="0"/>
                              </a:rPr>
                            </m:ctrlPr>
                          </m:funcPr>
                          <m:fName>
                            <m:sSub>
                              <m:sSubPr>
                                <m:ctrlPr>
                                  <a:rPr lang="en-US" sz="2500" i="1" dirty="0" smtClean="0">
                                    <a:latin typeface="Cambria Math" panose="02040503050406030204" pitchFamily="18" charset="0"/>
                                  </a:rPr>
                                </m:ctrlPr>
                              </m:sSubPr>
                              <m:e>
                                <m:r>
                                  <m:rPr>
                                    <m:sty m:val="p"/>
                                  </m:rPr>
                                  <a:rPr lang="en-US" sz="2500" i="0" dirty="0" smtClean="0">
                                    <a:latin typeface="Cambria Math" panose="02040503050406030204" pitchFamily="18" charset="0"/>
                                  </a:rPr>
                                  <m:t>log</m:t>
                                </m:r>
                              </m:e>
                              <m:sub>
                                <m:r>
                                  <a:rPr lang="en-US" sz="2500" b="0" i="1" dirty="0" smtClean="0">
                                    <a:latin typeface="Cambria Math" panose="02040503050406030204" pitchFamily="18" charset="0"/>
                                  </a:rPr>
                                  <m:t>𝑏</m:t>
                                </m:r>
                              </m:sub>
                            </m:sSub>
                          </m:fName>
                          <m:e>
                            <m:r>
                              <a:rPr lang="en-US" sz="2500" b="0" i="1" dirty="0" smtClean="0">
                                <a:latin typeface="Cambria Math" panose="02040503050406030204" pitchFamily="18" charset="0"/>
                              </a:rPr>
                              <m:t>𝑎</m:t>
                            </m:r>
                          </m:e>
                        </m:func>
                      </m:sup>
                    </m:sSup>
                    <m:r>
                      <a:rPr lang="en-US" sz="2500" i="1" dirty="0" smtClean="0">
                        <a:latin typeface="Cambria Math" panose="02040503050406030204" pitchFamily="18" charset="0"/>
                      </a:rPr>
                      <m:t>)</m:t>
                    </m:r>
                  </m:oMath>
                </a14:m>
                <a:r>
                  <a:rPr lang="en-US" sz="2500"/>
                  <a:t>, then </a:t>
                </a:r>
                <a14:m>
                  <m:oMath xmlns:m="http://schemas.openxmlformats.org/officeDocument/2006/math">
                    <m:r>
                      <a:rPr lang="en-US" sz="2500" b="0" i="1" smtClean="0">
                        <a:latin typeface="Cambria Math" panose="02040503050406030204" pitchFamily="18" charset="0"/>
                      </a:rPr>
                      <m:t>𝑓</m:t>
                    </m:r>
                    <m:d>
                      <m:dPr>
                        <m:ctrlPr>
                          <a:rPr lang="en-US" sz="2500" b="0" i="1" smtClean="0">
                            <a:latin typeface="Cambria Math" panose="02040503050406030204" pitchFamily="18" charset="0"/>
                          </a:rPr>
                        </m:ctrlPr>
                      </m:dPr>
                      <m:e>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𝑛</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𝑏</m:t>
                                </m:r>
                              </m:e>
                              <m:sup>
                                <m:r>
                                  <a:rPr lang="en-US" sz="2500" b="0" i="1" smtClean="0">
                                    <a:latin typeface="Cambria Math" panose="02040503050406030204" pitchFamily="18" charset="0"/>
                                  </a:rPr>
                                  <m:t>𝑗</m:t>
                                </m:r>
                              </m:sup>
                            </m:sSup>
                          </m:den>
                        </m:f>
                      </m:e>
                    </m:d>
                    <m:r>
                      <a:rPr lang="en-US" sz="2500" b="0" i="1" smtClean="0">
                        <a:latin typeface="Cambria Math" panose="02040503050406030204" pitchFamily="18" charset="0"/>
                      </a:rPr>
                      <m:t>=</m:t>
                    </m:r>
                    <m:r>
                      <m:rPr>
                        <m:sty m:val="p"/>
                      </m:rPr>
                      <a:rPr lang="en-US" sz="2500" b="0" i="0" smtClean="0">
                        <a:latin typeface="Cambria Math" panose="02040503050406030204" pitchFamily="18" charset="0"/>
                      </a:rPr>
                      <m:t>Θ</m:t>
                    </m:r>
                    <m:r>
                      <a:rPr lang="en-US" sz="2500" b="0" i="1" smtClean="0">
                        <a:latin typeface="Cambria Math" panose="02040503050406030204" pitchFamily="18" charset="0"/>
                      </a:rPr>
                      <m:t>(</m:t>
                    </m:r>
                    <m:sSup>
                      <m:sSupPr>
                        <m:ctrlPr>
                          <a:rPr lang="en-US" sz="2500" i="1" dirty="0">
                            <a:latin typeface="Cambria Math" panose="02040503050406030204" pitchFamily="18" charset="0"/>
                          </a:rPr>
                        </m:ctrlPr>
                      </m:sSupPr>
                      <m:e>
                        <m:r>
                          <a:rPr lang="en-US" sz="2500" b="0" i="1" dirty="0" smtClean="0">
                            <a:latin typeface="Cambria Math" panose="02040503050406030204" pitchFamily="18" charset="0"/>
                          </a:rPr>
                          <m:t>(</m:t>
                        </m:r>
                        <m:f>
                          <m:fPr>
                            <m:ctrlPr>
                              <a:rPr lang="en-US" sz="2500" i="1">
                                <a:latin typeface="Cambria Math" panose="02040503050406030204" pitchFamily="18" charset="0"/>
                              </a:rPr>
                            </m:ctrlPr>
                          </m:fPr>
                          <m:num>
                            <m:r>
                              <a:rPr lang="en-US" sz="2500" i="1">
                                <a:latin typeface="Cambria Math" panose="02040503050406030204" pitchFamily="18" charset="0"/>
                              </a:rPr>
                              <m:t>𝑛</m:t>
                            </m:r>
                          </m:num>
                          <m:den>
                            <m:sSup>
                              <m:sSupPr>
                                <m:ctrlPr>
                                  <a:rPr lang="en-US" sz="2500" i="1">
                                    <a:latin typeface="Cambria Math" panose="02040503050406030204" pitchFamily="18" charset="0"/>
                                  </a:rPr>
                                </m:ctrlPr>
                              </m:sSupPr>
                              <m:e>
                                <m:r>
                                  <a:rPr lang="en-US" sz="2500" i="1">
                                    <a:latin typeface="Cambria Math" panose="02040503050406030204" pitchFamily="18" charset="0"/>
                                  </a:rPr>
                                  <m:t>𝑏</m:t>
                                </m:r>
                              </m:e>
                              <m:sup>
                                <m:r>
                                  <a:rPr lang="en-US" sz="2500" i="1">
                                    <a:latin typeface="Cambria Math" panose="02040503050406030204" pitchFamily="18" charset="0"/>
                                  </a:rPr>
                                  <m:t>𝑗</m:t>
                                </m:r>
                              </m:sup>
                            </m:sSup>
                          </m:den>
                        </m:f>
                        <m:r>
                          <a:rPr lang="en-US" sz="2500" b="0" i="1" dirty="0" smtClean="0">
                            <a:latin typeface="Cambria Math" panose="02040503050406030204" pitchFamily="18" charset="0"/>
                          </a:rPr>
                          <m:t>)</m:t>
                        </m:r>
                      </m:e>
                      <m:sup>
                        <m:func>
                          <m:funcPr>
                            <m:ctrlPr>
                              <a:rPr lang="en-US" sz="2500" i="1" dirty="0">
                                <a:latin typeface="Cambria Math" panose="02040503050406030204" pitchFamily="18" charset="0"/>
                              </a:rPr>
                            </m:ctrlPr>
                          </m:funcPr>
                          <m:fName>
                            <m:sSub>
                              <m:sSubPr>
                                <m:ctrlPr>
                                  <a:rPr lang="en-US" sz="2500" i="1" dirty="0">
                                    <a:latin typeface="Cambria Math" panose="02040503050406030204" pitchFamily="18" charset="0"/>
                                  </a:rPr>
                                </m:ctrlPr>
                              </m:sSubPr>
                              <m:e>
                                <m:r>
                                  <m:rPr>
                                    <m:sty m:val="p"/>
                                  </m:rPr>
                                  <a:rPr lang="en-US" sz="2500" dirty="0">
                                    <a:latin typeface="Cambria Math" panose="02040503050406030204" pitchFamily="18" charset="0"/>
                                  </a:rPr>
                                  <m:t>log</m:t>
                                </m:r>
                              </m:e>
                              <m:sub>
                                <m:r>
                                  <a:rPr lang="en-US" sz="2500" i="1" dirty="0">
                                    <a:latin typeface="Cambria Math" panose="02040503050406030204" pitchFamily="18" charset="0"/>
                                  </a:rPr>
                                  <m:t>𝑏</m:t>
                                </m:r>
                              </m:sub>
                            </m:sSub>
                          </m:fName>
                          <m:e>
                            <m:r>
                              <a:rPr lang="en-US" sz="2500" i="1" dirty="0">
                                <a:latin typeface="Cambria Math" panose="02040503050406030204" pitchFamily="18" charset="0"/>
                              </a:rPr>
                              <m:t>𝑎</m:t>
                            </m:r>
                          </m:e>
                        </m:func>
                      </m:sup>
                    </m:sSup>
                    <m:r>
                      <a:rPr lang="en-US" sz="2500" b="0" i="1" smtClean="0">
                        <a:latin typeface="Cambria Math" panose="02040503050406030204" pitchFamily="18" charset="0"/>
                      </a:rPr>
                      <m:t>)</m:t>
                    </m:r>
                  </m:oMath>
                </a14:m>
                <a:r>
                  <a:rPr lang="en-US" sz="2500"/>
                  <a:t>. So </a:t>
                </a:r>
              </a:p>
            </p:txBody>
          </p:sp>
        </mc:Choice>
        <mc:Fallback>
          <p:sp>
            <p:nvSpPr>
              <p:cNvPr id="10" name="TextBox 9">
                <a:extLst>
                  <a:ext uri="{FF2B5EF4-FFF2-40B4-BE49-F238E27FC236}">
                    <a16:creationId xmlns:a16="http://schemas.microsoft.com/office/drawing/2014/main" id="{F1A6E3B1-6D16-3442-B0B9-30A54223D2A7}"/>
                  </a:ext>
                </a:extLst>
              </p:cNvPr>
              <p:cNvSpPr txBox="1">
                <a:spLocks noRot="1" noChangeAspect="1" noMove="1" noResize="1" noEditPoints="1" noAdjustHandles="1" noChangeArrowheads="1" noChangeShapeType="1" noTextEdit="1"/>
              </p:cNvSpPr>
              <p:nvPr/>
            </p:nvSpPr>
            <p:spPr>
              <a:xfrm>
                <a:off x="0" y="1536125"/>
                <a:ext cx="8449056" cy="668068"/>
              </a:xfrm>
              <a:prstGeom prst="rect">
                <a:avLst/>
              </a:prstGeom>
              <a:blipFill>
                <a:blip r:embed="rId6"/>
                <a:stretch>
                  <a:fillRect l="-1154" b="-54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文本框 11">
                <a:extLst>
                  <a:ext uri="{FF2B5EF4-FFF2-40B4-BE49-F238E27FC236}">
                    <a16:creationId xmlns:a16="http://schemas.microsoft.com/office/drawing/2014/main" id="{C80FA6BE-48BF-564F-859D-DF85EBC50BF4}"/>
                  </a:ext>
                </a:extLst>
              </p:cNvPr>
              <p:cNvSpPr txBox="1"/>
              <p:nvPr/>
            </p:nvSpPr>
            <p:spPr>
              <a:xfrm>
                <a:off x="7401191" y="500031"/>
                <a:ext cx="4809097" cy="769441"/>
              </a:xfrm>
              <a:prstGeom prst="rect">
                <a:avLst/>
              </a:prstGeom>
              <a:noFill/>
              <a:ln w="19050">
                <a:solidFill>
                  <a:srgbClr val="FF0000"/>
                </a:solidFill>
                <a:prstDash val="dash"/>
              </a:ln>
              <a:effectLst/>
            </p:spPr>
            <p:txBody>
              <a:bodyPr wrap="square">
                <a:spAutoFit/>
              </a:bodyPr>
              <a:lstStyle/>
              <a:p>
                <a:pPr>
                  <a:defRPr/>
                </a:pPr>
                <a:r>
                  <a:rPr lang="en-US" altLang="zh-CN" sz="2200" kern="0">
                    <a:latin typeface="Times" pitchFamily="2" charset="0"/>
                    <a:cs typeface="Times New Roman" panose="02020603050405020304" pitchFamily="18" charset="0"/>
                  </a:rPr>
                  <a:t>If</a:t>
                </a:r>
                <a:r>
                  <a:rPr lang="en-US" altLang="zh-CN" sz="2200" b="1" kern="0">
                    <a:solidFill>
                      <a:srgbClr val="70AD47">
                        <a:lumMod val="50000"/>
                      </a:srgbClr>
                    </a:solidFill>
                    <a:latin typeface="Times" pitchFamily="2" charset="0"/>
                    <a:cs typeface="Times New Roman" panose="02020603050405020304" pitchFamily="18" charset="0"/>
                  </a:rPr>
                  <a:t> </a:t>
                </a:r>
                <a14:m>
                  <m:oMath xmlns:m="http://schemas.openxmlformats.org/officeDocument/2006/math">
                    <m:r>
                      <a:rPr lang="en-US" altLang="en-US" sz="2200" b="0" i="1" smtClean="0">
                        <a:latin typeface="Cambria Math" panose="02040503050406030204" pitchFamily="18" charset="0"/>
                      </a:rPr>
                      <m:t>𝑓</m:t>
                    </m:r>
                    <m:d>
                      <m:dPr>
                        <m:ctrlPr>
                          <a:rPr lang="en-US" altLang="en-US" sz="2200" b="0" i="1" smtClean="0">
                            <a:latin typeface="Cambria Math" panose="02040503050406030204" pitchFamily="18" charset="0"/>
                          </a:rPr>
                        </m:ctrlPr>
                      </m:dPr>
                      <m:e>
                        <m:r>
                          <a:rPr lang="en-US" altLang="en-US" sz="2200" b="0" i="1" smtClean="0">
                            <a:latin typeface="Cambria Math" panose="02040503050406030204" pitchFamily="18" charset="0"/>
                          </a:rPr>
                          <m:t>𝑛</m:t>
                        </m:r>
                      </m:e>
                    </m:d>
                    <m:r>
                      <a:rPr lang="en-US" altLang="en-US" sz="2200" b="0" i="1" smtClean="0">
                        <a:latin typeface="Cambria Math" panose="02040503050406030204" pitchFamily="18" charset="0"/>
                      </a:rPr>
                      <m:t>=</m:t>
                    </m:r>
                    <m:r>
                      <a:rPr lang="en-US" altLang="en-US" sz="2200" i="1">
                        <a:latin typeface="Cambria Math" panose="02040503050406030204" pitchFamily="18" charset="0"/>
                      </a:rPr>
                      <m:t>𝑂</m:t>
                    </m:r>
                    <m:d>
                      <m:dPr>
                        <m:ctrlPr>
                          <a:rPr lang="en-US" altLang="en-US" sz="2200" i="1">
                            <a:latin typeface="Cambria Math" panose="02040503050406030204" pitchFamily="18" charset="0"/>
                          </a:rPr>
                        </m:ctrlPr>
                      </m:dPr>
                      <m:e>
                        <m:r>
                          <a:rPr lang="en-US" altLang="en-US" sz="2200" b="0" i="1" smtClean="0">
                            <a:latin typeface="Cambria Math" panose="02040503050406030204" pitchFamily="18" charset="0"/>
                          </a:rPr>
                          <m:t>𝑠</m:t>
                        </m:r>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𝑛</m:t>
                        </m:r>
                        <m:r>
                          <a:rPr lang="en-US" altLang="en-US" sz="2200" b="0" i="1" smtClean="0">
                            <a:latin typeface="Cambria Math" panose="02040503050406030204" pitchFamily="18" charset="0"/>
                          </a:rPr>
                          <m:t>)</m:t>
                        </m:r>
                      </m:e>
                    </m:d>
                  </m:oMath>
                </a14:m>
                <a:r>
                  <a:rPr lang="en-US" altLang="zh-CN" sz="2200" kern="0">
                    <a:latin typeface="Times" pitchFamily="2" charset="0"/>
                    <a:ea typeface="等线" panose="02010600030101010101" pitchFamily="2" charset="-122"/>
                    <a:cs typeface="Times New Roman" panose="02020603050405020304" pitchFamily="18" charset="0"/>
                  </a:rPr>
                  <a:t> and </a:t>
                </a:r>
                <a14:m>
                  <m:oMath xmlns:m="http://schemas.openxmlformats.org/officeDocument/2006/math">
                    <m:r>
                      <a:rPr lang="en-US" altLang="en-US" sz="2200" b="0" i="1" smtClean="0">
                        <a:latin typeface="Cambria Math" panose="02040503050406030204" pitchFamily="18" charset="0"/>
                      </a:rPr>
                      <m:t>𝑔</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i="1">
                        <a:latin typeface="Cambria Math" panose="02040503050406030204" pitchFamily="18" charset="0"/>
                      </a:rPr>
                      <m:t>=</m:t>
                    </m:r>
                    <m:r>
                      <a:rPr lang="en-US" altLang="en-US" sz="2200" i="1">
                        <a:latin typeface="Cambria Math" panose="02040503050406030204" pitchFamily="18" charset="0"/>
                      </a:rPr>
                      <m:t>𝑂</m:t>
                    </m:r>
                    <m:d>
                      <m:dPr>
                        <m:ctrlPr>
                          <a:rPr lang="en-US" altLang="en-US" sz="2200" i="1">
                            <a:latin typeface="Cambria Math" panose="02040503050406030204" pitchFamily="18" charset="0"/>
                          </a:rPr>
                        </m:ctrlPr>
                      </m:dPr>
                      <m:e>
                        <m:r>
                          <a:rPr lang="en-US" altLang="en-US" sz="2200" b="0" i="1" smtClean="0">
                            <a:latin typeface="Cambria Math" panose="02040503050406030204" pitchFamily="18" charset="0"/>
                          </a:rPr>
                          <m:t>𝑟</m:t>
                        </m:r>
                        <m:r>
                          <a:rPr lang="en-US" altLang="en-US" sz="2200" i="1">
                            <a:latin typeface="Cambria Math" panose="02040503050406030204" pitchFamily="18" charset="0"/>
                          </a:rPr>
                          <m:t>(</m:t>
                        </m:r>
                        <m:r>
                          <a:rPr lang="en-US" altLang="en-US" sz="2200" i="1">
                            <a:latin typeface="Cambria Math" panose="02040503050406030204" pitchFamily="18" charset="0"/>
                          </a:rPr>
                          <m:t>𝑛</m:t>
                        </m:r>
                        <m:r>
                          <a:rPr lang="en-US" altLang="en-US" sz="2200" i="1">
                            <a:latin typeface="Cambria Math" panose="02040503050406030204" pitchFamily="18" charset="0"/>
                          </a:rPr>
                          <m:t>)</m:t>
                        </m:r>
                      </m:e>
                    </m:d>
                  </m:oMath>
                </a14:m>
                <a:r>
                  <a:rPr lang="en-US" altLang="zh-CN" sz="2200" kern="0">
                    <a:latin typeface="Times" pitchFamily="2" charset="0"/>
                    <a:ea typeface="等线" panose="02010600030101010101" pitchFamily="2" charset="-122"/>
                    <a:cs typeface="Times New Roman" panose="02020603050405020304" pitchFamily="18" charset="0"/>
                  </a:rPr>
                  <a:t>. Then </a:t>
                </a:r>
                <a14:m>
                  <m:oMath xmlns:m="http://schemas.openxmlformats.org/officeDocument/2006/math">
                    <m:r>
                      <a:rPr lang="en-US" altLang="en-US" sz="2200" i="1">
                        <a:latin typeface="Cambria Math" panose="02040503050406030204" pitchFamily="18" charset="0"/>
                      </a:rPr>
                      <m:t>𝑓</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b="0" i="1" smtClean="0">
                        <a:latin typeface="Cambria Math" panose="02040503050406030204" pitchFamily="18" charset="0"/>
                      </a:rPr>
                      <m:t>+</m:t>
                    </m:r>
                  </m:oMath>
                </a14:m>
                <a:r>
                  <a:rPr lang="en-US" altLang="en-US" sz="2200"/>
                  <a:t> </a:t>
                </a:r>
                <a14:m>
                  <m:oMath xmlns:m="http://schemas.openxmlformats.org/officeDocument/2006/math">
                    <m:r>
                      <a:rPr lang="en-US" altLang="en-US" sz="2200" i="1">
                        <a:latin typeface="Cambria Math" panose="02040503050406030204" pitchFamily="18" charset="0"/>
                      </a:rPr>
                      <m:t>𝑔</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𝑂</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𝑠</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𝑟</m:t>
                        </m:r>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𝑛</m:t>
                        </m:r>
                        <m:r>
                          <a:rPr lang="en-US" altLang="en-US" sz="2200" b="0" i="1" smtClean="0">
                            <a:latin typeface="Cambria Math" panose="02040503050406030204" pitchFamily="18" charset="0"/>
                          </a:rPr>
                          <m:t>)</m:t>
                        </m:r>
                      </m:e>
                    </m:d>
                  </m:oMath>
                </a14:m>
                <a:r>
                  <a:rPr lang="en-US" altLang="zh-CN" sz="2200" kern="0">
                    <a:latin typeface="Times" pitchFamily="2" charset="0"/>
                    <a:ea typeface="等线" panose="02010600030101010101" pitchFamily="2" charset="-122"/>
                    <a:cs typeface="Times New Roman" panose="02020603050405020304" pitchFamily="18" charset="0"/>
                  </a:rPr>
                  <a:t>.</a:t>
                </a:r>
              </a:p>
            </p:txBody>
          </p:sp>
        </mc:Choice>
        <mc:Fallback>
          <p:sp>
            <p:nvSpPr>
              <p:cNvPr id="13" name="文本框 11">
                <a:extLst>
                  <a:ext uri="{FF2B5EF4-FFF2-40B4-BE49-F238E27FC236}">
                    <a16:creationId xmlns:a16="http://schemas.microsoft.com/office/drawing/2014/main" id="{C80FA6BE-48BF-564F-859D-DF85EBC50BF4}"/>
                  </a:ext>
                </a:extLst>
              </p:cNvPr>
              <p:cNvSpPr txBox="1">
                <a:spLocks noRot="1" noChangeAspect="1" noMove="1" noResize="1" noEditPoints="1" noAdjustHandles="1" noChangeArrowheads="1" noChangeShapeType="1" noTextEdit="1"/>
              </p:cNvSpPr>
              <p:nvPr/>
            </p:nvSpPr>
            <p:spPr>
              <a:xfrm>
                <a:off x="7401191" y="500031"/>
                <a:ext cx="4809097" cy="769441"/>
              </a:xfrm>
              <a:prstGeom prst="rect">
                <a:avLst/>
              </a:prstGeom>
              <a:blipFill>
                <a:blip r:embed="rId7"/>
                <a:stretch>
                  <a:fillRect l="-1515" t="-4651" r="-4293" b="-13953"/>
                </a:stretch>
              </a:blipFill>
              <a:ln w="19050">
                <a:solidFill>
                  <a:srgbClr val="FF0000"/>
                </a:solidFill>
                <a:prstDash val="dash"/>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F28346D-F749-B74F-BDEB-9FA64ED70DAC}"/>
                  </a:ext>
                </a:extLst>
              </p:cNvPr>
              <p:cNvSpPr txBox="1"/>
              <p:nvPr/>
            </p:nvSpPr>
            <p:spPr>
              <a:xfrm>
                <a:off x="6384451" y="4629951"/>
                <a:ext cx="5782879" cy="926023"/>
              </a:xfrm>
              <a:prstGeom prst="rect">
                <a:avLst/>
              </a:prstGeom>
              <a:noFill/>
              <a:ln w="19050">
                <a:solidFill>
                  <a:srgbClr val="7030A0"/>
                </a:solidFill>
                <a:prstDash val="dash"/>
              </a:ln>
            </p:spPr>
            <p:txBody>
              <a:bodyPr wrap="square" rtlCol="0">
                <a:spAutoFit/>
              </a:bodyPr>
              <a:lstStyle/>
              <a:p>
                <a:r>
                  <a:rPr lang="en-US" sz="2400"/>
                  <a:t>Then </a:t>
                </a:r>
                <a14:m>
                  <m:oMath xmlns:m="http://schemas.openxmlformats.org/officeDocument/2006/math">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d>
                      <m:dPr>
                        <m:ctrlPr>
                          <a:rPr lang="en-US" sz="2400" b="0" i="1" dirty="0" smtClean="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𝑏</m:t>
                                    </m:r>
                                  </m:sub>
                                </m:sSub>
                              </m:fName>
                              <m:e>
                                <m:r>
                                  <a:rPr lang="en-US" sz="2400" i="1" dirty="0">
                                    <a:latin typeface="Cambria Math" panose="02040503050406030204" pitchFamily="18" charset="0"/>
                                  </a:rPr>
                                  <m:t>𝑎</m:t>
                                </m:r>
                              </m:e>
                            </m:func>
                          </m:sup>
                        </m:sSup>
                      </m:e>
                    </m:d>
                    <m:r>
                      <a:rPr lang="en-US" sz="2400" b="0" i="1" dirty="0" smtClean="0">
                        <a:latin typeface="Cambria Math" panose="02040503050406030204" pitchFamily="18" charset="0"/>
                      </a:rPr>
                      <m:t>+</m:t>
                    </m:r>
                    <m:r>
                      <m:rPr>
                        <m:sty m:val="p"/>
                      </m:rPr>
                      <a:rPr lang="en-US" sz="2400">
                        <a:latin typeface="Cambria Math" panose="02040503050406030204" pitchFamily="18" charset="0"/>
                      </a:rPr>
                      <m:t>Θ</m:t>
                    </m:r>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𝑏</m:t>
                                    </m:r>
                                  </m:sub>
                                </m:sSub>
                              </m:fName>
                              <m:e>
                                <m:r>
                                  <a:rPr lang="en-US" sz="2400" i="1" dirty="0">
                                    <a:latin typeface="Cambria Math" panose="02040503050406030204" pitchFamily="18" charset="0"/>
                                  </a:rPr>
                                  <m:t>𝑎</m:t>
                                </m:r>
                              </m:e>
                            </m:func>
                          </m:sup>
                        </m:s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2</m:t>
                                </m:r>
                              </m:sub>
                            </m:sSub>
                          </m:fName>
                          <m:e>
                            <m:r>
                              <a:rPr lang="en-US" sz="2400" i="1" dirty="0">
                                <a:latin typeface="Cambria Math" panose="02040503050406030204" pitchFamily="18" charset="0"/>
                              </a:rPr>
                              <m:t>𝑛</m:t>
                            </m:r>
                          </m:e>
                        </m:func>
                      </m:e>
                    </m:d>
                  </m:oMath>
                </a14:m>
                <a:endParaRPr lang="en-US" sz="2400" i="1">
                  <a:latin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rPr>
                      <m:t>=</m:t>
                    </m:r>
                    <m:r>
                      <m:rPr>
                        <m:sty m:val="p"/>
                      </m:rPr>
                      <a:rPr lang="en-US" sz="2400">
                        <a:latin typeface="Cambria Math" panose="02040503050406030204" pitchFamily="18" charset="0"/>
                      </a:rPr>
                      <m:t>Θ</m:t>
                    </m:r>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𝑏</m:t>
                                    </m:r>
                                  </m:sub>
                                </m:sSub>
                              </m:fName>
                              <m:e>
                                <m:r>
                                  <a:rPr lang="en-US" sz="2400" i="1" dirty="0">
                                    <a:latin typeface="Cambria Math" panose="02040503050406030204" pitchFamily="18" charset="0"/>
                                  </a:rPr>
                                  <m:t>𝑎</m:t>
                                </m:r>
                              </m:e>
                            </m:func>
                          </m:sup>
                        </m:s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2</m:t>
                                </m:r>
                              </m:sub>
                            </m:sSub>
                          </m:fName>
                          <m:e>
                            <m:r>
                              <a:rPr lang="en-US" sz="2400" i="1" dirty="0">
                                <a:latin typeface="Cambria Math" panose="02040503050406030204" pitchFamily="18" charset="0"/>
                              </a:rPr>
                              <m:t>𝑛</m:t>
                            </m:r>
                          </m:e>
                        </m:func>
                      </m:e>
                    </m:d>
                  </m:oMath>
                </a14:m>
                <a:r>
                  <a:rPr lang="en-US" sz="2400"/>
                  <a:t>, case 2 is proved.</a:t>
                </a:r>
              </a:p>
            </p:txBody>
          </p:sp>
        </mc:Choice>
        <mc:Fallback>
          <p:sp>
            <p:nvSpPr>
              <p:cNvPr id="16" name="TextBox 15">
                <a:extLst>
                  <a:ext uri="{FF2B5EF4-FFF2-40B4-BE49-F238E27FC236}">
                    <a16:creationId xmlns:a16="http://schemas.microsoft.com/office/drawing/2014/main" id="{6F28346D-F749-B74F-BDEB-9FA64ED70DAC}"/>
                  </a:ext>
                </a:extLst>
              </p:cNvPr>
              <p:cNvSpPr txBox="1">
                <a:spLocks noRot="1" noChangeAspect="1" noMove="1" noResize="1" noEditPoints="1" noAdjustHandles="1" noChangeArrowheads="1" noChangeShapeType="1" noTextEdit="1"/>
              </p:cNvSpPr>
              <p:nvPr/>
            </p:nvSpPr>
            <p:spPr>
              <a:xfrm>
                <a:off x="6384451" y="4629951"/>
                <a:ext cx="5782879" cy="926023"/>
              </a:xfrm>
              <a:prstGeom prst="rect">
                <a:avLst/>
              </a:prstGeom>
              <a:blipFill>
                <a:blip r:embed="rId8"/>
                <a:stretch>
                  <a:fillRect l="-1471" t="-1948" b="-11039"/>
                </a:stretch>
              </a:blipFill>
              <a:ln w="19050">
                <a:solidFill>
                  <a:srgbClr val="7030A0"/>
                </a:solidFill>
                <a:prstDash val="dash"/>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59B84DFF-8CB7-004D-963E-42E48F52580F}"/>
              </a:ext>
            </a:extLst>
          </p:cNvPr>
          <p:cNvPicPr>
            <a:picLocks noChangeAspect="1"/>
          </p:cNvPicPr>
          <p:nvPr/>
        </p:nvPicPr>
        <p:blipFill>
          <a:blip r:embed="rId9"/>
          <a:stretch>
            <a:fillRect/>
          </a:stretch>
        </p:blipFill>
        <p:spPr>
          <a:xfrm>
            <a:off x="7823422" y="1450045"/>
            <a:ext cx="3588004" cy="840228"/>
          </a:xfrm>
          <a:prstGeom prst="rect">
            <a:avLst/>
          </a:prstGeom>
        </p:spPr>
      </p:pic>
      <p:pic>
        <p:nvPicPr>
          <p:cNvPr id="3" name="Picture 2">
            <a:extLst>
              <a:ext uri="{FF2B5EF4-FFF2-40B4-BE49-F238E27FC236}">
                <a16:creationId xmlns:a16="http://schemas.microsoft.com/office/drawing/2014/main" id="{1F75DF66-407F-5241-9028-78AC3E9DC9C3}"/>
              </a:ext>
            </a:extLst>
          </p:cNvPr>
          <p:cNvPicPr>
            <a:picLocks noChangeAspect="1"/>
          </p:cNvPicPr>
          <p:nvPr/>
        </p:nvPicPr>
        <p:blipFill>
          <a:blip r:embed="rId10"/>
          <a:stretch>
            <a:fillRect/>
          </a:stretch>
        </p:blipFill>
        <p:spPr>
          <a:xfrm>
            <a:off x="618173" y="2216160"/>
            <a:ext cx="2572225" cy="1040451"/>
          </a:xfrm>
          <a:prstGeom prst="rect">
            <a:avLst/>
          </a:prstGeom>
        </p:spPr>
      </p:pic>
      <p:pic>
        <p:nvPicPr>
          <p:cNvPr id="5" name="Picture 4">
            <a:extLst>
              <a:ext uri="{FF2B5EF4-FFF2-40B4-BE49-F238E27FC236}">
                <a16:creationId xmlns:a16="http://schemas.microsoft.com/office/drawing/2014/main" id="{0A4A07D5-36CA-EA43-8D87-EB27CA7AC0A7}"/>
              </a:ext>
            </a:extLst>
          </p:cNvPr>
          <p:cNvPicPr>
            <a:picLocks noChangeAspect="1"/>
          </p:cNvPicPr>
          <p:nvPr/>
        </p:nvPicPr>
        <p:blipFill>
          <a:blip r:embed="rId11"/>
          <a:stretch>
            <a:fillRect/>
          </a:stretch>
        </p:blipFill>
        <p:spPr>
          <a:xfrm>
            <a:off x="3303270" y="3600146"/>
            <a:ext cx="3434650" cy="2569006"/>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D7DF487-D040-AE42-8442-88584E3F3063}"/>
                  </a:ext>
                </a:extLst>
              </p:cNvPr>
              <p:cNvSpPr txBox="1"/>
              <p:nvPr/>
            </p:nvSpPr>
            <p:spPr>
              <a:xfrm>
                <a:off x="618173" y="6264713"/>
                <a:ext cx="7501951" cy="509178"/>
              </a:xfrm>
              <a:prstGeom prst="rect">
                <a:avLst/>
              </a:prstGeom>
              <a:noFill/>
              <a:ln w="19050">
                <a:noFill/>
                <a:prstDash val="dash"/>
              </a:ln>
            </p:spPr>
            <p:txBody>
              <a:bodyPr wrap="square" rtlCol="0">
                <a:spAutoFit/>
              </a:bodyPr>
              <a:lstStyle/>
              <a:p>
                <a:r>
                  <a:rPr lang="en-US" sz="2400"/>
                  <a:t>Then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d>
                      <m:dPr>
                        <m:ctrlPr>
                          <a:rPr lang="en-US" sz="2400" b="0" i="1" dirty="0" smtClean="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𝑏</m:t>
                                    </m:r>
                                  </m:sub>
                                </m:sSub>
                              </m:fName>
                              <m:e>
                                <m:r>
                                  <a:rPr lang="en-US" sz="2400" i="1" dirty="0">
                                    <a:latin typeface="Cambria Math" panose="02040503050406030204" pitchFamily="18" charset="0"/>
                                  </a:rPr>
                                  <m:t>𝑎</m:t>
                                </m:r>
                              </m:e>
                            </m:func>
                          </m:sup>
                        </m:sSup>
                        <m:func>
                          <m:funcPr>
                            <m:ctrlPr>
                              <a:rPr lang="en-US" sz="2400" i="1" dirty="0" smtClean="0">
                                <a:latin typeface="Cambria Math" panose="02040503050406030204" pitchFamily="18" charset="0"/>
                              </a:rPr>
                            </m:ctrlPr>
                          </m:funcPr>
                          <m:fName>
                            <m:sSub>
                              <m:sSubPr>
                                <m:ctrlPr>
                                  <a:rPr lang="en-US" sz="2400" i="1" dirty="0" smtClean="0">
                                    <a:latin typeface="Cambria Math" panose="02040503050406030204" pitchFamily="18" charset="0"/>
                                  </a:rPr>
                                </m:ctrlPr>
                              </m:sSubPr>
                              <m:e>
                                <m:r>
                                  <m:rPr>
                                    <m:sty m:val="p"/>
                                  </m:rPr>
                                  <a:rPr lang="en-US" sz="2400" i="0" dirty="0" smtClean="0">
                                    <a:latin typeface="Cambria Math" panose="02040503050406030204" pitchFamily="18" charset="0"/>
                                  </a:rPr>
                                  <m:t>log</m:t>
                                </m:r>
                              </m:e>
                              <m:sub>
                                <m:r>
                                  <a:rPr lang="en-US" sz="2400" b="0" i="1" dirty="0" smtClean="0">
                                    <a:latin typeface="Cambria Math" panose="02040503050406030204" pitchFamily="18" charset="0"/>
                                  </a:rPr>
                                  <m:t>𝑏</m:t>
                                </m:r>
                              </m:sub>
                            </m:sSub>
                          </m:fName>
                          <m:e>
                            <m:r>
                              <a:rPr lang="en-US" sz="2400" b="0" i="1" dirty="0" smtClean="0">
                                <a:latin typeface="Cambria Math" panose="02040503050406030204" pitchFamily="18" charset="0"/>
                              </a:rPr>
                              <m:t>𝑛</m:t>
                            </m:r>
                          </m:e>
                        </m:func>
                      </m:e>
                    </m:d>
                    <m:r>
                      <a:rPr lang="en-US" sz="2400" b="0" i="1" dirty="0" smtClean="0">
                        <a:latin typeface="Cambria Math" panose="02040503050406030204" pitchFamily="18" charset="0"/>
                      </a:rPr>
                      <m:t>=</m:t>
                    </m:r>
                    <m:r>
                      <m:rPr>
                        <m:sty m:val="p"/>
                      </m:rPr>
                      <a:rPr lang="en-US" sz="2400">
                        <a:latin typeface="Cambria Math" panose="02040503050406030204" pitchFamily="18" charset="0"/>
                      </a:rPr>
                      <m:t>Θ</m:t>
                    </m:r>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𝑏</m:t>
                                    </m:r>
                                  </m:sub>
                                </m:sSub>
                              </m:fName>
                              <m:e>
                                <m:r>
                                  <a:rPr lang="en-US" sz="2400" i="1" dirty="0">
                                    <a:latin typeface="Cambria Math" panose="02040503050406030204" pitchFamily="18" charset="0"/>
                                  </a:rPr>
                                  <m:t>𝑎</m:t>
                                </m:r>
                              </m:e>
                            </m:func>
                          </m:sup>
                        </m:sSup>
                        <m:func>
                          <m:funcPr>
                            <m:ctrlPr>
                              <a:rPr lang="en-US" sz="2400" i="1" dirty="0" smtClean="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b="0" i="1" dirty="0" smtClean="0">
                                    <a:latin typeface="Cambria Math" panose="02040503050406030204" pitchFamily="18" charset="0"/>
                                  </a:rPr>
                                  <m:t>2</m:t>
                                </m:r>
                              </m:sub>
                            </m:sSub>
                          </m:fName>
                          <m:e>
                            <m:r>
                              <a:rPr lang="en-US" sz="2400" i="1" dirty="0">
                                <a:latin typeface="Cambria Math" panose="02040503050406030204" pitchFamily="18" charset="0"/>
                              </a:rPr>
                              <m:t>𝑛</m:t>
                            </m:r>
                          </m:e>
                        </m:func>
                      </m:e>
                    </m:d>
                    <m:r>
                      <a:rPr lang="en-US" sz="2400" b="0" i="1" dirty="0" smtClean="0">
                        <a:latin typeface="Cambria Math" panose="02040503050406030204" pitchFamily="18" charset="0"/>
                      </a:rPr>
                      <m:t>.</m:t>
                    </m:r>
                  </m:oMath>
                </a14:m>
                <a:endParaRPr lang="en-US" sz="2400" i="1">
                  <a:latin typeface="Cambria Math" panose="02040503050406030204" pitchFamily="18" charset="0"/>
                </a:endParaRPr>
              </a:p>
            </p:txBody>
          </p:sp>
        </mc:Choice>
        <mc:Fallback>
          <p:sp>
            <p:nvSpPr>
              <p:cNvPr id="17" name="TextBox 16">
                <a:extLst>
                  <a:ext uri="{FF2B5EF4-FFF2-40B4-BE49-F238E27FC236}">
                    <a16:creationId xmlns:a16="http://schemas.microsoft.com/office/drawing/2014/main" id="{5D7DF487-D040-AE42-8442-88584E3F3063}"/>
                  </a:ext>
                </a:extLst>
              </p:cNvPr>
              <p:cNvSpPr txBox="1">
                <a:spLocks noRot="1" noChangeAspect="1" noMove="1" noResize="1" noEditPoints="1" noAdjustHandles="1" noChangeArrowheads="1" noChangeShapeType="1" noTextEdit="1"/>
              </p:cNvSpPr>
              <p:nvPr/>
            </p:nvSpPr>
            <p:spPr>
              <a:xfrm>
                <a:off x="618173" y="6264713"/>
                <a:ext cx="7501951" cy="509178"/>
              </a:xfrm>
              <a:prstGeom prst="rect">
                <a:avLst/>
              </a:prstGeom>
              <a:blipFill>
                <a:blip r:embed="rId12"/>
                <a:stretch>
                  <a:fillRect l="-1219" t="-4819" b="-22892"/>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420906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5.4.2 Master Theorem – proof idea</a:t>
            </a:r>
          </a:p>
        </p:txBody>
      </p:sp>
      <p:pic>
        <p:nvPicPr>
          <p:cNvPr id="4" name="Picture 3">
            <a:extLst>
              <a:ext uri="{FF2B5EF4-FFF2-40B4-BE49-F238E27FC236}">
                <a16:creationId xmlns:a16="http://schemas.microsoft.com/office/drawing/2014/main" id="{60C99684-6FF0-FD42-839D-AE436607EA0D}"/>
              </a:ext>
            </a:extLst>
          </p:cNvPr>
          <p:cNvPicPr>
            <a:picLocks noChangeAspect="1"/>
          </p:cNvPicPr>
          <p:nvPr/>
        </p:nvPicPr>
        <p:blipFill>
          <a:blip r:embed="rId3"/>
          <a:stretch>
            <a:fillRect/>
          </a:stretch>
        </p:blipFill>
        <p:spPr>
          <a:xfrm>
            <a:off x="4350015" y="657372"/>
            <a:ext cx="2798690" cy="846663"/>
          </a:xfrm>
          <a:prstGeom prst="rect">
            <a:avLst/>
          </a:prstGeom>
          <a:solidFill>
            <a:schemeClr val="accent4">
              <a:lumMod val="20000"/>
              <a:lumOff val="80000"/>
            </a:schemeClr>
          </a:solidFill>
        </p:spPr>
      </p:pic>
      <p:pic>
        <p:nvPicPr>
          <p:cNvPr id="7" name="Picture 6">
            <a:extLst>
              <a:ext uri="{FF2B5EF4-FFF2-40B4-BE49-F238E27FC236}">
                <a16:creationId xmlns:a16="http://schemas.microsoft.com/office/drawing/2014/main" id="{5978B3BF-8BF6-D741-90EF-AF9BAA88F2F6}"/>
              </a:ext>
            </a:extLst>
          </p:cNvPr>
          <p:cNvPicPr>
            <a:picLocks noChangeAspect="1"/>
          </p:cNvPicPr>
          <p:nvPr/>
        </p:nvPicPr>
        <p:blipFill>
          <a:blip r:embed="rId4"/>
          <a:stretch>
            <a:fillRect/>
          </a:stretch>
        </p:blipFill>
        <p:spPr>
          <a:xfrm>
            <a:off x="175694" y="662777"/>
            <a:ext cx="4137745" cy="851193"/>
          </a:xfrm>
          <a:prstGeom prst="rect">
            <a:avLst/>
          </a:prstGeom>
          <a:solidFill>
            <a:schemeClr val="accent2">
              <a:lumMod val="20000"/>
              <a:lumOff val="80000"/>
            </a:schemeClr>
          </a:solidFill>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1A6E3B1-6D16-3442-B0B9-30A54223D2A7}"/>
                  </a:ext>
                </a:extLst>
              </p:cNvPr>
              <p:cNvSpPr txBox="1"/>
              <p:nvPr/>
            </p:nvSpPr>
            <p:spPr>
              <a:xfrm>
                <a:off x="0" y="1536125"/>
                <a:ext cx="12009120" cy="2108206"/>
              </a:xfrm>
              <a:prstGeom prst="rect">
                <a:avLst/>
              </a:prstGeom>
              <a:noFill/>
            </p:spPr>
            <p:txBody>
              <a:bodyPr wrap="square" rtlCol="0">
                <a:spAutoFit/>
              </a:bodyPr>
              <a:lstStyle/>
              <a:p>
                <a:r>
                  <a:rPr lang="en-US" sz="2400"/>
                  <a:t>(3) If  </a:t>
                </a:r>
                <a14:m>
                  <m:oMath xmlns:m="http://schemas.openxmlformats.org/officeDocument/2006/math">
                    <m:r>
                      <a:rPr lang="en-US" sz="2400" b="0" i="1" smtClean="0">
                        <a:latin typeface="Cambria Math" panose="02040503050406030204" pitchFamily="18" charset="0"/>
                      </a:rPr>
                      <m:t>𝑎</m:t>
                    </m:r>
                    <m:r>
                      <a:rPr lang="en-US" sz="2400" i="1">
                        <a:latin typeface="Cambria Math" panose="02040503050406030204" pitchFamily="18" charset="0"/>
                      </a:rPr>
                      <m:t>𝑓</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𝑛</m:t>
                            </m:r>
                          </m:num>
                          <m:den>
                            <m:r>
                              <a:rPr lang="en-US" sz="2400" b="0" i="1" smtClean="0">
                                <a:latin typeface="Cambria Math" panose="02040503050406030204" pitchFamily="18" charset="0"/>
                              </a:rPr>
                              <m:t>𝑏</m:t>
                            </m:r>
                          </m:den>
                        </m:f>
                      </m:e>
                    </m:d>
                    <m:r>
                      <a:rPr lang="en-US" sz="2400" b="0" i="1" smtClean="0">
                        <a:latin typeface="Cambria Math" panose="02040503050406030204" pitchFamily="18" charset="0"/>
                      </a:rPr>
                      <m:t>≤</m:t>
                    </m:r>
                    <m:r>
                      <a:rPr lang="en-US" sz="2400" b="0" i="1" smtClean="0">
                        <a:latin typeface="Cambria Math" panose="02040503050406030204" pitchFamily="18" charset="0"/>
                      </a:rPr>
                      <m:t>𝑐𝑓</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a:t>, where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rPr>
                      <m:t>≥1</m:t>
                    </m:r>
                  </m:oMath>
                </a14:m>
                <a:r>
                  <a:rPr lang="en-US" sz="2400"/>
                  <a:t>, then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𝑛</m:t>
                            </m:r>
                          </m:num>
                          <m:den>
                            <m:r>
                              <a:rPr lang="en-US" sz="2400" i="1">
                                <a:latin typeface="Cambria Math" panose="02040503050406030204" pitchFamily="18" charset="0"/>
                              </a:rPr>
                              <m:t>𝑏</m:t>
                            </m:r>
                          </m:den>
                        </m:f>
                      </m:e>
                    </m:d>
                    <m:r>
                      <a:rPr lang="en-US" sz="2400" i="1">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𝑐</m:t>
                        </m:r>
                      </m:num>
                      <m:den>
                        <m:r>
                          <a:rPr lang="en-US" sz="2400" b="0" i="1" smtClean="0">
                            <a:latin typeface="Cambria Math" panose="02040503050406030204" pitchFamily="18" charset="0"/>
                          </a:rPr>
                          <m:t>𝑎</m:t>
                        </m:r>
                      </m:den>
                    </m:f>
                    <m:r>
                      <a:rPr lang="en-US" sz="2400" i="1">
                        <a:latin typeface="Cambria Math" panose="02040503050406030204" pitchFamily="18" charset="0"/>
                      </a:rPr>
                      <m:t>𝑓</m:t>
                    </m:r>
                    <m:r>
                      <a:rPr lang="en-US" sz="2400" i="1">
                        <a:latin typeface="Cambria Math" panose="02040503050406030204" pitchFamily="18" charset="0"/>
                      </a:rPr>
                      <m:t>(</m:t>
                    </m:r>
                    <m:r>
                      <a:rPr lang="en-US" sz="2400" i="1">
                        <a:latin typeface="Cambria Math" panose="02040503050406030204" pitchFamily="18" charset="0"/>
                      </a:rPr>
                      <m:t>𝑛</m:t>
                    </m:r>
                    <m:r>
                      <a:rPr lang="en-US" sz="2400" b="0" i="1" smtClean="0">
                        <a:latin typeface="Cambria Math" panose="02040503050406030204" pitchFamily="18" charset="0"/>
                      </a:rPr>
                      <m:t>)</m:t>
                    </m:r>
                  </m:oMath>
                </a14:m>
                <a:r>
                  <a:rPr lang="en-US" sz="2400"/>
                  <a:t>.</a:t>
                </a:r>
              </a:p>
              <a:p>
                <a:r>
                  <a:rPr lang="en-US" sz="2400"/>
                  <a:t>     Replace </a:t>
                </a:r>
                <a14:m>
                  <m:oMath xmlns:m="http://schemas.openxmlformats.org/officeDocument/2006/math">
                    <m:r>
                      <a:rPr lang="en-US" sz="2400" i="1">
                        <a:latin typeface="Cambria Math" panose="02040503050406030204" pitchFamily="18" charset="0"/>
                      </a:rPr>
                      <m:t>𝑛</m:t>
                    </m:r>
                  </m:oMath>
                </a14:m>
                <a:r>
                  <a:rPr lang="en-US" sz="2400"/>
                  <a:t> in the above inequality by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𝑛</m:t>
                        </m:r>
                      </m:num>
                      <m:den>
                        <m:r>
                          <a:rPr lang="en-US" sz="2400" i="1">
                            <a:latin typeface="Cambria Math" panose="02040503050406030204" pitchFamily="18" charset="0"/>
                          </a:rPr>
                          <m:t>𝑏</m:t>
                        </m:r>
                      </m:den>
                    </m:f>
                  </m:oMath>
                </a14:m>
                <a:r>
                  <a:rPr lang="en-US" sz="2400"/>
                  <a:t>, then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𝑏</m:t>
                                </m:r>
                              </m:den>
                            </m:f>
                          </m:num>
                          <m:den>
                            <m:r>
                              <a:rPr lang="en-US" sz="2400" i="1">
                                <a:latin typeface="Cambria Math" panose="02040503050406030204" pitchFamily="18" charset="0"/>
                              </a:rPr>
                              <m:t>𝑏</m:t>
                            </m:r>
                          </m:den>
                        </m:f>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𝑐</m:t>
                        </m:r>
                      </m:num>
                      <m:den>
                        <m:r>
                          <a:rPr lang="en-US" sz="2400" i="1">
                            <a:latin typeface="Cambria Math" panose="02040503050406030204" pitchFamily="18" charset="0"/>
                          </a:rPr>
                          <m:t>𝑎</m:t>
                        </m:r>
                      </m:den>
                    </m:f>
                    <m:r>
                      <a:rPr lang="en-US" sz="2400" i="1">
                        <a:latin typeface="Cambria Math" panose="02040503050406030204" pitchFamily="18" charset="0"/>
                      </a:rPr>
                      <m:t>𝑓</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𝑛</m:t>
                            </m:r>
                          </m:num>
                          <m:den>
                            <m:r>
                              <a:rPr lang="en-US" sz="2400" i="1">
                                <a:latin typeface="Cambria Math" panose="02040503050406030204" pitchFamily="18" charset="0"/>
                              </a:rPr>
                              <m:t>𝑏</m:t>
                            </m:r>
                          </m:den>
                        </m:f>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𝑐</m:t>
                        </m:r>
                      </m:num>
                      <m:den>
                        <m:r>
                          <a:rPr lang="en-US" sz="2400" i="1">
                            <a:latin typeface="Cambria Math" panose="02040503050406030204" pitchFamily="18" charset="0"/>
                          </a:rPr>
                          <m:t>𝑎</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𝑐</m:t>
                            </m:r>
                          </m:num>
                          <m:den>
                            <m:r>
                              <a:rPr lang="en-US" sz="2400" i="1">
                                <a:latin typeface="Cambria Math" panose="02040503050406030204" pitchFamily="18" charset="0"/>
                              </a:rPr>
                              <m:t>𝑎</m:t>
                            </m:r>
                          </m:den>
                        </m:f>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𝑛</m:t>
                            </m:r>
                          </m:e>
                        </m:d>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𝑐</m:t>
                            </m:r>
                          </m:num>
                          <m:den>
                            <m:r>
                              <a:rPr lang="en-US" sz="2400" i="1">
                                <a:latin typeface="Cambria Math" panose="02040503050406030204" pitchFamily="18" charset="0"/>
                              </a:rPr>
                              <m:t>𝑎</m:t>
                            </m:r>
                          </m:den>
                        </m:f>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𝑛</m:t>
                        </m:r>
                      </m:e>
                    </m:d>
                    <m:r>
                      <m:rPr>
                        <m:nor/>
                      </m:rPr>
                      <a:rPr lang="en-US" sz="2400" dirty="0"/>
                      <m:t>.</m:t>
                    </m:r>
                  </m:oMath>
                </a14:m>
                <a:endParaRPr lang="en-US" sz="2400"/>
              </a:p>
              <a:p>
                <a:r>
                  <a:rPr lang="en-US" sz="2400"/>
                  <a:t>     Similarly, we can get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𝑛</m:t>
                            </m:r>
                          </m:num>
                          <m:den>
                            <m:sSup>
                              <m:sSupPr>
                                <m:ctrlPr>
                                  <a:rPr lang="en-US" sz="2400" i="1">
                                    <a:latin typeface="Cambria Math" panose="02040503050406030204" pitchFamily="18" charset="0"/>
                                  </a:rPr>
                                </m:ctrlPr>
                              </m:sSupPr>
                              <m:e>
                                <m:r>
                                  <a:rPr lang="en-US" sz="2400" i="1">
                                    <a:latin typeface="Cambria Math" panose="02040503050406030204" pitchFamily="18" charset="0"/>
                                  </a:rPr>
                                  <m:t>𝑏</m:t>
                                </m:r>
                              </m:e>
                              <m:sup>
                                <m:r>
                                  <a:rPr lang="en-US" sz="2400" i="1">
                                    <a:latin typeface="Cambria Math" panose="02040503050406030204" pitchFamily="18" charset="0"/>
                                  </a:rPr>
                                  <m:t>𝑗</m:t>
                                </m:r>
                              </m:sup>
                            </m:sSup>
                          </m:den>
                        </m:f>
                      </m:e>
                    </m:d>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𝑐</m:t>
                            </m:r>
                          </m:num>
                          <m:den>
                            <m:r>
                              <a:rPr lang="en-US" sz="2400" i="1">
                                <a:latin typeface="Cambria Math" panose="02040503050406030204" pitchFamily="18" charset="0"/>
                              </a:rPr>
                              <m:t>𝑎</m:t>
                            </m:r>
                          </m:den>
                        </m:f>
                        <m:r>
                          <a:rPr lang="en-US" sz="2400" i="1">
                            <a:latin typeface="Cambria Math" panose="02040503050406030204" pitchFamily="18" charset="0"/>
                          </a:rPr>
                          <m:t>)</m:t>
                        </m:r>
                      </m:e>
                      <m:sup>
                        <m:r>
                          <a:rPr lang="en-US" sz="2400" b="0" i="1" smtClean="0">
                            <a:latin typeface="Cambria Math" panose="02040503050406030204" pitchFamily="18" charset="0"/>
                          </a:rPr>
                          <m:t>𝑗</m:t>
                        </m:r>
                      </m:sup>
                    </m:sSup>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𝑛</m:t>
                        </m:r>
                      </m:e>
                    </m:d>
                    <m:r>
                      <m:rPr>
                        <m:nor/>
                      </m:rPr>
                      <a:rPr lang="en-US" sz="2400" dirty="0"/>
                      <m:t>.</m:t>
                    </m:r>
                  </m:oMath>
                </a14:m>
                <a:r>
                  <a:rPr lang="en-US" sz="2400"/>
                  <a:t> So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𝑗</m:t>
                        </m:r>
                      </m:sup>
                    </m:sSup>
                    <m:r>
                      <a:rPr lang="en-US" sz="2400" i="1">
                        <a:latin typeface="Cambria Math" panose="02040503050406030204" pitchFamily="18" charset="0"/>
                      </a:rPr>
                      <m:t>𝑓</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𝑛</m:t>
                            </m:r>
                          </m:num>
                          <m:den>
                            <m:sSup>
                              <m:sSupPr>
                                <m:ctrlPr>
                                  <a:rPr lang="en-US" sz="2400" i="1">
                                    <a:latin typeface="Cambria Math" panose="02040503050406030204" pitchFamily="18" charset="0"/>
                                  </a:rPr>
                                </m:ctrlPr>
                              </m:sSupPr>
                              <m:e>
                                <m:r>
                                  <a:rPr lang="en-US" sz="2400" i="1">
                                    <a:latin typeface="Cambria Math" panose="02040503050406030204" pitchFamily="18" charset="0"/>
                                  </a:rPr>
                                  <m:t>𝑏</m:t>
                                </m:r>
                              </m:e>
                              <m:sup>
                                <m:r>
                                  <a:rPr lang="en-US" sz="2400" i="1">
                                    <a:latin typeface="Cambria Math" panose="02040503050406030204" pitchFamily="18" charset="0"/>
                                  </a:rPr>
                                  <m:t>𝑗</m:t>
                                </m:r>
                              </m:sup>
                            </m:sSup>
                          </m:den>
                        </m:f>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𝑗</m:t>
                        </m:r>
                      </m:sup>
                    </m:sSup>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𝑛</m:t>
                        </m:r>
                      </m:e>
                    </m:d>
                  </m:oMath>
                </a14:m>
                <a:r>
                  <a:rPr lang="en-US" sz="2400"/>
                  <a:t>.</a:t>
                </a:r>
              </a:p>
            </p:txBody>
          </p:sp>
        </mc:Choice>
        <mc:Fallback>
          <p:sp>
            <p:nvSpPr>
              <p:cNvPr id="10" name="TextBox 9">
                <a:extLst>
                  <a:ext uri="{FF2B5EF4-FFF2-40B4-BE49-F238E27FC236}">
                    <a16:creationId xmlns:a16="http://schemas.microsoft.com/office/drawing/2014/main" id="{F1A6E3B1-6D16-3442-B0B9-30A54223D2A7}"/>
                  </a:ext>
                </a:extLst>
              </p:cNvPr>
              <p:cNvSpPr txBox="1">
                <a:spLocks noRot="1" noChangeAspect="1" noMove="1" noResize="1" noEditPoints="1" noAdjustHandles="1" noChangeArrowheads="1" noChangeShapeType="1" noTextEdit="1"/>
              </p:cNvSpPr>
              <p:nvPr/>
            </p:nvSpPr>
            <p:spPr>
              <a:xfrm>
                <a:off x="0" y="1536125"/>
                <a:ext cx="12009120" cy="2108206"/>
              </a:xfrm>
              <a:prstGeom prst="rect">
                <a:avLst/>
              </a:prstGeom>
              <a:blipFill>
                <a:blip r:embed="rId5"/>
                <a:stretch>
                  <a:fillRect l="-7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文本框 11">
                <a:extLst>
                  <a:ext uri="{FF2B5EF4-FFF2-40B4-BE49-F238E27FC236}">
                    <a16:creationId xmlns:a16="http://schemas.microsoft.com/office/drawing/2014/main" id="{C80FA6BE-48BF-564F-859D-DF85EBC50BF4}"/>
                  </a:ext>
                </a:extLst>
              </p:cNvPr>
              <p:cNvSpPr txBox="1"/>
              <p:nvPr/>
            </p:nvSpPr>
            <p:spPr>
              <a:xfrm>
                <a:off x="7401191" y="500031"/>
                <a:ext cx="4809097" cy="769441"/>
              </a:xfrm>
              <a:prstGeom prst="rect">
                <a:avLst/>
              </a:prstGeom>
              <a:noFill/>
              <a:ln w="19050">
                <a:solidFill>
                  <a:srgbClr val="FF0000"/>
                </a:solidFill>
                <a:prstDash val="dash"/>
              </a:ln>
              <a:effectLst/>
            </p:spPr>
            <p:txBody>
              <a:bodyPr wrap="square">
                <a:spAutoFit/>
              </a:bodyPr>
              <a:lstStyle/>
              <a:p>
                <a:pPr>
                  <a:defRPr/>
                </a:pPr>
                <a:r>
                  <a:rPr lang="en-US" altLang="zh-CN" sz="2200" kern="0">
                    <a:latin typeface="Times" pitchFamily="2" charset="0"/>
                    <a:cs typeface="Times New Roman" panose="02020603050405020304" pitchFamily="18" charset="0"/>
                  </a:rPr>
                  <a:t>If</a:t>
                </a:r>
                <a:r>
                  <a:rPr lang="en-US" altLang="zh-CN" sz="2200" b="1" kern="0">
                    <a:solidFill>
                      <a:srgbClr val="70AD47">
                        <a:lumMod val="50000"/>
                      </a:srgbClr>
                    </a:solidFill>
                    <a:latin typeface="Times" pitchFamily="2" charset="0"/>
                    <a:cs typeface="Times New Roman" panose="02020603050405020304" pitchFamily="18" charset="0"/>
                  </a:rPr>
                  <a:t> </a:t>
                </a:r>
                <a14:m>
                  <m:oMath xmlns:m="http://schemas.openxmlformats.org/officeDocument/2006/math">
                    <m:r>
                      <a:rPr lang="en-US" altLang="en-US" sz="2200" b="0" i="1" smtClean="0">
                        <a:latin typeface="Cambria Math" panose="02040503050406030204" pitchFamily="18" charset="0"/>
                      </a:rPr>
                      <m:t>𝑓</m:t>
                    </m:r>
                    <m:d>
                      <m:dPr>
                        <m:ctrlPr>
                          <a:rPr lang="en-US" altLang="en-US" sz="2200" b="0" i="1" smtClean="0">
                            <a:latin typeface="Cambria Math" panose="02040503050406030204" pitchFamily="18" charset="0"/>
                          </a:rPr>
                        </m:ctrlPr>
                      </m:dPr>
                      <m:e>
                        <m:r>
                          <a:rPr lang="en-US" altLang="en-US" sz="2200" b="0" i="1" smtClean="0">
                            <a:latin typeface="Cambria Math" panose="02040503050406030204" pitchFamily="18" charset="0"/>
                          </a:rPr>
                          <m:t>𝑛</m:t>
                        </m:r>
                      </m:e>
                    </m:d>
                    <m:r>
                      <a:rPr lang="en-US" altLang="en-US" sz="2200" b="0" i="1" smtClean="0">
                        <a:latin typeface="Cambria Math" panose="02040503050406030204" pitchFamily="18" charset="0"/>
                      </a:rPr>
                      <m:t>=</m:t>
                    </m:r>
                    <m:r>
                      <a:rPr lang="en-US" altLang="en-US" sz="2200" i="1">
                        <a:latin typeface="Cambria Math" panose="02040503050406030204" pitchFamily="18" charset="0"/>
                      </a:rPr>
                      <m:t>𝑂</m:t>
                    </m:r>
                    <m:d>
                      <m:dPr>
                        <m:ctrlPr>
                          <a:rPr lang="en-US" altLang="en-US" sz="2200" i="1">
                            <a:latin typeface="Cambria Math" panose="02040503050406030204" pitchFamily="18" charset="0"/>
                          </a:rPr>
                        </m:ctrlPr>
                      </m:dPr>
                      <m:e>
                        <m:r>
                          <a:rPr lang="en-US" altLang="en-US" sz="2200" b="0" i="1" smtClean="0">
                            <a:latin typeface="Cambria Math" panose="02040503050406030204" pitchFamily="18" charset="0"/>
                          </a:rPr>
                          <m:t>𝑠</m:t>
                        </m:r>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𝑛</m:t>
                        </m:r>
                        <m:r>
                          <a:rPr lang="en-US" altLang="en-US" sz="2200" b="0" i="1" smtClean="0">
                            <a:latin typeface="Cambria Math" panose="02040503050406030204" pitchFamily="18" charset="0"/>
                          </a:rPr>
                          <m:t>)</m:t>
                        </m:r>
                      </m:e>
                    </m:d>
                  </m:oMath>
                </a14:m>
                <a:r>
                  <a:rPr lang="en-US" altLang="zh-CN" sz="2200" kern="0">
                    <a:latin typeface="Times" pitchFamily="2" charset="0"/>
                    <a:ea typeface="等线" panose="02010600030101010101" pitchFamily="2" charset="-122"/>
                    <a:cs typeface="Times New Roman" panose="02020603050405020304" pitchFamily="18" charset="0"/>
                  </a:rPr>
                  <a:t> and </a:t>
                </a:r>
                <a14:m>
                  <m:oMath xmlns:m="http://schemas.openxmlformats.org/officeDocument/2006/math">
                    <m:r>
                      <a:rPr lang="en-US" altLang="en-US" sz="2200" b="0" i="1" smtClean="0">
                        <a:latin typeface="Cambria Math" panose="02040503050406030204" pitchFamily="18" charset="0"/>
                      </a:rPr>
                      <m:t>𝑔</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i="1">
                        <a:latin typeface="Cambria Math" panose="02040503050406030204" pitchFamily="18" charset="0"/>
                      </a:rPr>
                      <m:t>=</m:t>
                    </m:r>
                    <m:r>
                      <a:rPr lang="en-US" altLang="en-US" sz="2200" i="1">
                        <a:latin typeface="Cambria Math" panose="02040503050406030204" pitchFamily="18" charset="0"/>
                      </a:rPr>
                      <m:t>𝑂</m:t>
                    </m:r>
                    <m:d>
                      <m:dPr>
                        <m:ctrlPr>
                          <a:rPr lang="en-US" altLang="en-US" sz="2200" i="1">
                            <a:latin typeface="Cambria Math" panose="02040503050406030204" pitchFamily="18" charset="0"/>
                          </a:rPr>
                        </m:ctrlPr>
                      </m:dPr>
                      <m:e>
                        <m:r>
                          <a:rPr lang="en-US" altLang="en-US" sz="2200" b="0" i="1" smtClean="0">
                            <a:latin typeface="Cambria Math" panose="02040503050406030204" pitchFamily="18" charset="0"/>
                          </a:rPr>
                          <m:t>𝑟</m:t>
                        </m:r>
                        <m:r>
                          <a:rPr lang="en-US" altLang="en-US" sz="2200" i="1">
                            <a:latin typeface="Cambria Math" panose="02040503050406030204" pitchFamily="18" charset="0"/>
                          </a:rPr>
                          <m:t>(</m:t>
                        </m:r>
                        <m:r>
                          <a:rPr lang="en-US" altLang="en-US" sz="2200" i="1">
                            <a:latin typeface="Cambria Math" panose="02040503050406030204" pitchFamily="18" charset="0"/>
                          </a:rPr>
                          <m:t>𝑛</m:t>
                        </m:r>
                        <m:r>
                          <a:rPr lang="en-US" altLang="en-US" sz="2200" i="1">
                            <a:latin typeface="Cambria Math" panose="02040503050406030204" pitchFamily="18" charset="0"/>
                          </a:rPr>
                          <m:t>)</m:t>
                        </m:r>
                      </m:e>
                    </m:d>
                  </m:oMath>
                </a14:m>
                <a:r>
                  <a:rPr lang="en-US" altLang="zh-CN" sz="2200" kern="0">
                    <a:latin typeface="Times" pitchFamily="2" charset="0"/>
                    <a:ea typeface="等线" panose="02010600030101010101" pitchFamily="2" charset="-122"/>
                    <a:cs typeface="Times New Roman" panose="02020603050405020304" pitchFamily="18" charset="0"/>
                  </a:rPr>
                  <a:t>. Then </a:t>
                </a:r>
                <a14:m>
                  <m:oMath xmlns:m="http://schemas.openxmlformats.org/officeDocument/2006/math">
                    <m:r>
                      <a:rPr lang="en-US" altLang="en-US" sz="2200" i="1">
                        <a:latin typeface="Cambria Math" panose="02040503050406030204" pitchFamily="18" charset="0"/>
                      </a:rPr>
                      <m:t>𝑓</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b="0" i="1" smtClean="0">
                        <a:latin typeface="Cambria Math" panose="02040503050406030204" pitchFamily="18" charset="0"/>
                      </a:rPr>
                      <m:t>+</m:t>
                    </m:r>
                  </m:oMath>
                </a14:m>
                <a:r>
                  <a:rPr lang="en-US" altLang="en-US" sz="2200"/>
                  <a:t> </a:t>
                </a:r>
                <a14:m>
                  <m:oMath xmlns:m="http://schemas.openxmlformats.org/officeDocument/2006/math">
                    <m:r>
                      <a:rPr lang="en-US" altLang="en-US" sz="2200" i="1">
                        <a:latin typeface="Cambria Math" panose="02040503050406030204" pitchFamily="18" charset="0"/>
                      </a:rPr>
                      <m:t>𝑔</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𝑂</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𝑠</m:t>
                        </m:r>
                        <m:d>
                          <m:dPr>
                            <m:ctrlPr>
                              <a:rPr lang="en-US" altLang="en-US" sz="2200" i="1">
                                <a:latin typeface="Cambria Math" panose="02040503050406030204" pitchFamily="18" charset="0"/>
                              </a:rPr>
                            </m:ctrlPr>
                          </m:dPr>
                          <m:e>
                            <m:r>
                              <a:rPr lang="en-US" altLang="en-US" sz="2200" i="1">
                                <a:latin typeface="Cambria Math" panose="02040503050406030204" pitchFamily="18" charset="0"/>
                              </a:rPr>
                              <m:t>𝑛</m:t>
                            </m:r>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𝑟</m:t>
                        </m:r>
                        <m:r>
                          <a:rPr lang="en-US" altLang="en-US" sz="2200" b="0" i="1" smtClean="0">
                            <a:latin typeface="Cambria Math" panose="02040503050406030204" pitchFamily="18" charset="0"/>
                          </a:rPr>
                          <m:t>(</m:t>
                        </m:r>
                        <m:r>
                          <a:rPr lang="en-US" altLang="en-US" sz="2200" b="0" i="1" smtClean="0">
                            <a:latin typeface="Cambria Math" panose="02040503050406030204" pitchFamily="18" charset="0"/>
                          </a:rPr>
                          <m:t>𝑛</m:t>
                        </m:r>
                        <m:r>
                          <a:rPr lang="en-US" altLang="en-US" sz="2200" b="0" i="1" smtClean="0">
                            <a:latin typeface="Cambria Math" panose="02040503050406030204" pitchFamily="18" charset="0"/>
                          </a:rPr>
                          <m:t>)</m:t>
                        </m:r>
                      </m:e>
                    </m:d>
                  </m:oMath>
                </a14:m>
                <a:r>
                  <a:rPr lang="en-US" altLang="zh-CN" sz="2200" kern="0">
                    <a:latin typeface="Times" pitchFamily="2" charset="0"/>
                    <a:ea typeface="等线" panose="02010600030101010101" pitchFamily="2" charset="-122"/>
                    <a:cs typeface="Times New Roman" panose="02020603050405020304" pitchFamily="18" charset="0"/>
                  </a:rPr>
                  <a:t>.</a:t>
                </a:r>
              </a:p>
            </p:txBody>
          </p:sp>
        </mc:Choice>
        <mc:Fallback>
          <p:sp>
            <p:nvSpPr>
              <p:cNvPr id="13" name="文本框 11">
                <a:extLst>
                  <a:ext uri="{FF2B5EF4-FFF2-40B4-BE49-F238E27FC236}">
                    <a16:creationId xmlns:a16="http://schemas.microsoft.com/office/drawing/2014/main" id="{C80FA6BE-48BF-564F-859D-DF85EBC50BF4}"/>
                  </a:ext>
                </a:extLst>
              </p:cNvPr>
              <p:cNvSpPr txBox="1">
                <a:spLocks noRot="1" noChangeAspect="1" noMove="1" noResize="1" noEditPoints="1" noAdjustHandles="1" noChangeArrowheads="1" noChangeShapeType="1" noTextEdit="1"/>
              </p:cNvSpPr>
              <p:nvPr/>
            </p:nvSpPr>
            <p:spPr>
              <a:xfrm>
                <a:off x="7401191" y="500031"/>
                <a:ext cx="4809097" cy="769441"/>
              </a:xfrm>
              <a:prstGeom prst="rect">
                <a:avLst/>
              </a:prstGeom>
              <a:blipFill>
                <a:blip r:embed="rId6"/>
                <a:stretch>
                  <a:fillRect l="-1515" t="-4651" r="-4293" b="-13953"/>
                </a:stretch>
              </a:blipFill>
              <a:ln w="19050">
                <a:solidFill>
                  <a:srgbClr val="FF0000"/>
                </a:solidFill>
                <a:prstDash val="dash"/>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F28346D-F749-B74F-BDEB-9FA64ED70DAC}"/>
                  </a:ext>
                </a:extLst>
              </p:cNvPr>
              <p:cNvSpPr txBox="1"/>
              <p:nvPr/>
            </p:nvSpPr>
            <p:spPr>
              <a:xfrm>
                <a:off x="5608320" y="5736253"/>
                <a:ext cx="6148925" cy="894925"/>
              </a:xfrm>
              <a:prstGeom prst="rect">
                <a:avLst/>
              </a:prstGeom>
              <a:noFill/>
              <a:ln w="19050">
                <a:solidFill>
                  <a:srgbClr val="7030A0"/>
                </a:solidFill>
                <a:prstDash val="dash"/>
              </a:ln>
            </p:spPr>
            <p:txBody>
              <a:bodyPr wrap="square" rtlCol="0">
                <a:spAutoFit/>
              </a:bodyPr>
              <a:lstStyle/>
              <a:p>
                <a:r>
                  <a:rPr lang="en-US" sz="2400"/>
                  <a:t>Then </a:t>
                </a:r>
                <a14:m>
                  <m:oMath xmlns:m="http://schemas.openxmlformats.org/officeDocument/2006/math">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d>
                      <m:dPr>
                        <m:ctrlPr>
                          <a:rPr lang="en-US" sz="2400" b="0" i="1" dirty="0" smtClean="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𝑏</m:t>
                                    </m:r>
                                  </m:sub>
                                </m:sSub>
                              </m:fName>
                              <m:e>
                                <m:r>
                                  <a:rPr lang="en-US" sz="2400" i="1" dirty="0">
                                    <a:latin typeface="Cambria Math" panose="02040503050406030204" pitchFamily="18" charset="0"/>
                                  </a:rPr>
                                  <m:t>𝑎</m:t>
                                </m:r>
                              </m:e>
                            </m:func>
                          </m:sup>
                        </m:sSup>
                      </m:e>
                    </m:d>
                    <m:r>
                      <a:rPr lang="en-US" sz="2400" b="0" i="1" dirty="0" smtClean="0">
                        <a:latin typeface="Cambria Math" panose="02040503050406030204" pitchFamily="18" charset="0"/>
                      </a:rPr>
                      <m:t>+</m:t>
                    </m:r>
                    <m:r>
                      <m:rPr>
                        <m:sty m:val="p"/>
                      </m:rPr>
                      <a:rPr lang="en-US" sz="2400">
                        <a:latin typeface="Cambria Math" panose="02040503050406030204" pitchFamily="18" charset="0"/>
                      </a:rPr>
                      <m:t>Θ</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𝑓</m:t>
                        </m:r>
                        <m:r>
                          <a:rPr lang="en-US" sz="2400" b="0" i="1" dirty="0" smtClean="0">
                            <a:latin typeface="Cambria Math" panose="02040503050406030204" pitchFamily="18" charset="0"/>
                          </a:rPr>
                          <m:t>(</m:t>
                        </m:r>
                        <m:r>
                          <a:rPr lang="en-US" sz="2400" b="0" i="1" dirty="0" smtClean="0">
                            <a:latin typeface="Cambria Math" panose="02040503050406030204" pitchFamily="18" charset="0"/>
                          </a:rPr>
                          <m:t>𝑛</m:t>
                        </m:r>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r>
                      <m:rPr>
                        <m:sty m:val="p"/>
                      </m:rPr>
                      <a:rPr lang="en-US" sz="2400">
                        <a:latin typeface="Cambria Math" panose="02040503050406030204" pitchFamily="18" charset="0"/>
                      </a:rPr>
                      <m:t>Θ</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𝑓</m:t>
                        </m:r>
                        <m:r>
                          <a:rPr lang="en-US" sz="2400" b="0" i="1" dirty="0" smtClean="0">
                            <a:latin typeface="Cambria Math" panose="02040503050406030204" pitchFamily="18" charset="0"/>
                          </a:rPr>
                          <m:t>(</m:t>
                        </m:r>
                        <m:r>
                          <a:rPr lang="en-US" sz="2400" b="0" i="1" dirty="0" smtClean="0">
                            <a:latin typeface="Cambria Math" panose="02040503050406030204" pitchFamily="18" charset="0"/>
                          </a:rPr>
                          <m:t>𝑛</m:t>
                        </m:r>
                        <m:r>
                          <a:rPr lang="en-US" sz="2400" b="0" i="1" dirty="0" smtClean="0">
                            <a:latin typeface="Cambria Math" panose="02040503050406030204" pitchFamily="18" charset="0"/>
                          </a:rPr>
                          <m:t>)</m:t>
                        </m:r>
                      </m:e>
                    </m:d>
                  </m:oMath>
                </a14:m>
                <a:r>
                  <a:rPr lang="en-US" sz="2400"/>
                  <a:t> since </a:t>
                </a:r>
                <a14:m>
                  <m:oMath xmlns:m="http://schemas.openxmlformats.org/officeDocument/2006/math">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r>
                      <a:rPr lang="en-US" sz="2400" b="0" i="1" dirty="0" smtClean="0">
                        <a:latin typeface="Cambria Math" panose="02040503050406030204" pitchFamily="18" charset="0"/>
                      </a:rPr>
                      <m:t>=</m:t>
                    </m:r>
                    <m:r>
                      <m:rPr>
                        <m:sty m:val="p"/>
                      </m:rPr>
                      <a:rPr lang="en-US" sz="2400" b="0" i="0" dirty="0" smtClean="0">
                        <a:latin typeface="Cambria Math" panose="02040503050406030204" pitchFamily="18" charset="0"/>
                      </a:rPr>
                      <m:t>Ω</m:t>
                    </m:r>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func>
                          <m:funcPr>
                            <m:ctrlPr>
                              <a:rPr lang="en-US" sz="2400" i="1" dirty="0">
                                <a:latin typeface="Cambria Math" panose="02040503050406030204" pitchFamily="18" charset="0"/>
                              </a:rPr>
                            </m:ctrlPr>
                          </m:funcPr>
                          <m:fNa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log</m:t>
                                </m:r>
                              </m:e>
                              <m:sub>
                                <m:r>
                                  <a:rPr lang="en-US" sz="2400" i="1" dirty="0">
                                    <a:latin typeface="Cambria Math" panose="02040503050406030204" pitchFamily="18" charset="0"/>
                                  </a:rPr>
                                  <m:t>𝑏</m:t>
                                </m:r>
                              </m:sub>
                            </m:sSub>
                          </m:fName>
                          <m:e>
                            <m:r>
                              <a:rPr lang="en-US" sz="2400" i="1" dirty="0">
                                <a:latin typeface="Cambria Math" panose="02040503050406030204" pitchFamily="18" charset="0"/>
                              </a:rPr>
                              <m:t>𝑎</m:t>
                            </m:r>
                            <m:r>
                              <a:rPr lang="en-US" sz="2400" b="0" i="1" dirty="0" smtClean="0">
                                <a:latin typeface="Cambria Math" panose="02040503050406030204" pitchFamily="18" charset="0"/>
                              </a:rPr>
                              <m:t>+</m:t>
                            </m:r>
                            <m:r>
                              <a:rPr lang="en-US" sz="2400" b="0" i="1" dirty="0" smtClean="0">
                                <a:latin typeface="Cambria Math" panose="02040503050406030204" pitchFamily="18" charset="0"/>
                              </a:rPr>
                              <m:t>𝜖</m:t>
                            </m:r>
                          </m:e>
                        </m:func>
                      </m:sup>
                    </m:sSup>
                    <m:r>
                      <a:rPr lang="en-US" sz="2400" b="0" i="1" dirty="0" smtClean="0">
                        <a:latin typeface="Cambria Math" panose="02040503050406030204" pitchFamily="18" charset="0"/>
                      </a:rPr>
                      <m:t>)</m:t>
                    </m:r>
                  </m:oMath>
                </a14:m>
                <a:r>
                  <a:rPr lang="en-US" sz="2400"/>
                  <a:t>, case 3 is proved.</a:t>
                </a:r>
              </a:p>
            </p:txBody>
          </p:sp>
        </mc:Choice>
        <mc:Fallback>
          <p:sp>
            <p:nvSpPr>
              <p:cNvPr id="16" name="TextBox 15">
                <a:extLst>
                  <a:ext uri="{FF2B5EF4-FFF2-40B4-BE49-F238E27FC236}">
                    <a16:creationId xmlns:a16="http://schemas.microsoft.com/office/drawing/2014/main" id="{6F28346D-F749-B74F-BDEB-9FA64ED70DAC}"/>
                  </a:ext>
                </a:extLst>
              </p:cNvPr>
              <p:cNvSpPr txBox="1">
                <a:spLocks noRot="1" noChangeAspect="1" noMove="1" noResize="1" noEditPoints="1" noAdjustHandles="1" noChangeArrowheads="1" noChangeShapeType="1" noTextEdit="1"/>
              </p:cNvSpPr>
              <p:nvPr/>
            </p:nvSpPr>
            <p:spPr>
              <a:xfrm>
                <a:off x="5608320" y="5736253"/>
                <a:ext cx="6148925" cy="894925"/>
              </a:xfrm>
              <a:prstGeom prst="rect">
                <a:avLst/>
              </a:prstGeom>
              <a:blipFill>
                <a:blip r:embed="rId7"/>
                <a:stretch>
                  <a:fillRect l="-1383" t="-2000" b="-13333"/>
                </a:stretch>
              </a:blipFill>
              <a:ln w="19050">
                <a:solidFill>
                  <a:srgbClr val="7030A0"/>
                </a:solidFill>
                <a:prstDash val="dash"/>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E73B677-5958-EA47-9493-D08389692601}"/>
              </a:ext>
            </a:extLst>
          </p:cNvPr>
          <p:cNvPicPr>
            <a:picLocks noChangeAspect="1"/>
          </p:cNvPicPr>
          <p:nvPr/>
        </p:nvPicPr>
        <p:blipFill>
          <a:blip r:embed="rId8"/>
          <a:stretch>
            <a:fillRect/>
          </a:stretch>
        </p:blipFill>
        <p:spPr>
          <a:xfrm>
            <a:off x="412749" y="3676420"/>
            <a:ext cx="3459943" cy="1008015"/>
          </a:xfrm>
          <a:prstGeom prst="rect">
            <a:avLst/>
          </a:prstGeom>
        </p:spPr>
      </p:pic>
      <p:pic>
        <p:nvPicPr>
          <p:cNvPr id="12" name="Picture 11">
            <a:extLst>
              <a:ext uri="{FF2B5EF4-FFF2-40B4-BE49-F238E27FC236}">
                <a16:creationId xmlns:a16="http://schemas.microsoft.com/office/drawing/2014/main" id="{B29E4C30-E7B6-1347-92BC-398C64D3C286}"/>
              </a:ext>
            </a:extLst>
          </p:cNvPr>
          <p:cNvPicPr>
            <a:picLocks noChangeAspect="1"/>
          </p:cNvPicPr>
          <p:nvPr/>
        </p:nvPicPr>
        <p:blipFill>
          <a:blip r:embed="rId9"/>
          <a:stretch>
            <a:fillRect/>
          </a:stretch>
        </p:blipFill>
        <p:spPr>
          <a:xfrm>
            <a:off x="3969929" y="3682190"/>
            <a:ext cx="2158789" cy="947761"/>
          </a:xfrm>
          <a:prstGeom prst="rect">
            <a:avLst/>
          </a:prstGeom>
        </p:spPr>
      </p:pic>
      <p:pic>
        <p:nvPicPr>
          <p:cNvPr id="15" name="Picture 14">
            <a:extLst>
              <a:ext uri="{FF2B5EF4-FFF2-40B4-BE49-F238E27FC236}">
                <a16:creationId xmlns:a16="http://schemas.microsoft.com/office/drawing/2014/main" id="{A7BFE2C7-C62B-2945-8D83-D492937E7944}"/>
              </a:ext>
            </a:extLst>
          </p:cNvPr>
          <p:cNvPicPr>
            <a:picLocks noChangeAspect="1"/>
          </p:cNvPicPr>
          <p:nvPr/>
        </p:nvPicPr>
        <p:blipFill>
          <a:blip r:embed="rId10"/>
          <a:stretch>
            <a:fillRect/>
          </a:stretch>
        </p:blipFill>
        <p:spPr>
          <a:xfrm>
            <a:off x="1203198" y="4629950"/>
            <a:ext cx="2393090" cy="2228049"/>
          </a:xfrm>
          <a:prstGeom prst="rect">
            <a:avLst/>
          </a:prstGeom>
        </p:spPr>
      </p:pic>
      <p:sp>
        <p:nvSpPr>
          <p:cNvPr id="19" name="TextBox 18">
            <a:extLst>
              <a:ext uri="{FF2B5EF4-FFF2-40B4-BE49-F238E27FC236}">
                <a16:creationId xmlns:a16="http://schemas.microsoft.com/office/drawing/2014/main" id="{16BDD301-35E5-844D-9D5D-84AA24E1871B}"/>
              </a:ext>
            </a:extLst>
          </p:cNvPr>
          <p:cNvSpPr txBox="1"/>
          <p:nvPr/>
        </p:nvSpPr>
        <p:spPr>
          <a:xfrm>
            <a:off x="2913888" y="6379017"/>
            <a:ext cx="453970" cy="461665"/>
          </a:xfrm>
          <a:prstGeom prst="rect">
            <a:avLst/>
          </a:prstGeom>
          <a:solidFill>
            <a:schemeClr val="bg1"/>
          </a:solidFill>
        </p:spPr>
        <p:txBody>
          <a:bodyPr wrap="square" rtlCol="0">
            <a:spAutoFit/>
          </a:bodyPr>
          <a:lstStyle/>
          <a:p>
            <a:r>
              <a:rPr lang="en-US" sz="2400"/>
              <a:t>. </a:t>
            </a:r>
            <a:r>
              <a:rPr lang="en-US"/>
              <a:t>  </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62ACF15-C2F8-3C4D-BAA5-51C9D532532E}"/>
                  </a:ext>
                </a:extLst>
              </p:cNvPr>
              <p:cNvSpPr txBox="1"/>
              <p:nvPr/>
            </p:nvSpPr>
            <p:spPr>
              <a:xfrm>
                <a:off x="5608320" y="4425763"/>
                <a:ext cx="6217920" cy="1014380"/>
              </a:xfrm>
              <a:prstGeom prst="rect">
                <a:avLst/>
              </a:prstGeom>
              <a:noFill/>
              <a:ln>
                <a:solidFill>
                  <a:srgbClr val="00B050"/>
                </a:solidFill>
                <a:prstDash val="dashDot"/>
              </a:ln>
            </p:spPr>
            <p:txBody>
              <a:bodyPr wrap="square" rtlCol="0">
                <a:spAutoFit/>
              </a:bodyPr>
              <a:lstStyle/>
              <a:p>
                <a:r>
                  <a:rPr lang="en-US" sz="2400"/>
                  <a:t>Since all terms in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oMath>
                </a14:m>
                <a:r>
                  <a:rPr lang="en-US" sz="2400"/>
                  <a:t> are non-negative, then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0</m:t>
                        </m:r>
                      </m:sup>
                    </m:sSup>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0</m:t>
                                </m:r>
                              </m:sup>
                            </m:sSup>
                          </m:den>
                        </m:f>
                      </m:e>
                    </m:d>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a:t>. So </a:t>
                </a:r>
                <a14:m>
                  <m:oMath xmlns:m="http://schemas.openxmlformats.org/officeDocument/2006/math">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𝑛</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a:t>. </a:t>
                </a:r>
              </a:p>
            </p:txBody>
          </p:sp>
        </mc:Choice>
        <mc:Fallback>
          <p:sp>
            <p:nvSpPr>
              <p:cNvPr id="20" name="TextBox 19">
                <a:extLst>
                  <a:ext uri="{FF2B5EF4-FFF2-40B4-BE49-F238E27FC236}">
                    <a16:creationId xmlns:a16="http://schemas.microsoft.com/office/drawing/2014/main" id="{662ACF15-C2F8-3C4D-BAA5-51C9D532532E}"/>
                  </a:ext>
                </a:extLst>
              </p:cNvPr>
              <p:cNvSpPr txBox="1">
                <a:spLocks noRot="1" noChangeAspect="1" noMove="1" noResize="1" noEditPoints="1" noAdjustHandles="1" noChangeArrowheads="1" noChangeShapeType="1" noTextEdit="1"/>
              </p:cNvSpPr>
              <p:nvPr/>
            </p:nvSpPr>
            <p:spPr>
              <a:xfrm>
                <a:off x="5608320" y="4425763"/>
                <a:ext cx="6217920" cy="1014380"/>
              </a:xfrm>
              <a:prstGeom prst="rect">
                <a:avLst/>
              </a:prstGeom>
              <a:blipFill>
                <a:blip r:embed="rId11"/>
                <a:stretch>
                  <a:fillRect l="-1370" t="-4167" b="-3571"/>
                </a:stretch>
              </a:blipFill>
              <a:ln>
                <a:solidFill>
                  <a:srgbClr val="00B050"/>
                </a:solidFill>
                <a:prstDash val="dashDot"/>
              </a:ln>
            </p:spPr>
            <p:txBody>
              <a:bodyPr/>
              <a:lstStyle/>
              <a:p>
                <a:r>
                  <a:rPr lang="en-US">
                    <a:noFill/>
                  </a:rPr>
                  <a:t> </a:t>
                </a:r>
              </a:p>
            </p:txBody>
          </p:sp>
        </mc:Fallback>
      </mc:AlternateContent>
    </p:spTree>
    <p:extLst>
      <p:ext uri="{BB962C8B-B14F-4D97-AF65-F5344CB8AC3E}">
        <p14:creationId xmlns:p14="http://schemas.microsoft.com/office/powerpoint/2010/main" val="111179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5.5.1 Master Theorem – case cannot apply </a:t>
            </a:r>
          </a:p>
        </p:txBody>
      </p:sp>
      <p:pic>
        <p:nvPicPr>
          <p:cNvPr id="4" name="Picture 3">
            <a:extLst>
              <a:ext uri="{FF2B5EF4-FFF2-40B4-BE49-F238E27FC236}">
                <a16:creationId xmlns:a16="http://schemas.microsoft.com/office/drawing/2014/main" id="{DD4FFEB0-DF1D-A644-A1A2-12593B1CDBF1}"/>
              </a:ext>
            </a:extLst>
          </p:cNvPr>
          <p:cNvPicPr>
            <a:picLocks noChangeAspect="1"/>
          </p:cNvPicPr>
          <p:nvPr/>
        </p:nvPicPr>
        <p:blipFill>
          <a:blip r:embed="rId3"/>
          <a:stretch>
            <a:fillRect/>
          </a:stretch>
        </p:blipFill>
        <p:spPr>
          <a:xfrm>
            <a:off x="461949" y="798371"/>
            <a:ext cx="11080299" cy="1933681"/>
          </a:xfrm>
          <a:prstGeom prst="rect">
            <a:avLst/>
          </a:prstGeom>
          <a:solidFill>
            <a:schemeClr val="accent2">
              <a:lumMod val="20000"/>
              <a:lumOff val="80000"/>
            </a:schemeClr>
          </a:solidFill>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11AC6A93-1314-1347-95B6-93547D4381E3}"/>
                  </a:ext>
                </a:extLst>
              </p:cNvPr>
              <p:cNvSpPr/>
              <p:nvPr/>
            </p:nvSpPr>
            <p:spPr>
              <a:xfrm>
                <a:off x="807747" y="2732052"/>
                <a:ext cx="7744581" cy="2956066"/>
              </a:xfrm>
              <a:prstGeom prst="rect">
                <a:avLst/>
              </a:prstGeom>
            </p:spPr>
            <p:txBody>
              <a:bodyPr wrap="square">
                <a:spAutoFit/>
              </a:bodyPr>
              <a:lstStyle/>
              <a:p>
                <a:pPr>
                  <a:lnSpc>
                    <a:spcPct val="120000"/>
                  </a:lnSpc>
                </a:pPr>
                <a:r>
                  <a:rPr lang="en-US" altLang="en-US" sz="2800">
                    <a:ea typeface="Cambria Math" panose="02040503050406030204" pitchFamily="18" charset="0"/>
                  </a:rPr>
                  <a:t>Example: </a:t>
                </a: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2</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b="0" i="1" smtClean="0">
                                <a:latin typeface="Cambria Math" panose="02040503050406030204" pitchFamily="18" charset="0"/>
                                <a:ea typeface="Cambria Math" panose="02040503050406030204" pitchFamily="18" charset="0"/>
                              </a:rPr>
                              <m:t>2</m:t>
                            </m:r>
                          </m:den>
                        </m:f>
                      </m:e>
                    </m:d>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𝑛</m:t>
                    </m:r>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Thus, </a:t>
                </a:r>
                <a14:m>
                  <m:oMath xmlns:m="http://schemas.openxmlformats.org/officeDocument/2006/math">
                    <m:r>
                      <a:rPr lang="en-US" altLang="en-US" sz="2800" b="0" i="1" smtClean="0">
                        <a:latin typeface="Cambria Math" panose="02040503050406030204" pitchFamily="18" charset="0"/>
                        <a:ea typeface="Cambria Math" panose="02040503050406030204" pitchFamily="18" charset="0"/>
                      </a:rPr>
                      <m:t>𝑎</m:t>
                    </m:r>
                    <m:r>
                      <a:rPr lang="en-US" altLang="en-US" sz="2800" b="0" i="1" smtClean="0">
                        <a:latin typeface="Cambria Math" panose="02040503050406030204" pitchFamily="18" charset="0"/>
                        <a:ea typeface="Cambria Math" panose="02040503050406030204" pitchFamily="18" charset="0"/>
                      </a:rPr>
                      <m:t>=2, </m:t>
                    </m:r>
                    <m:r>
                      <a:rPr lang="en-US" altLang="en-US" sz="2800" b="0" i="1" smtClean="0">
                        <a:latin typeface="Cambria Math" panose="02040503050406030204" pitchFamily="18" charset="0"/>
                        <a:ea typeface="Cambria Math" panose="02040503050406030204" pitchFamily="18" charset="0"/>
                      </a:rPr>
                      <m:t>𝑏</m:t>
                    </m:r>
                    <m:r>
                      <a:rPr lang="en-US" altLang="en-US" sz="2800" b="0" i="1" smtClean="0">
                        <a:latin typeface="Cambria Math" panose="02040503050406030204" pitchFamily="18" charset="0"/>
                        <a:ea typeface="Cambria Math" panose="02040503050406030204" pitchFamily="18" charset="0"/>
                      </a:rPr>
                      <m:t>=2, </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𝑏</m:t>
                            </m:r>
                          </m:sub>
                        </m:sSub>
                      </m:fName>
                      <m:e>
                        <m:r>
                          <a:rPr lang="en-US" altLang="en-US" sz="2800" b="0" i="1" smtClean="0">
                            <a:latin typeface="Cambria Math" panose="02040503050406030204" pitchFamily="18" charset="0"/>
                            <a:ea typeface="Cambria Math" panose="02040503050406030204" pitchFamily="18" charset="0"/>
                          </a:rPr>
                          <m:t>𝑎</m:t>
                        </m:r>
                      </m:e>
                    </m:func>
                    <m:r>
                      <a:rPr lang="en-US" altLang="en-US" sz="2800" b="0" i="1" smtClean="0">
                        <a:latin typeface="Cambria Math" panose="02040503050406030204" pitchFamily="18" charset="0"/>
                        <a:ea typeface="Cambria Math" panose="02040503050406030204" pitchFamily="18" charset="0"/>
                      </a:rPr>
                      <m:t>=1</m:t>
                    </m:r>
                  </m:oMath>
                </a14:m>
                <a:r>
                  <a:rPr lang="en-US" altLang="en-US" sz="2800" b="0">
                    <a:ea typeface="Cambria Math" panose="02040503050406030204" pitchFamily="18" charset="0"/>
                  </a:rPr>
                  <a:t>.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oMath>
                </a14:m>
                <a:r>
                  <a:rPr lang="en-US" altLang="en-US" sz="2800">
                    <a:solidFill>
                      <a:srgbClr val="FF0000"/>
                    </a:solidFill>
                    <a:ea typeface="Cambria Math" panose="02040503050406030204" pitchFamily="18" charset="0"/>
                  </a:rPr>
                  <a:t> </a:t>
                </a:r>
                <a14:m>
                  <m:oMath xmlns:m="http://schemas.openxmlformats.org/officeDocument/2006/math">
                    <m:sSup>
                      <m:sSupPr>
                        <m:ctrlPr>
                          <a:rPr lang="en-US" altLang="en-US" sz="2800" i="1">
                            <a:solidFill>
                              <a:srgbClr val="FF0000"/>
                            </a:solidFill>
                            <a:latin typeface="Cambria Math" panose="02040503050406030204" pitchFamily="18" charset="0"/>
                            <a:ea typeface="Cambria Math" panose="02040503050406030204" pitchFamily="18" charset="0"/>
                          </a:rPr>
                        </m:ctrlPr>
                      </m:sSupPr>
                      <m:e>
                        <m:r>
                          <a:rPr lang="en-US" altLang="en-US" sz="2800" i="1">
                            <a:solidFill>
                              <a:srgbClr val="FF0000"/>
                            </a:solidFill>
                            <a:latin typeface="Cambria Math" panose="02040503050406030204" pitchFamily="18" charset="0"/>
                            <a:ea typeface="Cambria Math" panose="02040503050406030204" pitchFamily="18" charset="0"/>
                          </a:rPr>
                          <m:t>𝑛</m:t>
                        </m:r>
                      </m:e>
                      <m:sup>
                        <m:func>
                          <m:funcPr>
                            <m:ctrlPr>
                              <a:rPr lang="en-US" altLang="en-US" sz="2800" i="1">
                                <a:solidFill>
                                  <a:srgbClr val="FF0000"/>
                                </a:solidFill>
                                <a:latin typeface="Cambria Math" panose="02040503050406030204" pitchFamily="18" charset="0"/>
                                <a:ea typeface="Cambria Math" panose="02040503050406030204" pitchFamily="18" charset="0"/>
                              </a:rPr>
                            </m:ctrlPr>
                          </m:funcPr>
                          <m:fName>
                            <m:sSub>
                              <m:sSubPr>
                                <m:ctrlPr>
                                  <a:rPr lang="en-US" altLang="en-US" sz="2800" i="1">
                                    <a:solidFill>
                                      <a:srgbClr val="FF0000"/>
                                    </a:solidFill>
                                    <a:latin typeface="Cambria Math" panose="02040503050406030204" pitchFamily="18" charset="0"/>
                                    <a:ea typeface="Cambria Math" panose="02040503050406030204" pitchFamily="18" charset="0"/>
                                  </a:rPr>
                                </m:ctrlPr>
                              </m:sSubPr>
                              <m:e>
                                <m:r>
                                  <m:rPr>
                                    <m:sty m:val="p"/>
                                  </m:rPr>
                                  <a:rPr lang="en-US" altLang="en-US" sz="2800">
                                    <a:solidFill>
                                      <a:srgbClr val="FF0000"/>
                                    </a:solidFill>
                                    <a:latin typeface="Cambria Math" panose="02040503050406030204" pitchFamily="18" charset="0"/>
                                    <a:ea typeface="Cambria Math" panose="02040503050406030204" pitchFamily="18" charset="0"/>
                                  </a:rPr>
                                  <m:t>log</m:t>
                                </m:r>
                              </m:e>
                              <m:sub>
                                <m:r>
                                  <a:rPr lang="en-US" altLang="en-US" sz="2800" i="1">
                                    <a:solidFill>
                                      <a:srgbClr val="FF0000"/>
                                    </a:solidFill>
                                    <a:latin typeface="Cambria Math" panose="02040503050406030204" pitchFamily="18" charset="0"/>
                                    <a:ea typeface="Cambria Math" panose="02040503050406030204" pitchFamily="18" charset="0"/>
                                  </a:rPr>
                                  <m:t>𝑏</m:t>
                                </m:r>
                              </m:sub>
                            </m:sSub>
                          </m:fName>
                          <m:e>
                            <m:r>
                              <a:rPr lang="en-US" altLang="en-US" sz="2800" i="1">
                                <a:solidFill>
                                  <a:srgbClr val="FF0000"/>
                                </a:solidFill>
                                <a:latin typeface="Cambria Math" panose="02040503050406030204" pitchFamily="18" charset="0"/>
                                <a:ea typeface="Cambria Math" panose="02040503050406030204" pitchFamily="18" charset="0"/>
                              </a:rPr>
                              <m:t>𝑎</m:t>
                            </m:r>
                          </m:e>
                        </m:func>
                      </m:sup>
                    </m:sSup>
                    <m:r>
                      <a:rPr lang="en-US" altLang="en-US" sz="2800" i="1">
                        <a:solidFill>
                          <a:srgbClr val="FF0000"/>
                        </a:solidFill>
                        <a:latin typeface="Cambria Math" panose="02040503050406030204" pitchFamily="18" charset="0"/>
                        <a:ea typeface="Cambria Math" panose="02040503050406030204" pitchFamily="18" charset="0"/>
                      </a:rPr>
                      <m:t>=</m:t>
                    </m:r>
                    <m:r>
                      <a:rPr lang="en-US" altLang="en-US" sz="2800" i="1">
                        <a:solidFill>
                          <a:srgbClr val="FF0000"/>
                        </a:solidFill>
                        <a:latin typeface="Cambria Math" panose="02040503050406030204" pitchFamily="18" charset="0"/>
                        <a:ea typeface="Cambria Math" panose="02040503050406030204" pitchFamily="18" charset="0"/>
                      </a:rPr>
                      <m:t>𝑛</m:t>
                    </m:r>
                  </m:oMath>
                </a14:m>
                <a:endParaRPr lang="en-US" altLang="en-US" sz="2800" b="0">
                  <a:ea typeface="Cambria Math" panose="02040503050406030204" pitchFamily="18" charset="0"/>
                </a:endParaRPr>
              </a:p>
              <a:p>
                <a:pPr>
                  <a:lnSpc>
                    <a:spcPct val="120000"/>
                  </a:lnSpc>
                </a:pPr>
                <a:r>
                  <a:rPr lang="en-US" altLang="en-US" sz="2800">
                    <a:ea typeface="Cambria Math" panose="02040503050406030204" pitchFamily="18" charset="0"/>
                  </a:rPr>
                  <a:t>   </a:t>
                </a:r>
                <a14:m>
                  <m:oMath xmlns:m="http://schemas.openxmlformats.org/officeDocument/2006/math">
                    <m:r>
                      <a:rPr lang="en-US" altLang="en-US" sz="2800" i="1">
                        <a:latin typeface="Cambria Math" panose="02040503050406030204" pitchFamily="18" charset="0"/>
                        <a:ea typeface="Cambria Math" panose="02040503050406030204" pitchFamily="18" charset="0"/>
                      </a:rPr>
                      <m:t>𝑓</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𝑛</m:t>
                    </m:r>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O</m:t>
                    </m:r>
                    <m:r>
                      <a:rPr lang="en-US" altLang="en-US" sz="2800" i="1">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r>
                          <a:rPr lang="en-US" altLang="en-US" sz="2800" i="1">
                            <a:latin typeface="Cambria Math" panose="02040503050406030204" pitchFamily="18" charset="0"/>
                            <a:ea typeface="Cambria Math" panose="02040503050406030204" pitchFamily="18" charset="0"/>
                          </a:rPr>
                          <m:t>1−</m:t>
                        </m:r>
                        <m:r>
                          <a:rPr lang="en-US" altLang="en-US" sz="2800" i="1">
                            <a:latin typeface="Cambria Math" panose="02040503050406030204" pitchFamily="18" charset="0"/>
                            <a:ea typeface="Cambria Math" panose="02040503050406030204" pitchFamily="18" charset="0"/>
                          </a:rPr>
                          <m:t>𝜖</m:t>
                        </m:r>
                      </m:sup>
                    </m:sSup>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r>
                      <m:rPr>
                        <m:sty m:val="p"/>
                      </m:rPr>
                      <a:rPr lang="en-US" altLang="en-US" sz="2800" b="0" i="0" smtClean="0">
                        <a:latin typeface="Cambria Math" panose="02040503050406030204" pitchFamily="18" charset="0"/>
                        <a:ea typeface="Cambria Math" panose="02040503050406030204" pitchFamily="18" charset="0"/>
                      </a:rPr>
                      <m:t>Θ</m:t>
                    </m:r>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𝑛</m:t>
                    </m:r>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Ω</m:t>
                    </m:r>
                    <m:r>
                      <a:rPr lang="en-US" altLang="en-US" sz="2800" i="1">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r>
                          <a:rPr lang="en-US" altLang="en-US" sz="2800" i="1">
                            <a:latin typeface="Cambria Math" panose="02040503050406030204" pitchFamily="18" charset="0"/>
                            <a:ea typeface="Cambria Math" panose="02040503050406030204" pitchFamily="18" charset="0"/>
                          </a:rPr>
                          <m:t>1+</m:t>
                        </m:r>
                        <m:r>
                          <a:rPr lang="en-US" altLang="en-US" sz="2800" i="1">
                            <a:latin typeface="Cambria Math" panose="02040503050406030204" pitchFamily="18" charset="0"/>
                            <a:ea typeface="Cambria Math" panose="02040503050406030204" pitchFamily="18" charset="0"/>
                          </a:rPr>
                          <m:t>𝜖</m:t>
                        </m:r>
                      </m:sup>
                    </m:sSup>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p:txBody>
          </p:sp>
        </mc:Choice>
        <mc:Fallback>
          <p:sp>
            <p:nvSpPr>
              <p:cNvPr id="6" name="Rectangle 5">
                <a:extLst>
                  <a:ext uri="{FF2B5EF4-FFF2-40B4-BE49-F238E27FC236}">
                    <a16:creationId xmlns:a16="http://schemas.microsoft.com/office/drawing/2014/main" id="{11AC6A93-1314-1347-95B6-93547D4381E3}"/>
                  </a:ext>
                </a:extLst>
              </p:cNvPr>
              <p:cNvSpPr>
                <a:spLocks noRot="1" noChangeAspect="1" noMove="1" noResize="1" noEditPoints="1" noAdjustHandles="1" noChangeArrowheads="1" noChangeShapeType="1" noTextEdit="1"/>
              </p:cNvSpPr>
              <p:nvPr/>
            </p:nvSpPr>
            <p:spPr>
              <a:xfrm>
                <a:off x="807747" y="2732052"/>
                <a:ext cx="7744581" cy="2956066"/>
              </a:xfrm>
              <a:prstGeom prst="rect">
                <a:avLst/>
              </a:prstGeom>
              <a:blipFill>
                <a:blip r:embed="rId4"/>
                <a:stretch>
                  <a:fillRect l="-1654"/>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3A5F2C0E-FB47-1747-9ED2-661C3F028852}"/>
              </a:ext>
            </a:extLst>
          </p:cNvPr>
          <p:cNvSpPr/>
          <p:nvPr/>
        </p:nvSpPr>
        <p:spPr>
          <a:xfrm>
            <a:off x="6415601" y="4409486"/>
            <a:ext cx="5617073" cy="648287"/>
          </a:xfrm>
          <a:prstGeom prst="roundRect">
            <a:avLst/>
          </a:prstGeom>
          <a:solidFill>
            <a:srgbClr val="A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latin typeface="Comic Sans MS" panose="030F0702030302020204" pitchFamily="66" charset="0"/>
              </a:rPr>
              <a:t>Master Theorem doesn’t apply!</a:t>
            </a:r>
            <a:endParaRPr lang="zh-CN" altLang="en-US" sz="2800" b="1">
              <a:latin typeface="Comic Sans MS" panose="030F0702030302020204" pitchFamily="66" charset="0"/>
            </a:endParaRPr>
          </a:p>
        </p:txBody>
      </p:sp>
    </p:spTree>
    <p:extLst>
      <p:ext uri="{BB962C8B-B14F-4D97-AF65-F5344CB8AC3E}">
        <p14:creationId xmlns:p14="http://schemas.microsoft.com/office/powerpoint/2010/main" val="242561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5.5.2 Master Theorem –case cannot apply (cont.)</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11AC6A93-1314-1347-95B6-93547D4381E3}"/>
                  </a:ext>
                </a:extLst>
              </p:cNvPr>
              <p:cNvSpPr/>
              <p:nvPr/>
            </p:nvSpPr>
            <p:spPr>
              <a:xfrm>
                <a:off x="354615" y="946780"/>
                <a:ext cx="6417488" cy="866135"/>
              </a:xfrm>
              <a:prstGeom prst="rect">
                <a:avLst/>
              </a:prstGeom>
            </p:spPr>
            <p:txBody>
              <a:bodyPr wrap="square">
                <a:spAutoFit/>
              </a:bodyPr>
              <a:lstStyle/>
              <a:p>
                <a:pPr>
                  <a:lnSpc>
                    <a:spcPct val="120000"/>
                  </a:lnSpc>
                  <a:spcBef>
                    <a:spcPts val="600"/>
                  </a:spcBef>
                </a:pPr>
                <a:r>
                  <a:rPr lang="en-US" altLang="en-US" sz="2800">
                    <a:ea typeface="Cambria Math" panose="02040503050406030204" pitchFamily="18" charset="0"/>
                  </a:rPr>
                  <a:t>Example: </a:t>
                </a: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2</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b="0" i="1" smtClean="0">
                                <a:latin typeface="Cambria Math" panose="02040503050406030204" pitchFamily="18" charset="0"/>
                                <a:ea typeface="Cambria Math" panose="02040503050406030204" pitchFamily="18" charset="0"/>
                              </a:rPr>
                              <m:t>2</m:t>
                            </m:r>
                          </m:den>
                        </m:f>
                      </m:e>
                    </m:d>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𝑛</m:t>
                    </m:r>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oMath>
                </a14:m>
                <a:endParaRPr lang="en-US" altLang="en-US" sz="2800">
                  <a:ea typeface="Cambria Math" panose="02040503050406030204" pitchFamily="18" charset="0"/>
                </a:endParaRPr>
              </a:p>
            </p:txBody>
          </p:sp>
        </mc:Choice>
        <mc:Fallback>
          <p:sp>
            <p:nvSpPr>
              <p:cNvPr id="6" name="Rectangle 5">
                <a:extLst>
                  <a:ext uri="{FF2B5EF4-FFF2-40B4-BE49-F238E27FC236}">
                    <a16:creationId xmlns:a16="http://schemas.microsoft.com/office/drawing/2014/main" id="{11AC6A93-1314-1347-95B6-93547D4381E3}"/>
                  </a:ext>
                </a:extLst>
              </p:cNvPr>
              <p:cNvSpPr>
                <a:spLocks noRot="1" noChangeAspect="1" noMove="1" noResize="1" noEditPoints="1" noAdjustHandles="1" noChangeArrowheads="1" noChangeShapeType="1" noTextEdit="1"/>
              </p:cNvSpPr>
              <p:nvPr/>
            </p:nvSpPr>
            <p:spPr>
              <a:xfrm>
                <a:off x="354615" y="946780"/>
                <a:ext cx="6417488" cy="866135"/>
              </a:xfrm>
              <a:prstGeom prst="rect">
                <a:avLst/>
              </a:prstGeom>
              <a:blipFill>
                <a:blip r:embed="rId3"/>
                <a:stretch>
                  <a:fillRect l="-1899" b="-63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9B4A6B9-FD16-2A4B-8D1E-05DB9B384506}"/>
                  </a:ext>
                </a:extLst>
              </p:cNvPr>
              <p:cNvSpPr/>
              <p:nvPr/>
            </p:nvSpPr>
            <p:spPr>
              <a:xfrm>
                <a:off x="953193" y="2010203"/>
                <a:ext cx="9906000" cy="3731727"/>
              </a:xfrm>
              <a:prstGeom prst="rect">
                <a:avLst/>
              </a:prstGeom>
            </p:spPr>
            <p:txBody>
              <a:bodyPr wrap="square">
                <a:spAutoFit/>
              </a:bodyPr>
              <a:lstStyle/>
              <a:p>
                <a:pPr>
                  <a:lnSpc>
                    <a:spcPct val="120000"/>
                  </a:lnSpc>
                </a:pPr>
                <a:r>
                  <a:rPr lang="en-US" altLang="en-US" sz="2800">
                    <a:ea typeface="Cambria Math" panose="02040503050406030204" pitchFamily="18" charset="0"/>
                  </a:rPr>
                  <a:t>Claim: </a:t>
                </a: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b="0" i="1" smtClean="0">
                        <a:latin typeface="Cambria Math" panose="02040503050406030204" pitchFamily="18" charset="0"/>
                        <a:ea typeface="Cambria Math" panose="02040503050406030204" pitchFamily="18" charset="0"/>
                      </a:rPr>
                      <m:t>=</m:t>
                    </m:r>
                    <m:r>
                      <m:rPr>
                        <m:sty m:val="p"/>
                      </m:rPr>
                      <a:rPr lang="en-US" altLang="en-US" sz="2800" b="0" i="0" smtClean="0">
                        <a:latin typeface="Cambria Math" panose="02040503050406030204" pitchFamily="18" charset="0"/>
                        <a:ea typeface="Cambria Math" panose="02040503050406030204" pitchFamily="18" charset="0"/>
                      </a:rPr>
                      <m:t>Θ</m:t>
                    </m:r>
                    <m:r>
                      <a:rPr lang="en-US" altLang="en-US" sz="2800" b="0" i="1" smtClean="0">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𝑛</m:t>
                    </m:r>
                    <m:sSup>
                      <m:sSupPr>
                        <m:ctrlPr>
                          <a:rPr lang="en-US" altLang="en-US" sz="2800" b="0" i="1" smtClean="0">
                            <a:latin typeface="Cambria Math" panose="02040503050406030204" pitchFamily="18" charset="0"/>
                            <a:ea typeface="Cambria Math" panose="02040503050406030204" pitchFamily="18" charset="0"/>
                          </a:rPr>
                        </m:ctrlPr>
                      </m:sSupPr>
                      <m:e>
                        <m:d>
                          <m:dPr>
                            <m:ctrlPr>
                              <a:rPr lang="en-US" altLang="en-US" sz="2800" i="1">
                                <a:latin typeface="Cambria Math" panose="02040503050406030204" pitchFamily="18" charset="0"/>
                                <a:ea typeface="Cambria Math" panose="02040503050406030204" pitchFamily="18" charset="0"/>
                              </a:rPr>
                            </m:ctrlPr>
                          </m:dPr>
                          <m:e>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e>
                        </m:d>
                      </m:e>
                      <m:sup>
                        <m:r>
                          <a:rPr lang="en-US" altLang="en-US" sz="2800" b="0" i="1" smtClean="0">
                            <a:latin typeface="Cambria Math" panose="02040503050406030204" pitchFamily="18" charset="0"/>
                            <a:ea typeface="Cambria Math" panose="02040503050406030204" pitchFamily="18" charset="0"/>
                          </a:rPr>
                          <m:t>2</m:t>
                        </m:r>
                      </m:sup>
                    </m:sSup>
                    <m:r>
                      <a:rPr lang="en-US" altLang="en-US" sz="2800" b="0" i="1" smtClean="0">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From the proof idea for master theorem, we know that </a:t>
                </a:r>
              </a:p>
              <a:p>
                <a:pPr>
                  <a:lnSpc>
                    <a:spcPct val="120000"/>
                  </a:lnSpc>
                </a:pPr>
                <a14:m>
                  <m:oMathPara xmlns:m="http://schemas.openxmlformats.org/officeDocument/2006/math">
                    <m:oMathParaPr>
                      <m:jc m:val="left"/>
                    </m:oMathParaPr>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m:rPr>
                          <m:sty m:val="p"/>
                        </m:rPr>
                        <a:rPr lang="en-US" altLang="en-US" sz="2800" b="0" i="0" smtClean="0">
                          <a:latin typeface="Cambria Math" panose="02040503050406030204" pitchFamily="18" charset="0"/>
                          <a:ea typeface="Cambria Math" panose="02040503050406030204" pitchFamily="18" charset="0"/>
                        </a:rPr>
                        <m:t>Θ</m:t>
                      </m:r>
                      <m:d>
                        <m:dPr>
                          <m:ctrlPr>
                            <a:rPr lang="en-US" altLang="en-US" sz="2800" b="0" i="1" smtClean="0">
                              <a:latin typeface="Cambria Math" panose="02040503050406030204" pitchFamily="18" charset="0"/>
                              <a:ea typeface="Cambria Math" panose="02040503050406030204" pitchFamily="18" charset="0"/>
                            </a:rPr>
                          </m:ctrlPr>
                        </m:dPr>
                        <m:e>
                          <m:sSup>
                            <m:sSupPr>
                              <m:ctrlPr>
                                <a:rPr lang="en-US" altLang="en-US" sz="2800" b="0" i="1" smtClean="0">
                                  <a:latin typeface="Cambria Math" panose="02040503050406030204" pitchFamily="18" charset="0"/>
                                  <a:ea typeface="Cambria Math" panose="02040503050406030204" pitchFamily="18" charset="0"/>
                                </a:rPr>
                              </m:ctrlPr>
                            </m:sSupPr>
                            <m:e>
                              <m:r>
                                <a:rPr lang="en-US" altLang="en-US" sz="2800" b="0" i="1" smtClean="0">
                                  <a:latin typeface="Cambria Math" panose="02040503050406030204" pitchFamily="18" charset="0"/>
                                  <a:ea typeface="Cambria Math" panose="02040503050406030204" pitchFamily="18" charset="0"/>
                                </a:rPr>
                                <m:t>𝑛</m:t>
                              </m:r>
                            </m:e>
                            <m:sup>
                              <m:func>
                                <m:funcPr>
                                  <m:ctrlPr>
                                    <a:rPr lang="en-US" altLang="en-US" sz="2800" i="1">
                                      <a:latin typeface="Cambria Math" panose="02040503050406030204" pitchFamily="18" charset="0"/>
                                      <a:ea typeface="Cambria Math" panose="02040503050406030204" pitchFamily="18" charset="0"/>
                                    </a:rPr>
                                  </m:ctrlPr>
                                </m:funcPr>
                                <m:fName>
                                  <m:sSub>
                                    <m:sSubPr>
                                      <m:ctrlPr>
                                        <a:rPr lang="en-US" altLang="en-US" sz="2800" i="1">
                                          <a:latin typeface="Cambria Math" panose="02040503050406030204" pitchFamily="18" charset="0"/>
                                          <a:ea typeface="Cambria Math" panose="02040503050406030204" pitchFamily="18" charset="0"/>
                                        </a:rPr>
                                      </m:ctrlPr>
                                    </m:sSubPr>
                                    <m:e>
                                      <m:r>
                                        <m:rPr>
                                          <m:sty m:val="p"/>
                                        </m:rPr>
                                        <a:rPr lang="en-US" altLang="en-US" sz="280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𝑏</m:t>
                                      </m:r>
                                    </m:sub>
                                  </m:sSub>
                                </m:fName>
                                <m:e>
                                  <m:r>
                                    <a:rPr lang="en-US" altLang="en-US" sz="2800" b="0" i="1" smtClean="0">
                                      <a:latin typeface="Cambria Math" panose="02040503050406030204" pitchFamily="18" charset="0"/>
                                      <a:ea typeface="Cambria Math" panose="02040503050406030204" pitchFamily="18" charset="0"/>
                                    </a:rPr>
                                    <m:t>𝑎</m:t>
                                  </m:r>
                                </m:e>
                              </m:func>
                            </m:sup>
                          </m:sSup>
                        </m:e>
                      </m:d>
                      <m:r>
                        <a:rPr lang="en-US" altLang="en-US" sz="2800" b="0" i="0" smtClean="0">
                          <a:latin typeface="Cambria Math" panose="02040503050406030204" pitchFamily="18" charset="0"/>
                          <a:ea typeface="Cambria Math" panose="02040503050406030204" pitchFamily="18" charset="0"/>
                        </a:rPr>
                        <m:t>+</m:t>
                      </m:r>
                      <m:nary>
                        <m:naryPr>
                          <m:chr m:val="∑"/>
                          <m:limLoc m:val="subSup"/>
                          <m:ctrlPr>
                            <a:rPr lang="en-US" altLang="en-US" sz="2800" b="0" i="1" smtClean="0">
                              <a:latin typeface="Cambria Math" panose="02040503050406030204" pitchFamily="18" charset="0"/>
                              <a:ea typeface="Cambria Math" panose="02040503050406030204" pitchFamily="18" charset="0"/>
                            </a:rPr>
                          </m:ctrlPr>
                        </m:naryPr>
                        <m:sub>
                          <m:r>
                            <m:rPr>
                              <m:brk m:alnAt="1"/>
                            </m:rPr>
                            <a:rPr lang="en-US" altLang="en-US" sz="2800" b="0" i="1" smtClean="0">
                              <a:latin typeface="Cambria Math" panose="02040503050406030204" pitchFamily="18" charset="0"/>
                              <a:ea typeface="Cambria Math" panose="02040503050406030204" pitchFamily="18" charset="0"/>
                            </a:rPr>
                            <m:t>𝑗</m:t>
                          </m:r>
                          <m:r>
                            <a:rPr lang="en-US" altLang="en-US" sz="2800" b="0" i="1" smtClean="0">
                              <a:latin typeface="Cambria Math" panose="02040503050406030204" pitchFamily="18" charset="0"/>
                              <a:ea typeface="Cambria Math" panose="02040503050406030204" pitchFamily="18" charset="0"/>
                            </a:rPr>
                            <m:t>=0</m:t>
                          </m:r>
                        </m:sub>
                        <m:sup>
                          <m:func>
                            <m:funcPr>
                              <m:ctrlPr>
                                <a:rPr lang="en-US" altLang="en-US" sz="2800" i="1">
                                  <a:latin typeface="Cambria Math" panose="02040503050406030204" pitchFamily="18" charset="0"/>
                                  <a:ea typeface="Cambria Math" panose="02040503050406030204" pitchFamily="18" charset="0"/>
                                </a:rPr>
                              </m:ctrlPr>
                            </m:funcPr>
                            <m:fName>
                              <m:sSub>
                                <m:sSubPr>
                                  <m:ctrlPr>
                                    <a:rPr lang="en-US" altLang="en-US" sz="2800" i="1">
                                      <a:latin typeface="Cambria Math" panose="02040503050406030204" pitchFamily="18" charset="0"/>
                                      <a:ea typeface="Cambria Math" panose="02040503050406030204" pitchFamily="18" charset="0"/>
                                    </a:rPr>
                                  </m:ctrlPr>
                                </m:sSubPr>
                                <m:e>
                                  <m:r>
                                    <m:rPr>
                                      <m:sty m:val="p"/>
                                    </m:rPr>
                                    <a:rPr lang="en-US" altLang="en-US" sz="280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𝑏</m:t>
                                  </m:r>
                                </m:sub>
                              </m:sSub>
                            </m:fName>
                            <m:e>
                              <m:r>
                                <a:rPr lang="en-US" altLang="en-US" sz="2800" b="0" i="1" smtClean="0">
                                  <a:latin typeface="Cambria Math" panose="02040503050406030204" pitchFamily="18" charset="0"/>
                                  <a:ea typeface="Cambria Math" panose="02040503050406030204" pitchFamily="18" charset="0"/>
                                </a:rPr>
                                <m:t>𝑛</m:t>
                              </m:r>
                            </m:e>
                          </m:func>
                          <m:r>
                            <a:rPr lang="en-US" altLang="en-US" sz="2800" b="0" i="1" smtClean="0">
                              <a:latin typeface="Cambria Math" panose="02040503050406030204" pitchFamily="18" charset="0"/>
                              <a:ea typeface="Cambria Math" panose="02040503050406030204" pitchFamily="18" charset="0"/>
                            </a:rPr>
                            <m:t>−1</m:t>
                          </m:r>
                        </m:sup>
                        <m:e>
                          <m:sSup>
                            <m:sSupPr>
                              <m:ctrlPr>
                                <a:rPr lang="en-US" altLang="en-US" sz="2800" b="0" i="1" smtClean="0">
                                  <a:latin typeface="Cambria Math" panose="02040503050406030204" pitchFamily="18" charset="0"/>
                                  <a:ea typeface="Cambria Math" panose="02040503050406030204" pitchFamily="18" charset="0"/>
                                </a:rPr>
                              </m:ctrlPr>
                            </m:sSupPr>
                            <m:e>
                              <m:r>
                                <a:rPr lang="en-US" altLang="en-US" sz="2800" b="0" i="1" smtClean="0">
                                  <a:latin typeface="Cambria Math" panose="02040503050406030204" pitchFamily="18" charset="0"/>
                                  <a:ea typeface="Cambria Math" panose="02040503050406030204" pitchFamily="18" charset="0"/>
                                </a:rPr>
                                <m:t>𝑎</m:t>
                              </m:r>
                            </m:e>
                            <m:sup>
                              <m:r>
                                <a:rPr lang="en-US" altLang="en-US" sz="2800" b="0" i="1" smtClean="0">
                                  <a:latin typeface="Cambria Math" panose="02040503050406030204" pitchFamily="18" charset="0"/>
                                  <a:ea typeface="Cambria Math" panose="02040503050406030204" pitchFamily="18" charset="0"/>
                                </a:rPr>
                                <m:t>𝑗</m:t>
                              </m:r>
                            </m:sup>
                          </m:sSup>
                        </m:e>
                      </m:nary>
                      <m:f>
                        <m:fPr>
                          <m:ctrlPr>
                            <a:rPr lang="en-US" altLang="en-US" sz="2800" b="0" i="1" smtClean="0">
                              <a:latin typeface="Cambria Math" panose="02040503050406030204" pitchFamily="18" charset="0"/>
                              <a:ea typeface="Cambria Math" panose="02040503050406030204" pitchFamily="18" charset="0"/>
                            </a:rPr>
                          </m:ctrlPr>
                        </m:fPr>
                        <m:num>
                          <m:r>
                            <a:rPr lang="en-US" altLang="en-US" sz="2800" b="0" i="1" smtClean="0">
                              <a:latin typeface="Cambria Math" panose="02040503050406030204" pitchFamily="18" charset="0"/>
                              <a:ea typeface="Cambria Math" panose="02040503050406030204" pitchFamily="18" charset="0"/>
                            </a:rPr>
                            <m:t>𝑛</m:t>
                          </m:r>
                        </m:num>
                        <m:den>
                          <m:sSup>
                            <m:sSupPr>
                              <m:ctrlPr>
                                <a:rPr lang="en-US" altLang="en-US" sz="2800" b="0" i="1" smtClean="0">
                                  <a:latin typeface="Cambria Math" panose="02040503050406030204" pitchFamily="18" charset="0"/>
                                  <a:ea typeface="Cambria Math" panose="02040503050406030204" pitchFamily="18" charset="0"/>
                                </a:rPr>
                              </m:ctrlPr>
                            </m:sSupPr>
                            <m:e>
                              <m:r>
                                <a:rPr lang="en-US" altLang="en-US" sz="2800" b="0" i="1" smtClean="0">
                                  <a:latin typeface="Cambria Math" panose="02040503050406030204" pitchFamily="18" charset="0"/>
                                  <a:ea typeface="Cambria Math" panose="02040503050406030204" pitchFamily="18" charset="0"/>
                                </a:rPr>
                                <m:t>𝑏</m:t>
                              </m:r>
                            </m:e>
                            <m:sup>
                              <m:r>
                                <a:rPr lang="en-US" altLang="en-US" sz="2800" b="0" i="1" smtClean="0">
                                  <a:latin typeface="Cambria Math" panose="02040503050406030204" pitchFamily="18" charset="0"/>
                                  <a:ea typeface="Cambria Math" panose="02040503050406030204" pitchFamily="18" charset="0"/>
                                </a:rPr>
                                <m:t>𝑗</m:t>
                              </m:r>
                            </m:sup>
                          </m:sSup>
                        </m:den>
                      </m:f>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𝑏</m:t>
                                  </m:r>
                                </m:e>
                                <m:sup>
                                  <m:r>
                                    <a:rPr lang="en-US" altLang="en-US" sz="2800" b="0" i="1" smtClean="0">
                                      <a:latin typeface="Cambria Math" panose="02040503050406030204" pitchFamily="18" charset="0"/>
                                      <a:ea typeface="Cambria Math" panose="02040503050406030204" pitchFamily="18" charset="0"/>
                                    </a:rPr>
                                    <m:t>𝑗</m:t>
                                  </m:r>
                                </m:sup>
                              </m:sSup>
                            </m:den>
                          </m:f>
                        </m:e>
                      </m:func>
                    </m:oMath>
                  </m:oMathPara>
                </a14:m>
                <a:endParaRPr lang="en-US" altLang="en-US" sz="2800">
                  <a:ea typeface="Cambria Math" panose="02040503050406030204" pitchFamily="18" charset="0"/>
                </a:endParaRPr>
              </a:p>
              <a:p>
                <a:pPr>
                  <a:lnSpc>
                    <a:spcPct val="150000"/>
                  </a:lnSpc>
                </a:pPr>
                <a:r>
                  <a:rPr lang="en-US" altLang="en-US" sz="2800">
                    <a:ea typeface="Cambria Math" panose="02040503050406030204" pitchFamily="18" charset="0"/>
                  </a:rPr>
                  <a:t>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d>
                      <m:dPr>
                        <m:ctrlPr>
                          <a:rPr lang="en-US" altLang="en-US" sz="2800" i="1">
                            <a:latin typeface="Cambria Math" panose="02040503050406030204" pitchFamily="18" charset="0"/>
                            <a:ea typeface="Cambria Math" panose="02040503050406030204" pitchFamily="18" charset="0"/>
                          </a:rPr>
                        </m:ctrlPr>
                      </m:dPr>
                      <m:e>
                        <m:r>
                          <a:rPr lang="en-US" altLang="en-US" sz="2800" b="0" i="1" smtClean="0">
                            <a:latin typeface="Cambria Math" panose="02040503050406030204" pitchFamily="18" charset="0"/>
                            <a:ea typeface="Cambria Math" panose="02040503050406030204" pitchFamily="18" charset="0"/>
                          </a:rPr>
                          <m:t>𝑛</m:t>
                        </m:r>
                      </m:e>
                    </m:d>
                    <m:r>
                      <a:rPr lang="en-US" altLang="en-US" sz="2800">
                        <a:latin typeface="Cambria Math" panose="02040503050406030204" pitchFamily="18" charset="0"/>
                        <a:ea typeface="Cambria Math" panose="02040503050406030204" pitchFamily="18" charset="0"/>
                      </a:rPr>
                      <m:t>+</m:t>
                    </m:r>
                    <m:nary>
                      <m:naryPr>
                        <m:chr m:val="∑"/>
                        <m:limLoc m:val="subSup"/>
                        <m:ctrlPr>
                          <a:rPr lang="en-US" altLang="en-US" sz="2800" i="1">
                            <a:latin typeface="Cambria Math" panose="02040503050406030204" pitchFamily="18" charset="0"/>
                            <a:ea typeface="Cambria Math" panose="02040503050406030204" pitchFamily="18" charset="0"/>
                          </a:rPr>
                        </m:ctrlPr>
                      </m:naryPr>
                      <m:sub>
                        <m:r>
                          <m:rPr>
                            <m:brk m:alnAt="1"/>
                          </m:rPr>
                          <a:rPr lang="en-US" altLang="en-US" sz="2800" b="0" i="1" smtClean="0">
                            <a:latin typeface="Cambria Math" panose="02040503050406030204" pitchFamily="18" charset="0"/>
                            <a:ea typeface="Cambria Math" panose="02040503050406030204" pitchFamily="18" charset="0"/>
                          </a:rPr>
                          <m:t>𝑗</m:t>
                        </m:r>
                        <m:r>
                          <a:rPr lang="en-US" altLang="en-US" sz="2800" i="1">
                            <a:latin typeface="Cambria Math" panose="02040503050406030204" pitchFamily="18" charset="0"/>
                            <a:ea typeface="Cambria Math" panose="02040503050406030204" pitchFamily="18" charset="0"/>
                          </a:rPr>
                          <m:t>=0</m:t>
                        </m:r>
                      </m:sub>
                      <m:sup>
                        <m:func>
                          <m:funcPr>
                            <m:ctrlPr>
                              <a:rPr lang="en-US" altLang="en-US" sz="2800" i="1" smtClean="0">
                                <a:latin typeface="Cambria Math" panose="02040503050406030204" pitchFamily="18" charset="0"/>
                                <a:ea typeface="Cambria Math" panose="02040503050406030204" pitchFamily="18" charset="0"/>
                              </a:rPr>
                            </m:ctrlPr>
                          </m:funcPr>
                          <m:fName>
                            <m:r>
                              <m:rPr>
                                <m:sty m:val="p"/>
                              </m:rPr>
                              <a:rPr lang="en-US" altLang="en-US" sz="2800" i="0" smtClean="0">
                                <a:latin typeface="Cambria Math" panose="02040503050406030204" pitchFamily="18" charset="0"/>
                                <a:ea typeface="Cambria Math" panose="02040503050406030204" pitchFamily="18" charset="0"/>
                              </a:rPr>
                              <m:t>log</m:t>
                            </m:r>
                          </m:fName>
                          <m:e>
                            <m:r>
                              <a:rPr lang="en-US" altLang="en-US" sz="2800" b="0" i="1" smtClean="0">
                                <a:latin typeface="Cambria Math" panose="02040503050406030204" pitchFamily="18" charset="0"/>
                                <a:ea typeface="Cambria Math" panose="02040503050406030204" pitchFamily="18" charset="0"/>
                              </a:rPr>
                              <m:t>𝑛</m:t>
                            </m:r>
                          </m:e>
                        </m:func>
                        <m:r>
                          <a:rPr lang="en-US" altLang="en-US" sz="2800" i="1">
                            <a:latin typeface="Cambria Math" panose="02040503050406030204" pitchFamily="18" charset="0"/>
                            <a:ea typeface="Cambria Math" panose="02040503050406030204" pitchFamily="18" charset="0"/>
                          </a:rPr>
                          <m:t>−1</m:t>
                        </m:r>
                      </m:sup>
                      <m:e>
                        <m:r>
                          <a:rPr lang="en-US" altLang="en-US" sz="2800" b="0" i="1" smtClean="0">
                            <a:latin typeface="Cambria Math" panose="02040503050406030204" pitchFamily="18" charset="0"/>
                            <a:ea typeface="Cambria Math" panose="02040503050406030204" pitchFamily="18" charset="0"/>
                          </a:rPr>
                          <m:t>𝑛</m:t>
                        </m:r>
                      </m:e>
                    </m:nary>
                    <m:r>
                      <a:rPr lang="en-US" altLang="en-US" sz="2800" b="0" i="1" smtClean="0">
                        <a:latin typeface="Cambria Math" panose="02040503050406030204" pitchFamily="18" charset="0"/>
                        <a:ea typeface="Cambria Math" panose="02040503050406030204" pitchFamily="18" charset="0"/>
                      </a:rPr>
                      <m:t>(</m:t>
                    </m:r>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r>
                      <a:rPr lang="en-US" altLang="en-US" sz="2800" b="0" i="1" smtClean="0">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𝑗</m:t>
                    </m:r>
                    <m:r>
                      <a:rPr lang="en-US" altLang="en-US" sz="2800" b="0" i="1" smtClean="0">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a:p>
                <a:pPr>
                  <a:lnSpc>
                    <a:spcPct val="150000"/>
                  </a:lnSpc>
                </a:pPr>
                <a:r>
                  <a:rPr lang="en-US" altLang="en-US" sz="2800">
                    <a:ea typeface="Cambria Math" panose="02040503050406030204" pitchFamily="18" charset="0"/>
                  </a:rPr>
                  <a:t>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r>
                      <m:rPr>
                        <m:sty m:val="p"/>
                      </m:rPr>
                      <a:rPr lang="en-US" altLang="en-US" sz="2800">
                        <a:latin typeface="Cambria Math" panose="02040503050406030204" pitchFamily="18" charset="0"/>
                        <a:ea typeface="Cambria Math" panose="02040503050406030204" pitchFamily="18" charset="0"/>
                      </a:rPr>
                      <m:t>Θ</m:t>
                    </m:r>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𝑛</m:t>
                    </m:r>
                    <m:sSup>
                      <m:sSupPr>
                        <m:ctrlPr>
                          <a:rPr lang="en-US" altLang="en-US" sz="2800" i="1">
                            <a:latin typeface="Cambria Math" panose="02040503050406030204" pitchFamily="18" charset="0"/>
                            <a:ea typeface="Cambria Math" panose="02040503050406030204" pitchFamily="18" charset="0"/>
                          </a:rPr>
                        </m:ctrlPr>
                      </m:sSupPr>
                      <m:e>
                        <m:d>
                          <m:dPr>
                            <m:ctrlPr>
                              <a:rPr lang="en-US" altLang="en-US" sz="2800" i="1">
                                <a:latin typeface="Cambria Math" panose="02040503050406030204" pitchFamily="18" charset="0"/>
                                <a:ea typeface="Cambria Math" panose="02040503050406030204" pitchFamily="18" charset="0"/>
                              </a:rPr>
                            </m:ctrlPr>
                          </m:dPr>
                          <m:e>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e>
                        </m:d>
                      </m:e>
                      <m:sup>
                        <m:r>
                          <a:rPr lang="en-US" altLang="en-US" sz="2800" i="1">
                            <a:latin typeface="Cambria Math" panose="02040503050406030204" pitchFamily="18" charset="0"/>
                            <a:ea typeface="Cambria Math" panose="02040503050406030204" pitchFamily="18" charset="0"/>
                          </a:rPr>
                          <m:t>2</m:t>
                        </m:r>
                      </m:sup>
                    </m:sSup>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p:txBody>
          </p:sp>
        </mc:Choice>
        <mc:Fallback>
          <p:sp>
            <p:nvSpPr>
              <p:cNvPr id="8" name="Rectangle 7">
                <a:extLst>
                  <a:ext uri="{FF2B5EF4-FFF2-40B4-BE49-F238E27FC236}">
                    <a16:creationId xmlns:a16="http://schemas.microsoft.com/office/drawing/2014/main" id="{79B4A6B9-FD16-2A4B-8D1E-05DB9B384506}"/>
                  </a:ext>
                </a:extLst>
              </p:cNvPr>
              <p:cNvSpPr>
                <a:spLocks noRot="1" noChangeAspect="1" noMove="1" noResize="1" noEditPoints="1" noAdjustHandles="1" noChangeArrowheads="1" noChangeShapeType="1" noTextEdit="1"/>
              </p:cNvSpPr>
              <p:nvPr/>
            </p:nvSpPr>
            <p:spPr>
              <a:xfrm>
                <a:off x="953193" y="2010203"/>
                <a:ext cx="9906000" cy="3731727"/>
              </a:xfrm>
              <a:prstGeom prst="rect">
                <a:avLst/>
              </a:prstGeom>
              <a:blipFill>
                <a:blip r:embed="rId4"/>
                <a:stretch>
                  <a:fillRect l="-1231" t="-654"/>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E0FC259A-79B2-3B45-B7DB-885942FBF867}"/>
              </a:ext>
            </a:extLst>
          </p:cNvPr>
          <p:cNvPicPr>
            <a:picLocks noChangeAspect="1"/>
          </p:cNvPicPr>
          <p:nvPr/>
        </p:nvPicPr>
        <p:blipFill>
          <a:blip r:embed="rId5"/>
          <a:stretch>
            <a:fillRect/>
          </a:stretch>
        </p:blipFill>
        <p:spPr>
          <a:xfrm>
            <a:off x="7898825" y="708248"/>
            <a:ext cx="4293175" cy="966675"/>
          </a:xfrm>
          <a:prstGeom prst="rect">
            <a:avLst/>
          </a:prstGeom>
          <a:solidFill>
            <a:schemeClr val="accent2">
              <a:lumMod val="20000"/>
              <a:lumOff val="80000"/>
            </a:schemeClr>
          </a:solidFill>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24DB78B-C253-4648-90B6-3DD28FC01010}"/>
                  </a:ext>
                </a:extLst>
              </p:cNvPr>
              <p:cNvSpPr txBox="1"/>
              <p:nvPr/>
            </p:nvSpPr>
            <p:spPr>
              <a:xfrm>
                <a:off x="9192890" y="3464001"/>
                <a:ext cx="1969385" cy="523220"/>
              </a:xfrm>
              <a:prstGeom prst="rect">
                <a:avLst/>
              </a:prstGeom>
              <a:noFill/>
            </p:spPr>
            <p:txBody>
              <a:bodyPr wrap="none" rtlCol="0">
                <a:spAutoFit/>
              </a:bodyPr>
              <a:lstStyle/>
              <a:p>
                <a:r>
                  <a:rPr lang="en-US" sz="2800"/>
                  <a:t>(</a:t>
                </a:r>
                <a14:m>
                  <m:oMath xmlns:m="http://schemas.openxmlformats.org/officeDocument/2006/math">
                    <m:r>
                      <a:rPr lang="en-US" sz="2800" i="1" dirty="0" smtClean="0">
                        <a:latin typeface="Cambria Math" panose="02040503050406030204" pitchFamily="18" charset="0"/>
                      </a:rPr>
                      <m:t>𝑎</m:t>
                    </m:r>
                    <m:r>
                      <a:rPr lang="en-US" sz="2800" i="1" dirty="0" smtClean="0">
                        <a:latin typeface="Cambria Math" panose="02040503050406030204" pitchFamily="18" charset="0"/>
                      </a:rPr>
                      <m:t>=</m:t>
                    </m:r>
                    <m:r>
                      <a:rPr lang="en-US" sz="2800" i="1" dirty="0" smtClean="0">
                        <a:latin typeface="Cambria Math" panose="02040503050406030204" pitchFamily="18" charset="0"/>
                      </a:rPr>
                      <m:t>𝑏</m:t>
                    </m:r>
                    <m:r>
                      <a:rPr lang="en-US" sz="2800" i="1" dirty="0" smtClean="0">
                        <a:latin typeface="Cambria Math" panose="02040503050406030204" pitchFamily="18" charset="0"/>
                      </a:rPr>
                      <m:t>=2</m:t>
                    </m:r>
                  </m:oMath>
                </a14:m>
                <a:r>
                  <a:rPr lang="en-US" sz="2800"/>
                  <a:t>)</a:t>
                </a:r>
              </a:p>
            </p:txBody>
          </p:sp>
        </mc:Choice>
        <mc:Fallback>
          <p:sp>
            <p:nvSpPr>
              <p:cNvPr id="3" name="TextBox 2">
                <a:extLst>
                  <a:ext uri="{FF2B5EF4-FFF2-40B4-BE49-F238E27FC236}">
                    <a16:creationId xmlns:a16="http://schemas.microsoft.com/office/drawing/2014/main" id="{C24DB78B-C253-4648-90B6-3DD28FC01010}"/>
                  </a:ext>
                </a:extLst>
              </p:cNvPr>
              <p:cNvSpPr txBox="1">
                <a:spLocks noRot="1" noChangeAspect="1" noMove="1" noResize="1" noEditPoints="1" noAdjustHandles="1" noChangeArrowheads="1" noChangeShapeType="1" noTextEdit="1"/>
              </p:cNvSpPr>
              <p:nvPr/>
            </p:nvSpPr>
            <p:spPr>
              <a:xfrm>
                <a:off x="9192890" y="3464001"/>
                <a:ext cx="1969385" cy="523220"/>
              </a:xfrm>
              <a:prstGeom prst="rect">
                <a:avLst/>
              </a:prstGeom>
              <a:blipFill>
                <a:blip r:embed="rId6"/>
                <a:stretch>
                  <a:fillRect l="-6192" t="-11628" r="-5263" b="-31395"/>
                </a:stretch>
              </a:blipFill>
            </p:spPr>
            <p:txBody>
              <a:bodyPr/>
              <a:lstStyle/>
              <a:p>
                <a:r>
                  <a:rPr lang="en-US">
                    <a:noFill/>
                  </a:rPr>
                  <a:t> </a:t>
                </a:r>
              </a:p>
            </p:txBody>
          </p:sp>
        </mc:Fallback>
      </mc:AlternateContent>
    </p:spTree>
    <p:extLst>
      <p:ext uri="{BB962C8B-B14F-4D97-AF65-F5344CB8AC3E}">
        <p14:creationId xmlns:p14="http://schemas.microsoft.com/office/powerpoint/2010/main" val="498252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5.5 Master Theorem–more examples</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4BAEC8F-CFC8-3741-964B-A9645C614BAB}"/>
                  </a:ext>
                </a:extLst>
              </p:cNvPr>
              <p:cNvSpPr/>
              <p:nvPr/>
            </p:nvSpPr>
            <p:spPr>
              <a:xfrm>
                <a:off x="288112" y="791335"/>
                <a:ext cx="10075088" cy="1910588"/>
              </a:xfrm>
              <a:prstGeom prst="rect">
                <a:avLst/>
              </a:prstGeom>
            </p:spPr>
            <p:txBody>
              <a:bodyPr wrap="square">
                <a:spAutoFit/>
              </a:bodyPr>
              <a:lstStyle/>
              <a:p>
                <a:pPr>
                  <a:lnSpc>
                    <a:spcPct val="120000"/>
                  </a:lnSpc>
                </a:pPr>
                <a:r>
                  <a:rPr lang="en-US" altLang="en-US" sz="2800">
                    <a:ea typeface="Cambria Math" panose="02040503050406030204" pitchFamily="18" charset="0"/>
                  </a:rPr>
                  <a:t>Example 1: </a:t>
                </a: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5</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i="1">
                                <a:latin typeface="Cambria Math" panose="02040503050406030204" pitchFamily="18" charset="0"/>
                                <a:ea typeface="Cambria Math" panose="02040503050406030204" pitchFamily="18" charset="0"/>
                              </a:rPr>
                              <m:t>2</m:t>
                            </m:r>
                          </m:den>
                        </m:f>
                      </m:e>
                    </m:d>
                    <m:r>
                      <a:rPr lang="en-US" altLang="en-US" sz="2800" i="1">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b="0" i="1" smtClean="0">
                            <a:latin typeface="Cambria Math" panose="02040503050406030204" pitchFamily="18" charset="0"/>
                            <a:ea typeface="Cambria Math" panose="02040503050406030204" pitchFamily="18" charset="0"/>
                          </a:rPr>
                          <m:t>𝑐</m:t>
                        </m:r>
                        <m:r>
                          <a:rPr lang="en-US" altLang="en-US" sz="2800" i="1">
                            <a:latin typeface="Cambria Math" panose="02040503050406030204" pitchFamily="18" charset="0"/>
                            <a:ea typeface="Cambria Math" panose="02040503050406030204" pitchFamily="18" charset="0"/>
                          </a:rPr>
                          <m:t>𝑛</m:t>
                        </m:r>
                      </m:e>
                      <m:sup>
                        <m:r>
                          <a:rPr lang="en-US" altLang="en-US" sz="2800" i="1">
                            <a:latin typeface="Cambria Math" panose="02040503050406030204" pitchFamily="18" charset="0"/>
                            <a:ea typeface="Cambria Math" panose="02040503050406030204" pitchFamily="18" charset="0"/>
                          </a:rPr>
                          <m:t>2</m:t>
                        </m:r>
                      </m:sup>
                    </m:sSup>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Thus, </a:t>
                </a:r>
                <a14:m>
                  <m:oMath xmlns:m="http://schemas.openxmlformats.org/officeDocument/2006/math">
                    <m:r>
                      <a:rPr lang="en-US" altLang="en-US" sz="2800" b="0" i="1" smtClean="0">
                        <a:latin typeface="Cambria Math" panose="02040503050406030204" pitchFamily="18" charset="0"/>
                        <a:ea typeface="Cambria Math" panose="02040503050406030204" pitchFamily="18" charset="0"/>
                      </a:rPr>
                      <m:t>𝑎</m:t>
                    </m:r>
                    <m:r>
                      <a:rPr lang="en-US" altLang="en-US" sz="2800" b="0" i="1" smtClean="0">
                        <a:latin typeface="Cambria Math" panose="02040503050406030204" pitchFamily="18" charset="0"/>
                        <a:ea typeface="Cambria Math" panose="02040503050406030204" pitchFamily="18" charset="0"/>
                      </a:rPr>
                      <m:t>=5, </m:t>
                    </m:r>
                    <m:r>
                      <a:rPr lang="en-US" altLang="en-US" sz="2800" b="0" i="1" smtClean="0">
                        <a:latin typeface="Cambria Math" panose="02040503050406030204" pitchFamily="18" charset="0"/>
                        <a:ea typeface="Cambria Math" panose="02040503050406030204" pitchFamily="18" charset="0"/>
                      </a:rPr>
                      <m:t>𝑏</m:t>
                    </m:r>
                    <m:r>
                      <a:rPr lang="en-US" altLang="en-US" sz="2800" b="0" i="1" smtClean="0">
                        <a:latin typeface="Cambria Math" panose="02040503050406030204" pitchFamily="18" charset="0"/>
                        <a:ea typeface="Cambria Math" panose="02040503050406030204" pitchFamily="18" charset="0"/>
                      </a:rPr>
                      <m:t>=2, </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𝑏</m:t>
                            </m:r>
                          </m:sub>
                        </m:sSub>
                      </m:fName>
                      <m:e>
                        <m:r>
                          <a:rPr lang="en-US" altLang="en-US" sz="2800" b="0" i="1" smtClean="0">
                            <a:latin typeface="Cambria Math" panose="02040503050406030204" pitchFamily="18" charset="0"/>
                            <a:ea typeface="Cambria Math" panose="02040503050406030204" pitchFamily="18" charset="0"/>
                          </a:rPr>
                          <m:t>𝑎</m:t>
                        </m:r>
                      </m:e>
                    </m:func>
                    <m:r>
                      <a:rPr lang="en-US" altLang="en-US" sz="2800" b="0" i="1" smtClean="0">
                        <a:latin typeface="Cambria Math" panose="02040503050406030204" pitchFamily="18" charset="0"/>
                        <a:ea typeface="Cambria Math" panose="02040503050406030204" pitchFamily="18" charset="0"/>
                      </a:rPr>
                      <m:t>=</m:t>
                    </m:r>
                    <m:func>
                      <m:funcPr>
                        <m:ctrlPr>
                          <a:rPr lang="en-US" altLang="en-US" sz="2800" i="1">
                            <a:latin typeface="Cambria Math" panose="02040503050406030204" pitchFamily="18" charset="0"/>
                            <a:ea typeface="Cambria Math" panose="02040503050406030204" pitchFamily="18" charset="0"/>
                          </a:rPr>
                        </m:ctrlPr>
                      </m:funcPr>
                      <m:fName>
                        <m:sSub>
                          <m:sSubPr>
                            <m:ctrlPr>
                              <a:rPr lang="en-US" altLang="en-US" sz="2800" i="1">
                                <a:latin typeface="Cambria Math" panose="02040503050406030204" pitchFamily="18" charset="0"/>
                                <a:ea typeface="Cambria Math" panose="02040503050406030204" pitchFamily="18" charset="0"/>
                              </a:rPr>
                            </m:ctrlPr>
                          </m:sSubPr>
                          <m:e>
                            <m:r>
                              <m:rPr>
                                <m:sty m:val="p"/>
                              </m:rPr>
                              <a:rPr lang="en-US" altLang="en-US" sz="280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2</m:t>
                            </m:r>
                          </m:sub>
                        </m:sSub>
                      </m:fName>
                      <m:e>
                        <m:r>
                          <a:rPr lang="en-US" altLang="en-US" sz="2800" b="0" i="1" smtClean="0">
                            <a:latin typeface="Cambria Math" panose="02040503050406030204" pitchFamily="18" charset="0"/>
                            <a:ea typeface="Cambria Math" panose="02040503050406030204" pitchFamily="18" charset="0"/>
                          </a:rPr>
                          <m:t>5</m:t>
                        </m:r>
                      </m:e>
                    </m:func>
                    <m:r>
                      <a:rPr lang="en-US" altLang="en-US" sz="2800" b="0" i="1" smtClean="0">
                        <a:latin typeface="Cambria Math" panose="02040503050406030204" pitchFamily="18" charset="0"/>
                        <a:ea typeface="Cambria Math" panose="02040503050406030204" pitchFamily="18" charset="0"/>
                      </a:rPr>
                      <m:t>, </m:t>
                    </m:r>
                    <m:r>
                      <a:rPr lang="en-US" altLang="en-US" sz="2800" b="0" i="1" smtClean="0">
                        <a:latin typeface="Cambria Math" panose="02040503050406030204" pitchFamily="18" charset="0"/>
                        <a:ea typeface="Cambria Math" panose="02040503050406030204" pitchFamily="18" charset="0"/>
                      </a:rPr>
                      <m:t>𝑓</m:t>
                    </m:r>
                    <m:d>
                      <m:dPr>
                        <m:ctrlPr>
                          <a:rPr lang="en-US" altLang="en-US" sz="2800" b="0" i="1" smtClean="0">
                            <a:latin typeface="Cambria Math" panose="02040503050406030204" pitchFamily="18" charset="0"/>
                            <a:ea typeface="Cambria Math" panose="02040503050406030204" pitchFamily="18" charset="0"/>
                          </a:rPr>
                        </m:ctrlPr>
                      </m:dPr>
                      <m:e>
                        <m:r>
                          <a:rPr lang="en-US" altLang="en-US" sz="2800" b="0" i="1" smtClean="0">
                            <a:latin typeface="Cambria Math" panose="02040503050406030204" pitchFamily="18" charset="0"/>
                            <a:ea typeface="Cambria Math" panose="02040503050406030204" pitchFamily="18" charset="0"/>
                          </a:rPr>
                          <m:t>𝑛</m:t>
                        </m:r>
                      </m:e>
                    </m:d>
                    <m:r>
                      <a:rPr lang="en-US" altLang="en-US" sz="2800" b="0" i="1" smtClean="0">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𝑐𝑛</m:t>
                        </m:r>
                      </m:e>
                      <m:sup>
                        <m:r>
                          <a:rPr lang="en-US" altLang="en-US" sz="2800" i="1">
                            <a:latin typeface="Cambria Math" panose="02040503050406030204" pitchFamily="18" charset="0"/>
                            <a:ea typeface="Cambria Math" panose="02040503050406030204" pitchFamily="18" charset="0"/>
                          </a:rPr>
                          <m:t>2</m:t>
                        </m:r>
                      </m:sup>
                    </m:sSup>
                    <m:r>
                      <a:rPr lang="en-US" altLang="en-US" sz="2800" i="1">
                        <a:latin typeface="Cambria Math" panose="02040503050406030204" pitchFamily="18" charset="0"/>
                        <a:ea typeface="Cambria Math" panose="02040503050406030204" pitchFamily="18" charset="0"/>
                      </a:rPr>
                      <m:t>=</m:t>
                    </m:r>
                    <m:r>
                      <m:rPr>
                        <m:sty m:val="p"/>
                      </m:rPr>
                      <a:rPr lang="en-US" altLang="en-US" sz="2800" b="0" i="0" smtClean="0">
                        <a:latin typeface="Cambria Math" panose="02040503050406030204" pitchFamily="18" charset="0"/>
                        <a:ea typeface="Cambria Math" panose="02040503050406030204" pitchFamily="18" charset="0"/>
                      </a:rPr>
                      <m:t>O</m:t>
                    </m:r>
                    <m:r>
                      <a:rPr lang="en-US" altLang="en-US" sz="2800" i="1">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func>
                          <m:funcPr>
                            <m:ctrlPr>
                              <a:rPr lang="en-US" altLang="en-US" sz="2800" i="1">
                                <a:latin typeface="Cambria Math" panose="02040503050406030204" pitchFamily="18" charset="0"/>
                                <a:ea typeface="Cambria Math" panose="02040503050406030204" pitchFamily="18" charset="0"/>
                              </a:rPr>
                            </m:ctrlPr>
                          </m:funcPr>
                          <m:fName>
                            <m:sSub>
                              <m:sSubPr>
                                <m:ctrlPr>
                                  <a:rPr lang="en-US" altLang="en-US" sz="2800" i="1">
                                    <a:latin typeface="Cambria Math" panose="02040503050406030204" pitchFamily="18" charset="0"/>
                                    <a:ea typeface="Cambria Math" panose="02040503050406030204" pitchFamily="18" charset="0"/>
                                  </a:rPr>
                                </m:ctrlPr>
                              </m:sSubPr>
                              <m:e>
                                <m:r>
                                  <m:rPr>
                                    <m:sty m:val="p"/>
                                  </m:rPr>
                                  <a:rPr lang="en-US" altLang="en-US" sz="2800">
                                    <a:latin typeface="Cambria Math" panose="02040503050406030204" pitchFamily="18" charset="0"/>
                                    <a:ea typeface="Cambria Math" panose="02040503050406030204" pitchFamily="18" charset="0"/>
                                  </a:rPr>
                                  <m:t>log</m:t>
                                </m:r>
                              </m:e>
                              <m:sub>
                                <m:r>
                                  <a:rPr lang="en-US" altLang="en-US" sz="2800" i="1">
                                    <a:latin typeface="Cambria Math" panose="02040503050406030204" pitchFamily="18" charset="0"/>
                                    <a:ea typeface="Cambria Math" panose="02040503050406030204" pitchFamily="18" charset="0"/>
                                  </a:rPr>
                                  <m:t>2</m:t>
                                </m:r>
                              </m:sub>
                            </m:sSub>
                          </m:fName>
                          <m:e>
                            <m:r>
                              <a:rPr lang="en-US" altLang="en-US" sz="2800" b="0" i="1" smtClean="0">
                                <a:latin typeface="Cambria Math" panose="02040503050406030204" pitchFamily="18" charset="0"/>
                                <a:ea typeface="Cambria Math" panose="02040503050406030204" pitchFamily="18" charset="0"/>
                              </a:rPr>
                              <m:t>5−</m:t>
                            </m:r>
                            <m:r>
                              <a:rPr lang="en-US" altLang="en-US" sz="2800" b="0" i="1" smtClean="0">
                                <a:latin typeface="Cambria Math" panose="02040503050406030204" pitchFamily="18" charset="0"/>
                                <a:ea typeface="Cambria Math" panose="02040503050406030204" pitchFamily="18" charset="0"/>
                              </a:rPr>
                              <m:t>𝜖</m:t>
                            </m:r>
                          </m:e>
                        </m:func>
                      </m:sup>
                    </m:sSup>
                    <m:r>
                      <a:rPr lang="en-US" altLang="en-US" sz="2800" i="1">
                        <a:latin typeface="Cambria Math" panose="02040503050406030204" pitchFamily="18" charset="0"/>
                        <a:ea typeface="Cambria Math" panose="02040503050406030204" pitchFamily="18" charset="0"/>
                      </a:rPr>
                      <m:t>).</m:t>
                    </m:r>
                  </m:oMath>
                </a14:m>
                <a:endParaRPr lang="en-US" altLang="en-US" sz="2800">
                  <a:ea typeface="Cambria Math" panose="02040503050406030204" pitchFamily="18" charset="0"/>
                </a:endParaRPr>
              </a:p>
              <a:p>
                <a:pPr>
                  <a:lnSpc>
                    <a:spcPct val="120000"/>
                  </a:lnSpc>
                </a:pPr>
                <a:r>
                  <a:rPr lang="en-US" altLang="en-US" sz="2800">
                    <a:ea typeface="Cambria Math" panose="02040503050406030204" pitchFamily="18" charset="0"/>
                  </a:rPr>
                  <a:t>   Case 1 </a:t>
                </a:r>
                <a14:m>
                  <m:oMath xmlns:m="http://schemas.openxmlformats.org/officeDocument/2006/math">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m:rPr>
                        <m:sty m:val="p"/>
                      </m:rPr>
                      <a:rPr lang="en-US" altLang="en-US" sz="2800" b="0" i="0" smtClean="0">
                        <a:latin typeface="Cambria Math" panose="02040503050406030204" pitchFamily="18" charset="0"/>
                        <a:ea typeface="Cambria Math" panose="02040503050406030204" pitchFamily="18" charset="0"/>
                      </a:rPr>
                      <m:t>Θ</m:t>
                    </m:r>
                    <m:r>
                      <a:rPr lang="en-US" altLang="en-US" sz="2800" i="1">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func>
                          <m:funcPr>
                            <m:ctrlPr>
                              <a:rPr lang="en-US" altLang="en-US" sz="2800" i="1">
                                <a:latin typeface="Cambria Math" panose="02040503050406030204" pitchFamily="18" charset="0"/>
                                <a:ea typeface="Cambria Math" panose="02040503050406030204" pitchFamily="18" charset="0"/>
                              </a:rPr>
                            </m:ctrlPr>
                          </m:funcPr>
                          <m:fName>
                            <m:sSub>
                              <m:sSubPr>
                                <m:ctrlPr>
                                  <a:rPr lang="en-US" altLang="en-US" sz="2800" i="1">
                                    <a:latin typeface="Cambria Math" panose="02040503050406030204" pitchFamily="18" charset="0"/>
                                    <a:ea typeface="Cambria Math" panose="02040503050406030204" pitchFamily="18" charset="0"/>
                                  </a:rPr>
                                </m:ctrlPr>
                              </m:sSubPr>
                              <m:e>
                                <m:r>
                                  <m:rPr>
                                    <m:sty m:val="p"/>
                                  </m:rPr>
                                  <a:rPr lang="en-US" altLang="en-US" sz="2800">
                                    <a:latin typeface="Cambria Math" panose="02040503050406030204" pitchFamily="18" charset="0"/>
                                    <a:ea typeface="Cambria Math" panose="02040503050406030204" pitchFamily="18" charset="0"/>
                                  </a:rPr>
                                  <m:t>log</m:t>
                                </m:r>
                              </m:e>
                              <m:sub>
                                <m:r>
                                  <a:rPr lang="en-US" altLang="en-US" sz="2800" i="1">
                                    <a:latin typeface="Cambria Math" panose="02040503050406030204" pitchFamily="18" charset="0"/>
                                    <a:ea typeface="Cambria Math" panose="02040503050406030204" pitchFamily="18" charset="0"/>
                                  </a:rPr>
                                  <m:t>2</m:t>
                                </m:r>
                              </m:sub>
                            </m:sSub>
                          </m:fName>
                          <m:e>
                            <m:r>
                              <a:rPr lang="en-US" altLang="en-US" sz="2800" i="1">
                                <a:latin typeface="Cambria Math" panose="02040503050406030204" pitchFamily="18" charset="0"/>
                                <a:ea typeface="Cambria Math" panose="02040503050406030204" pitchFamily="18" charset="0"/>
                              </a:rPr>
                              <m:t>5</m:t>
                            </m:r>
                          </m:e>
                        </m:func>
                      </m:sup>
                    </m:sSup>
                    <m:r>
                      <a:rPr lang="en-US" altLang="en-US" sz="2800" i="1">
                        <a:latin typeface="Cambria Math" panose="02040503050406030204" pitchFamily="18" charset="0"/>
                        <a:ea typeface="Cambria Math" panose="02040503050406030204" pitchFamily="18" charset="0"/>
                      </a:rPr>
                      <m:t>)</m:t>
                    </m:r>
                  </m:oMath>
                </a14:m>
                <a:r>
                  <a:rPr lang="en-US" altLang="en-US" sz="2800">
                    <a:ea typeface="Cambria Math" panose="02040503050406030204" pitchFamily="18" charset="0"/>
                  </a:rPr>
                  <a:t>.</a:t>
                </a:r>
              </a:p>
            </p:txBody>
          </p:sp>
        </mc:Choice>
        <mc:Fallback>
          <p:sp>
            <p:nvSpPr>
              <p:cNvPr id="7" name="Rectangle 6">
                <a:extLst>
                  <a:ext uri="{FF2B5EF4-FFF2-40B4-BE49-F238E27FC236}">
                    <a16:creationId xmlns:a16="http://schemas.microsoft.com/office/drawing/2014/main" id="{F4BAEC8F-CFC8-3741-964B-A9645C614BAB}"/>
                  </a:ext>
                </a:extLst>
              </p:cNvPr>
              <p:cNvSpPr>
                <a:spLocks noRot="1" noChangeAspect="1" noMove="1" noResize="1" noEditPoints="1" noAdjustHandles="1" noChangeArrowheads="1" noChangeShapeType="1" noTextEdit="1"/>
              </p:cNvSpPr>
              <p:nvPr/>
            </p:nvSpPr>
            <p:spPr>
              <a:xfrm>
                <a:off x="288112" y="791335"/>
                <a:ext cx="10075088" cy="1910588"/>
              </a:xfrm>
              <a:prstGeom prst="rect">
                <a:avLst/>
              </a:prstGeom>
              <a:blipFill>
                <a:blip r:embed="rId3"/>
                <a:stretch>
                  <a:fillRect l="-1210" b="-734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BE82772-A055-7C42-809D-B95DC0D67B63}"/>
              </a:ext>
            </a:extLst>
          </p:cNvPr>
          <p:cNvPicPr>
            <a:picLocks noChangeAspect="1"/>
          </p:cNvPicPr>
          <p:nvPr/>
        </p:nvPicPr>
        <p:blipFill>
          <a:blip r:embed="rId4"/>
          <a:stretch>
            <a:fillRect/>
          </a:stretch>
        </p:blipFill>
        <p:spPr>
          <a:xfrm>
            <a:off x="5731739" y="498418"/>
            <a:ext cx="6460261" cy="1127414"/>
          </a:xfrm>
          <a:prstGeom prst="rect">
            <a:avLst/>
          </a:prstGeom>
          <a:solidFill>
            <a:schemeClr val="accent2">
              <a:lumMod val="20000"/>
              <a:lumOff val="80000"/>
            </a:schemeClr>
          </a:solidFill>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B8BC05EE-BBA6-1040-97BF-52B3660B7567}"/>
                  </a:ext>
                </a:extLst>
              </p:cNvPr>
              <p:cNvSpPr/>
              <p:nvPr/>
            </p:nvSpPr>
            <p:spPr>
              <a:xfrm>
                <a:off x="288112" y="2682919"/>
                <a:ext cx="10837089" cy="1976438"/>
              </a:xfrm>
              <a:prstGeom prst="rect">
                <a:avLst/>
              </a:prstGeom>
            </p:spPr>
            <p:txBody>
              <a:bodyPr wrap="square">
                <a:spAutoFit/>
              </a:bodyPr>
              <a:lstStyle/>
              <a:p>
                <a:r>
                  <a:rPr lang="en-US" altLang="en-US" sz="2800">
                    <a:ea typeface="Cambria Math" panose="02040503050406030204" pitchFamily="18" charset="0"/>
                  </a:rPr>
                  <a:t>Example 2: </a:t>
                </a: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4</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i="1">
                                <a:latin typeface="Cambria Math" panose="02040503050406030204" pitchFamily="18" charset="0"/>
                                <a:ea typeface="Cambria Math" panose="02040503050406030204" pitchFamily="18" charset="0"/>
                              </a:rPr>
                              <m:t>2</m:t>
                            </m:r>
                          </m:den>
                        </m:f>
                      </m:e>
                    </m:d>
                    <m:r>
                      <a:rPr lang="en-US" altLang="en-US" sz="2800" i="1">
                        <a:latin typeface="Cambria Math" panose="02040503050406030204" pitchFamily="18" charset="0"/>
                        <a:ea typeface="Cambria Math" panose="02040503050406030204" pitchFamily="18" charset="0"/>
                      </a:rPr>
                      <m:t>+</m:t>
                    </m:r>
                    <m:f>
                      <m:fPr>
                        <m:ctrlPr>
                          <a:rPr lang="en-US" altLang="en-US" sz="2800" i="1" smtClean="0">
                            <a:latin typeface="Cambria Math" panose="02040503050406030204" pitchFamily="18" charset="0"/>
                            <a:ea typeface="Cambria Math" panose="02040503050406030204" pitchFamily="18" charset="0"/>
                          </a:rPr>
                        </m:ctrlPr>
                      </m:fPr>
                      <m:num>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r>
                              <a:rPr lang="en-US" altLang="en-US" sz="2800" i="1">
                                <a:latin typeface="Cambria Math" panose="02040503050406030204" pitchFamily="18" charset="0"/>
                                <a:ea typeface="Cambria Math" panose="02040503050406030204" pitchFamily="18" charset="0"/>
                              </a:rPr>
                              <m:t>2</m:t>
                            </m:r>
                          </m:sup>
                        </m:sSup>
                      </m:num>
                      <m:den>
                        <m:func>
                          <m:funcPr>
                            <m:ctrlPr>
                              <a:rPr lang="en-US" altLang="en-US" sz="2800" b="0" i="1" smtClean="0">
                                <a:latin typeface="Cambria Math" panose="02040503050406030204" pitchFamily="18" charset="0"/>
                                <a:ea typeface="Cambria Math" panose="02040503050406030204" pitchFamily="18" charset="0"/>
                              </a:rPr>
                            </m:ctrlPr>
                          </m:funcPr>
                          <m:fName>
                            <m:r>
                              <m:rPr>
                                <m:sty m:val="p"/>
                              </m:rPr>
                              <a:rPr lang="en-US" altLang="en-US" sz="2800" b="0" i="0" smtClean="0">
                                <a:latin typeface="Cambria Math" panose="02040503050406030204" pitchFamily="18" charset="0"/>
                                <a:ea typeface="Cambria Math" panose="02040503050406030204" pitchFamily="18" charset="0"/>
                              </a:rPr>
                              <m:t>log</m:t>
                            </m:r>
                          </m:fName>
                          <m:e>
                            <m:r>
                              <a:rPr lang="en-US" altLang="en-US" sz="2800" b="0" i="1" smtClean="0">
                                <a:latin typeface="Cambria Math" panose="02040503050406030204" pitchFamily="18" charset="0"/>
                                <a:ea typeface="Cambria Math" panose="02040503050406030204" pitchFamily="18" charset="0"/>
                              </a:rPr>
                              <m:t>𝑛</m:t>
                            </m:r>
                          </m:e>
                        </m:func>
                      </m:den>
                    </m:f>
                  </m:oMath>
                </a14:m>
                <a:r>
                  <a:rPr lang="en-US" altLang="en-US" sz="2800">
                    <a:ea typeface="Cambria Math" panose="02040503050406030204" pitchFamily="18" charset="0"/>
                  </a:rPr>
                  <a:t>   </a:t>
                </a:r>
              </a:p>
              <a:p>
                <a:r>
                  <a:rPr lang="en-US" altLang="en-US" sz="2800">
                    <a:ea typeface="Cambria Math" panose="02040503050406030204" pitchFamily="18" charset="0"/>
                  </a:rPr>
                  <a:t>    Thus, </a:t>
                </a:r>
                <a14:m>
                  <m:oMath xmlns:m="http://schemas.openxmlformats.org/officeDocument/2006/math">
                    <m:r>
                      <a:rPr lang="en-US" altLang="en-US" sz="2800" b="0" i="1" smtClean="0">
                        <a:latin typeface="Cambria Math" panose="02040503050406030204" pitchFamily="18" charset="0"/>
                        <a:ea typeface="Cambria Math" panose="02040503050406030204" pitchFamily="18" charset="0"/>
                      </a:rPr>
                      <m:t>𝑎</m:t>
                    </m:r>
                    <m:r>
                      <a:rPr lang="en-US" altLang="en-US" sz="2800" b="0" i="1" smtClean="0">
                        <a:latin typeface="Cambria Math" panose="02040503050406030204" pitchFamily="18" charset="0"/>
                        <a:ea typeface="Cambria Math" panose="02040503050406030204" pitchFamily="18" charset="0"/>
                      </a:rPr>
                      <m:t>=4, </m:t>
                    </m:r>
                    <m:r>
                      <a:rPr lang="en-US" altLang="en-US" sz="2800" b="0" i="1" smtClean="0">
                        <a:latin typeface="Cambria Math" panose="02040503050406030204" pitchFamily="18" charset="0"/>
                        <a:ea typeface="Cambria Math" panose="02040503050406030204" pitchFamily="18" charset="0"/>
                      </a:rPr>
                      <m:t>𝑏</m:t>
                    </m:r>
                    <m:r>
                      <a:rPr lang="en-US" altLang="en-US" sz="2800" b="0" i="1" smtClean="0">
                        <a:latin typeface="Cambria Math" panose="02040503050406030204" pitchFamily="18" charset="0"/>
                        <a:ea typeface="Cambria Math" panose="02040503050406030204" pitchFamily="18" charset="0"/>
                      </a:rPr>
                      <m:t>=2, </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𝑏</m:t>
                            </m:r>
                          </m:sub>
                        </m:sSub>
                      </m:fName>
                      <m:e>
                        <m:r>
                          <a:rPr lang="en-US" altLang="en-US" sz="2800" b="0" i="1" smtClean="0">
                            <a:latin typeface="Cambria Math" panose="02040503050406030204" pitchFamily="18" charset="0"/>
                            <a:ea typeface="Cambria Math" panose="02040503050406030204" pitchFamily="18" charset="0"/>
                          </a:rPr>
                          <m:t>𝑎</m:t>
                        </m:r>
                      </m:e>
                    </m:func>
                    <m:r>
                      <a:rPr lang="en-US" altLang="en-US" sz="2800" b="0" i="1" smtClean="0">
                        <a:latin typeface="Cambria Math" panose="02040503050406030204" pitchFamily="18" charset="0"/>
                        <a:ea typeface="Cambria Math" panose="02040503050406030204" pitchFamily="18" charset="0"/>
                      </a:rPr>
                      <m:t>=</m:t>
                    </m:r>
                    <m:func>
                      <m:funcPr>
                        <m:ctrlPr>
                          <a:rPr lang="en-US" altLang="en-US" sz="2800" b="0" i="1" smtClean="0">
                            <a:latin typeface="Cambria Math" panose="02040503050406030204" pitchFamily="18" charset="0"/>
                            <a:ea typeface="Cambria Math" panose="02040503050406030204" pitchFamily="18" charset="0"/>
                          </a:rPr>
                        </m:ctrlPr>
                      </m:funcPr>
                      <m:fName>
                        <m:sSub>
                          <m:sSubPr>
                            <m:ctrlPr>
                              <a:rPr lang="en-US" altLang="en-US" sz="2800" b="0" i="1" smtClean="0">
                                <a:latin typeface="Cambria Math" panose="02040503050406030204" pitchFamily="18" charset="0"/>
                                <a:ea typeface="Cambria Math" panose="02040503050406030204" pitchFamily="18" charset="0"/>
                              </a:rPr>
                            </m:ctrlPr>
                          </m:sSubPr>
                          <m:e>
                            <m:r>
                              <m:rPr>
                                <m:sty m:val="p"/>
                              </m:rPr>
                              <a:rPr lang="en-US" altLang="en-US" sz="2800" b="0" i="0" smtClean="0">
                                <a:latin typeface="Cambria Math" panose="02040503050406030204" pitchFamily="18" charset="0"/>
                                <a:ea typeface="Cambria Math" panose="02040503050406030204" pitchFamily="18" charset="0"/>
                              </a:rPr>
                              <m:t>log</m:t>
                            </m:r>
                          </m:e>
                          <m:sub>
                            <m:r>
                              <a:rPr lang="en-US" altLang="en-US" sz="2800" b="0" i="1" smtClean="0">
                                <a:latin typeface="Cambria Math" panose="02040503050406030204" pitchFamily="18" charset="0"/>
                                <a:ea typeface="Cambria Math" panose="02040503050406030204" pitchFamily="18" charset="0"/>
                              </a:rPr>
                              <m:t>2</m:t>
                            </m:r>
                          </m:sub>
                        </m:sSub>
                      </m:fName>
                      <m:e>
                        <m:r>
                          <a:rPr lang="en-US" altLang="en-US" sz="2800" b="0" i="1" smtClean="0">
                            <a:latin typeface="Cambria Math" panose="02040503050406030204" pitchFamily="18" charset="0"/>
                            <a:ea typeface="Cambria Math" panose="02040503050406030204" pitchFamily="18" charset="0"/>
                          </a:rPr>
                          <m:t>4=2</m:t>
                        </m:r>
                      </m:e>
                    </m:func>
                    <m:r>
                      <a:rPr lang="en-US" altLang="en-US" sz="2800" b="0" i="0" smtClean="0">
                        <a:latin typeface="Cambria Math" panose="02040503050406030204" pitchFamily="18" charset="0"/>
                        <a:ea typeface="Cambria Math" panose="02040503050406030204" pitchFamily="18" charset="0"/>
                      </a:rPr>
                      <m:t>, </m:t>
                    </m:r>
                    <m:r>
                      <a:rPr lang="en-US" altLang="en-US" sz="2800" i="1">
                        <a:latin typeface="Cambria Math" panose="02040503050406030204" pitchFamily="18" charset="0"/>
                        <a:ea typeface="Cambria Math" panose="02040503050406030204" pitchFamily="18" charset="0"/>
                      </a:rPr>
                      <m:t>𝑓</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f>
                      <m:fPr>
                        <m:ctrlPr>
                          <a:rPr lang="en-US" altLang="en-US" sz="2800" i="1">
                            <a:latin typeface="Cambria Math" panose="02040503050406030204" pitchFamily="18" charset="0"/>
                            <a:ea typeface="Cambria Math" panose="02040503050406030204" pitchFamily="18" charset="0"/>
                          </a:rPr>
                        </m:ctrlPr>
                      </m:fPr>
                      <m:num>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r>
                              <a:rPr lang="en-US" altLang="en-US" sz="2800" i="1">
                                <a:latin typeface="Cambria Math" panose="02040503050406030204" pitchFamily="18" charset="0"/>
                                <a:ea typeface="Cambria Math" panose="02040503050406030204" pitchFamily="18" charset="0"/>
                              </a:rPr>
                              <m:t>2</m:t>
                            </m:r>
                          </m:sup>
                        </m:sSup>
                      </m:num>
                      <m:den>
                        <m:func>
                          <m:funcPr>
                            <m:ctrlPr>
                              <a:rPr lang="en-US" altLang="en-US" sz="2800" i="1">
                                <a:latin typeface="Cambria Math" panose="02040503050406030204" pitchFamily="18" charset="0"/>
                                <a:ea typeface="Cambria Math" panose="02040503050406030204" pitchFamily="18" charset="0"/>
                              </a:rPr>
                            </m:ctrlPr>
                          </m:funcPr>
                          <m:fName>
                            <m:r>
                              <m:rPr>
                                <m:sty m:val="p"/>
                              </m:rPr>
                              <a:rPr lang="en-US" altLang="en-US" sz="2800">
                                <a:latin typeface="Cambria Math" panose="02040503050406030204" pitchFamily="18" charset="0"/>
                                <a:ea typeface="Cambria Math" panose="02040503050406030204" pitchFamily="18" charset="0"/>
                              </a:rPr>
                              <m:t>log</m:t>
                            </m:r>
                          </m:fName>
                          <m:e>
                            <m:r>
                              <a:rPr lang="en-US" altLang="en-US" sz="2800" i="1">
                                <a:latin typeface="Cambria Math" panose="02040503050406030204" pitchFamily="18" charset="0"/>
                                <a:ea typeface="Cambria Math" panose="02040503050406030204" pitchFamily="18" charset="0"/>
                              </a:rPr>
                              <m:t>𝑛</m:t>
                            </m:r>
                          </m:e>
                        </m:func>
                      </m:den>
                    </m:f>
                    <m:r>
                      <a:rPr lang="en-US" altLang="en-US" sz="2800" b="0" i="1" smtClean="0">
                        <a:latin typeface="Cambria Math" panose="02040503050406030204" pitchFamily="18" charset="0"/>
                        <a:ea typeface="Cambria Math" panose="02040503050406030204" pitchFamily="18" charset="0"/>
                      </a:rPr>
                      <m:t>=</m:t>
                    </m:r>
                    <m:r>
                      <m:rPr>
                        <m:sty m:val="p"/>
                      </m:rPr>
                      <a:rPr lang="en-US" altLang="en-US" sz="2800" b="0" i="0" smtClean="0">
                        <a:latin typeface="Cambria Math" panose="02040503050406030204" pitchFamily="18" charset="0"/>
                        <a:ea typeface="Cambria Math" panose="02040503050406030204" pitchFamily="18" charset="0"/>
                      </a:rPr>
                      <m:t>Θ</m:t>
                    </m:r>
                    <m:r>
                      <a:rPr lang="en-US" altLang="en-US" sz="2800" b="0" i="1" smtClean="0">
                        <a:latin typeface="Cambria Math" panose="02040503050406030204" pitchFamily="18" charset="0"/>
                        <a:ea typeface="Cambria Math" panose="02040503050406030204" pitchFamily="18" charset="0"/>
                      </a:rPr>
                      <m:t>(</m:t>
                    </m:r>
                    <m:sSup>
                      <m:sSupPr>
                        <m:ctrlPr>
                          <a:rPr lang="en-US" altLang="en-US" sz="2800" i="1">
                            <a:latin typeface="Cambria Math" panose="02040503050406030204" pitchFamily="18" charset="0"/>
                            <a:ea typeface="Cambria Math" panose="02040503050406030204" pitchFamily="18" charset="0"/>
                          </a:rPr>
                        </m:ctrlPr>
                      </m:sSupPr>
                      <m:e>
                        <m:r>
                          <a:rPr lang="en-US" altLang="en-US" sz="2800" i="1">
                            <a:latin typeface="Cambria Math" panose="02040503050406030204" pitchFamily="18" charset="0"/>
                            <a:ea typeface="Cambria Math" panose="02040503050406030204" pitchFamily="18" charset="0"/>
                          </a:rPr>
                          <m:t>𝑛</m:t>
                        </m:r>
                      </m:e>
                      <m:sup>
                        <m:r>
                          <a:rPr lang="en-US" altLang="en-US" sz="2800" i="1">
                            <a:latin typeface="Cambria Math" panose="02040503050406030204" pitchFamily="18" charset="0"/>
                            <a:ea typeface="Cambria Math" panose="02040503050406030204" pitchFamily="18" charset="0"/>
                          </a:rPr>
                          <m:t>2</m:t>
                        </m:r>
                      </m:sup>
                    </m:sSup>
                    <m:sSup>
                      <m:sSupPr>
                        <m:ctrlPr>
                          <a:rPr lang="en-US" altLang="en-US" sz="2800" i="1" smtClean="0">
                            <a:latin typeface="Cambria Math" panose="02040503050406030204" pitchFamily="18" charset="0"/>
                            <a:ea typeface="Cambria Math" panose="02040503050406030204" pitchFamily="18" charset="0"/>
                          </a:rPr>
                        </m:ctrlPr>
                      </m:sSupPr>
                      <m:e>
                        <m:r>
                          <m:rPr>
                            <m:sty m:val="p"/>
                          </m:rPr>
                          <a:rPr lang="en-US" altLang="en-US" sz="2800" b="0" i="0" smtClean="0">
                            <a:latin typeface="Cambria Math" panose="02040503050406030204" pitchFamily="18" charset="0"/>
                            <a:ea typeface="Cambria Math" panose="02040503050406030204" pitchFamily="18" charset="0"/>
                          </a:rPr>
                          <m:t>log</m:t>
                        </m:r>
                      </m:e>
                      <m:sup>
                        <m:r>
                          <a:rPr lang="en-US" altLang="en-US" sz="2800" b="0" i="1" smtClean="0">
                            <a:latin typeface="Cambria Math" panose="02040503050406030204" pitchFamily="18" charset="0"/>
                            <a:ea typeface="Cambria Math" panose="02040503050406030204" pitchFamily="18" charset="0"/>
                          </a:rPr>
                          <m:t>−1</m:t>
                        </m:r>
                      </m:sup>
                    </m:sSup>
                    <m:r>
                      <a:rPr lang="en-US" altLang="en-US" sz="2800" b="0" i="1" smtClean="0">
                        <a:latin typeface="Cambria Math" panose="02040503050406030204" pitchFamily="18" charset="0"/>
                        <a:ea typeface="Cambria Math" panose="02040503050406030204" pitchFamily="18" charset="0"/>
                      </a:rPr>
                      <m:t>𝑛</m:t>
                    </m:r>
                    <m:r>
                      <a:rPr lang="en-US" altLang="en-US" sz="2800" b="0" i="1" smtClean="0">
                        <a:latin typeface="Cambria Math" panose="02040503050406030204" pitchFamily="18" charset="0"/>
                        <a:ea typeface="Cambria Math" panose="02040503050406030204" pitchFamily="18" charset="0"/>
                      </a:rPr>
                      <m:t>)</m:t>
                    </m:r>
                  </m:oMath>
                </a14:m>
                <a:r>
                  <a:rPr lang="en-US" altLang="en-US" sz="2800">
                    <a:ea typeface="Cambria Math" panose="02040503050406030204" pitchFamily="18" charset="0"/>
                  </a:rPr>
                  <a:t>.   </a:t>
                </a:r>
              </a:p>
              <a:p>
                <a:r>
                  <a:rPr lang="en-US" altLang="en-US" sz="2800">
                    <a:ea typeface="Cambria Math" panose="02040503050406030204" pitchFamily="18" charset="0"/>
                  </a:rPr>
                  <a:t>    We cannot use Master Theorem!</a:t>
                </a:r>
              </a:p>
            </p:txBody>
          </p:sp>
        </mc:Choice>
        <mc:Fallback>
          <p:sp>
            <p:nvSpPr>
              <p:cNvPr id="11" name="Rectangle 10">
                <a:extLst>
                  <a:ext uri="{FF2B5EF4-FFF2-40B4-BE49-F238E27FC236}">
                    <a16:creationId xmlns:a16="http://schemas.microsoft.com/office/drawing/2014/main" id="{B8BC05EE-BBA6-1040-97BF-52B3660B7567}"/>
                  </a:ext>
                </a:extLst>
              </p:cNvPr>
              <p:cNvSpPr>
                <a:spLocks noRot="1" noChangeAspect="1" noMove="1" noResize="1" noEditPoints="1" noAdjustHandles="1" noChangeArrowheads="1" noChangeShapeType="1" noTextEdit="1"/>
              </p:cNvSpPr>
              <p:nvPr/>
            </p:nvSpPr>
            <p:spPr>
              <a:xfrm>
                <a:off x="288112" y="2682919"/>
                <a:ext cx="10837089" cy="1976438"/>
              </a:xfrm>
              <a:prstGeom prst="rect">
                <a:avLst/>
              </a:prstGeom>
              <a:blipFill>
                <a:blip r:embed="rId5"/>
                <a:stretch>
                  <a:fillRect l="-1125" r="-3543" b="-77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8AB3E41-DCFA-1345-8566-F5BB3294F82C}"/>
                  </a:ext>
                </a:extLst>
              </p:cNvPr>
              <p:cNvSpPr txBox="1"/>
              <p:nvPr/>
            </p:nvSpPr>
            <p:spPr>
              <a:xfrm>
                <a:off x="928192" y="4738009"/>
                <a:ext cx="9019136" cy="1812932"/>
              </a:xfrm>
              <a:prstGeom prst="rect">
                <a:avLst/>
              </a:prstGeom>
              <a:solidFill>
                <a:schemeClr val="accent6">
                  <a:lumMod val="20000"/>
                  <a:lumOff val="80000"/>
                </a:schemeClr>
              </a:solidFill>
            </p:spPr>
            <p:txBody>
              <a:bodyPr wrap="none" rtlCol="0">
                <a:spAutoFit/>
              </a:bodyPr>
              <a:lstStyle/>
              <a:p>
                <a:r>
                  <a:rPr lang="en-US" sz="2800"/>
                  <a:t>Master Theorem cannot be applied to </a:t>
                </a:r>
                <a14:m>
                  <m:oMath xmlns:m="http://schemas.openxmlformats.org/officeDocument/2006/math">
                    <m:r>
                      <a:rPr lang="en-US" sz="2800" b="0" i="1" smtClean="0">
                        <a:latin typeface="Cambria Math" panose="02040503050406030204" pitchFamily="18" charset="0"/>
                      </a:rPr>
                      <m:t>≥2 </m:t>
                    </m:r>
                  </m:oMath>
                </a14:m>
                <a:r>
                  <a:rPr lang="en-US" sz="2800"/>
                  <a:t>uneven recurrence:</a:t>
                </a:r>
              </a:p>
              <a:p>
                <a:pPr marL="457200" indent="-457200">
                  <a:buFont typeface="Arial" panose="020B0604020202020204" pitchFamily="34" charset="0"/>
                  <a:buChar char="•"/>
                </a:pP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b="0" i="1" smtClean="0">
                                <a:latin typeface="Cambria Math" panose="02040503050406030204" pitchFamily="18" charset="0"/>
                                <a:ea typeface="Cambria Math" panose="02040503050406030204" pitchFamily="18" charset="0"/>
                              </a:rPr>
                              <m:t>3</m:t>
                            </m:r>
                          </m:den>
                        </m:f>
                      </m:e>
                    </m:d>
                    <m:r>
                      <a:rPr lang="en-US" altLang="en-US" sz="2800" b="0" i="1" smtClean="0">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b="0" i="1" smtClean="0">
                                <a:latin typeface="Cambria Math" panose="02040503050406030204" pitchFamily="18" charset="0"/>
                                <a:ea typeface="Cambria Math" panose="02040503050406030204" pitchFamily="18" charset="0"/>
                              </a:rPr>
                              <m:t>2</m:t>
                            </m:r>
                            <m:r>
                              <a:rPr lang="en-US" altLang="en-US" sz="2800" i="1">
                                <a:latin typeface="Cambria Math" panose="02040503050406030204" pitchFamily="18" charset="0"/>
                                <a:ea typeface="Cambria Math" panose="02040503050406030204" pitchFamily="18" charset="0"/>
                              </a:rPr>
                              <m:t>𝑛</m:t>
                            </m:r>
                          </m:num>
                          <m:den>
                            <m:r>
                              <a:rPr lang="en-US" altLang="en-US" sz="2800" i="1">
                                <a:latin typeface="Cambria Math" panose="02040503050406030204" pitchFamily="18" charset="0"/>
                                <a:ea typeface="Cambria Math" panose="02040503050406030204" pitchFamily="18" charset="0"/>
                              </a:rPr>
                              <m:t>3</m:t>
                            </m:r>
                          </m:den>
                        </m:f>
                      </m:e>
                    </m:d>
                    <m:r>
                      <a:rPr lang="en-US" altLang="en-US" sz="2800" b="0" i="1" smtClean="0">
                        <a:latin typeface="Cambria Math" panose="02040503050406030204" pitchFamily="18" charset="0"/>
                        <a:ea typeface="Cambria Math" panose="02040503050406030204" pitchFamily="18" charset="0"/>
                      </a:rPr>
                      <m:t>+</m:t>
                    </m:r>
                    <m:r>
                      <a:rPr lang="en-US" altLang="en-US" sz="2800" b="0" i="1" smtClean="0">
                        <a:latin typeface="Cambria Math" panose="02040503050406030204" pitchFamily="18" charset="0"/>
                        <a:ea typeface="Cambria Math" panose="02040503050406030204" pitchFamily="18" charset="0"/>
                      </a:rPr>
                      <m:t>𝑐𝑛</m:t>
                    </m:r>
                  </m:oMath>
                </a14:m>
                <a:endParaRPr lang="en-US" altLang="en-US" sz="2800" b="0">
                  <a:ea typeface="Cambria Math" panose="02040503050406030204" pitchFamily="18" charset="0"/>
                </a:endParaRPr>
              </a:p>
              <a:p>
                <a:pPr marL="457200" indent="-457200">
                  <a:buFont typeface="Arial" panose="020B0604020202020204" pitchFamily="34" charset="0"/>
                  <a:buChar char="•"/>
                </a:pPr>
                <a14:m>
                  <m:oMath xmlns:m="http://schemas.openxmlformats.org/officeDocument/2006/math">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r>
                          <a:rPr lang="en-US" altLang="en-US" sz="2800" i="1">
                            <a:latin typeface="Cambria Math" panose="02040503050406030204" pitchFamily="18" charset="0"/>
                            <a:ea typeface="Cambria Math" panose="02040503050406030204" pitchFamily="18" charset="0"/>
                          </a:rPr>
                          <m:t>𝑛</m:t>
                        </m:r>
                      </m:e>
                    </m:d>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b="0" i="1" smtClean="0">
                                <a:latin typeface="Cambria Math" panose="02040503050406030204" pitchFamily="18" charset="0"/>
                                <a:ea typeface="Cambria Math" panose="02040503050406030204" pitchFamily="18" charset="0"/>
                              </a:rPr>
                              <m:t>4</m:t>
                            </m:r>
                          </m:den>
                        </m:f>
                      </m:e>
                    </m:d>
                    <m:r>
                      <a:rPr lang="en-US" altLang="en-US" sz="2800" b="0" i="1" smtClean="0">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i="1">
                                <a:latin typeface="Cambria Math" panose="02040503050406030204" pitchFamily="18" charset="0"/>
                                <a:ea typeface="Cambria Math" panose="02040503050406030204" pitchFamily="18" charset="0"/>
                              </a:rPr>
                              <m:t>4</m:t>
                            </m:r>
                          </m:den>
                        </m:f>
                      </m:e>
                    </m:d>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𝑇</m:t>
                    </m:r>
                    <m:d>
                      <m:dPr>
                        <m:ctrlPr>
                          <a:rPr lang="en-US" altLang="en-US" sz="2800" i="1">
                            <a:latin typeface="Cambria Math" panose="02040503050406030204" pitchFamily="18" charset="0"/>
                            <a:ea typeface="Cambria Math" panose="02040503050406030204" pitchFamily="18" charset="0"/>
                          </a:rPr>
                        </m:ctrlPr>
                      </m:dPr>
                      <m:e>
                        <m:f>
                          <m:fPr>
                            <m:ctrlPr>
                              <a:rPr lang="en-US" altLang="en-US" sz="2800" i="1">
                                <a:latin typeface="Cambria Math" panose="02040503050406030204" pitchFamily="18" charset="0"/>
                                <a:ea typeface="Cambria Math" panose="02040503050406030204" pitchFamily="18" charset="0"/>
                              </a:rPr>
                            </m:ctrlPr>
                          </m:fPr>
                          <m:num>
                            <m:r>
                              <a:rPr lang="en-US" altLang="en-US" sz="2800" i="1">
                                <a:latin typeface="Cambria Math" panose="02040503050406030204" pitchFamily="18" charset="0"/>
                                <a:ea typeface="Cambria Math" panose="02040503050406030204" pitchFamily="18" charset="0"/>
                              </a:rPr>
                              <m:t>𝑛</m:t>
                            </m:r>
                          </m:num>
                          <m:den>
                            <m:r>
                              <a:rPr lang="en-US" altLang="en-US" sz="2800" b="0" i="1" smtClean="0">
                                <a:latin typeface="Cambria Math" panose="02040503050406030204" pitchFamily="18" charset="0"/>
                                <a:ea typeface="Cambria Math" panose="02040503050406030204" pitchFamily="18" charset="0"/>
                              </a:rPr>
                              <m:t>2</m:t>
                            </m:r>
                          </m:den>
                        </m:f>
                      </m:e>
                    </m:d>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𝑐𝑛</m:t>
                    </m:r>
                  </m:oMath>
                </a14:m>
                <a:endParaRPr lang="en-US" altLang="en-US" sz="2800">
                  <a:ea typeface="Cambria Math" panose="02040503050406030204" pitchFamily="18" charset="0"/>
                </a:endParaRPr>
              </a:p>
            </p:txBody>
          </p:sp>
        </mc:Choice>
        <mc:Fallback>
          <p:sp>
            <p:nvSpPr>
              <p:cNvPr id="3" name="TextBox 2">
                <a:extLst>
                  <a:ext uri="{FF2B5EF4-FFF2-40B4-BE49-F238E27FC236}">
                    <a16:creationId xmlns:a16="http://schemas.microsoft.com/office/drawing/2014/main" id="{F8AB3E41-DCFA-1345-8566-F5BB3294F82C}"/>
                  </a:ext>
                </a:extLst>
              </p:cNvPr>
              <p:cNvSpPr txBox="1">
                <a:spLocks noRot="1" noChangeAspect="1" noMove="1" noResize="1" noEditPoints="1" noAdjustHandles="1" noChangeArrowheads="1" noChangeShapeType="1" noTextEdit="1"/>
              </p:cNvSpPr>
              <p:nvPr/>
            </p:nvSpPr>
            <p:spPr>
              <a:xfrm>
                <a:off x="928192" y="4738009"/>
                <a:ext cx="9019136" cy="1812932"/>
              </a:xfrm>
              <a:prstGeom prst="rect">
                <a:avLst/>
              </a:prstGeom>
              <a:blipFill>
                <a:blip r:embed="rId6"/>
                <a:stretch>
                  <a:fillRect l="-1351" t="-3356" r="-135"/>
                </a:stretch>
              </a:blipFill>
            </p:spPr>
            <p:txBody>
              <a:bodyPr/>
              <a:lstStyle/>
              <a:p>
                <a:r>
                  <a:rPr lang="en-US">
                    <a:noFill/>
                  </a:rPr>
                  <a:t> </a:t>
                </a:r>
              </a:p>
            </p:txBody>
          </p:sp>
        </mc:Fallback>
      </mc:AlternateContent>
    </p:spTree>
    <p:extLst>
      <p:ext uri="{BB962C8B-B14F-4D97-AF65-F5344CB8AC3E}">
        <p14:creationId xmlns:p14="http://schemas.microsoft.com/office/powerpoint/2010/main" val="70753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844CA4-7B59-4703-ABBD-F60181646781}"/>
              </a:ext>
            </a:extLst>
          </p:cNvPr>
          <p:cNvSpPr txBox="1"/>
          <p:nvPr/>
        </p:nvSpPr>
        <p:spPr>
          <a:xfrm>
            <a:off x="0" y="6550223"/>
            <a:ext cx="4143375" cy="307777"/>
          </a:xfrm>
          <a:prstGeom prst="rect">
            <a:avLst/>
          </a:prstGeom>
          <a:noFill/>
        </p:spPr>
        <p:txBody>
          <a:bodyPr wrap="square" rtlCol="0">
            <a:spAutoFit/>
          </a:bodyPr>
          <a:lstStyle/>
          <a:p>
            <a:r>
              <a:rPr lang="en-US" altLang="zh-CN" sz="1400">
                <a:solidFill>
                  <a:schemeClr val="bg1"/>
                </a:solidFill>
              </a:rPr>
              <a:t>CS4349 </a:t>
            </a:r>
            <a:r>
              <a:rPr lang="en-US" altLang="zh-CN" sz="1400" i="0">
                <a:solidFill>
                  <a:schemeClr val="bg1"/>
                </a:solidFill>
                <a:effectLst/>
                <a:latin typeface="Times New Roman" panose="02020603050405020304" pitchFamily="18" charset="0"/>
              </a:rPr>
              <a:t>Advanced Algorithm Design and Analysis</a:t>
            </a:r>
          </a:p>
        </p:txBody>
      </p:sp>
      <p:sp>
        <p:nvSpPr>
          <p:cNvPr id="6" name="灯片编号占位符 5">
            <a:extLst>
              <a:ext uri="{FF2B5EF4-FFF2-40B4-BE49-F238E27FC236}">
                <a16:creationId xmlns:a16="http://schemas.microsoft.com/office/drawing/2014/main" id="{2CEB4E2F-1A88-497B-A9A2-B13A5A9E1E0F}"/>
              </a:ext>
            </a:extLst>
          </p:cNvPr>
          <p:cNvSpPr>
            <a:spLocks noGrp="1"/>
          </p:cNvSpPr>
          <p:nvPr>
            <p:ph type="sldNum" sz="quarter" idx="12"/>
          </p:nvPr>
        </p:nvSpPr>
        <p:spPr/>
        <p:txBody>
          <a:bodyPr/>
          <a:lstStyle/>
          <a:p>
            <a:fld id="{995C08CA-5512-4208-A8B2-B232D4C5F496}" type="slidenum">
              <a:rPr lang="zh-CN" altLang="en-US" smtClean="0"/>
              <a:t>67</a:t>
            </a:fld>
            <a:endParaRPr lang="zh-CN" altLang="en-US"/>
          </a:p>
        </p:txBody>
      </p:sp>
      <p:sp>
        <p:nvSpPr>
          <p:cNvPr id="7" name="文本框 6">
            <a:extLst>
              <a:ext uri="{FF2B5EF4-FFF2-40B4-BE49-F238E27FC236}">
                <a16:creationId xmlns:a16="http://schemas.microsoft.com/office/drawing/2014/main" id="{DA9407FF-C3E7-48A2-B2F4-381344557ACF}"/>
              </a:ext>
            </a:extLst>
          </p:cNvPr>
          <p:cNvSpPr txBox="1"/>
          <p:nvPr/>
        </p:nvSpPr>
        <p:spPr>
          <a:xfrm>
            <a:off x="295275" y="336351"/>
            <a:ext cx="2952750" cy="584775"/>
          </a:xfrm>
          <a:prstGeom prst="rect">
            <a:avLst/>
          </a:prstGeom>
          <a:noFill/>
          <a:ln w="57150">
            <a:solidFill>
              <a:schemeClr val="accent1"/>
            </a:solidFill>
            <a:prstDash val="lgDash"/>
          </a:ln>
        </p:spPr>
        <p:txBody>
          <a:bodyPr wrap="square" rtlCol="0">
            <a:spAutoFit/>
          </a:bodyPr>
          <a:lstStyle/>
          <a:p>
            <a:pPr algn="ctr"/>
            <a:r>
              <a:rPr lang="en-US" altLang="zh-CN" sz="3200">
                <a:solidFill>
                  <a:srgbClr val="0070C0"/>
                </a:solidFill>
              </a:rPr>
              <a:t>Recursion Tree</a:t>
            </a:r>
            <a:endParaRPr lang="zh-CN" altLang="en-US" sz="3200" b="1">
              <a:solidFill>
                <a:srgbClr val="00B050"/>
              </a:solidFill>
            </a:endParaRPr>
          </a:p>
        </p:txBody>
      </p:sp>
      <p:pic>
        <p:nvPicPr>
          <p:cNvPr id="9" name="图片 8">
            <a:extLst>
              <a:ext uri="{FF2B5EF4-FFF2-40B4-BE49-F238E27FC236}">
                <a16:creationId xmlns:a16="http://schemas.microsoft.com/office/drawing/2014/main" id="{99146416-47B3-41FD-965A-0DCBACC62096}"/>
              </a:ext>
            </a:extLst>
          </p:cNvPr>
          <p:cNvPicPr>
            <a:picLocks noChangeAspect="1"/>
          </p:cNvPicPr>
          <p:nvPr/>
        </p:nvPicPr>
        <p:blipFill>
          <a:blip r:embed="rId2"/>
          <a:stretch>
            <a:fillRect/>
          </a:stretch>
        </p:blipFill>
        <p:spPr>
          <a:xfrm>
            <a:off x="490652" y="1092379"/>
            <a:ext cx="7754432" cy="4067743"/>
          </a:xfrm>
          <a:prstGeom prst="rect">
            <a:avLst/>
          </a:prstGeom>
        </p:spPr>
      </p:pic>
      <p:sp>
        <p:nvSpPr>
          <p:cNvPr id="11" name="文本框 10">
            <a:extLst>
              <a:ext uri="{FF2B5EF4-FFF2-40B4-BE49-F238E27FC236}">
                <a16:creationId xmlns:a16="http://schemas.microsoft.com/office/drawing/2014/main" id="{DC7C5F82-CBBB-4E17-A46F-995515627BD3}"/>
              </a:ext>
            </a:extLst>
          </p:cNvPr>
          <p:cNvSpPr txBox="1"/>
          <p:nvPr/>
        </p:nvSpPr>
        <p:spPr>
          <a:xfrm>
            <a:off x="5757863" y="428683"/>
            <a:ext cx="3780427" cy="400110"/>
          </a:xfrm>
          <a:prstGeom prst="rect">
            <a:avLst/>
          </a:prstGeom>
          <a:noFill/>
        </p:spPr>
        <p:txBody>
          <a:bodyPr wrap="square">
            <a:spAutoFit/>
          </a:bodyPr>
          <a:lstStyle/>
          <a:p>
            <a:r>
              <a:rPr lang="pt-BR" altLang="zh-CN" sz="2000" b="1" i="1" u="none" strike="noStrike" baseline="0">
                <a:solidFill>
                  <a:srgbClr val="FF0000"/>
                </a:solidFill>
                <a:latin typeface="CharterBT-Italic"/>
              </a:rPr>
              <a:t>T</a:t>
            </a:r>
            <a:r>
              <a:rPr lang="pt-BR" altLang="zh-CN" sz="2000" b="1" i="0" u="none" strike="noStrike" baseline="0">
                <a:solidFill>
                  <a:srgbClr val="FF0000"/>
                </a:solidFill>
                <a:latin typeface="MathDesign-CH-Regular-OT1-10"/>
              </a:rPr>
              <a:t>(</a:t>
            </a:r>
            <a:r>
              <a:rPr lang="pt-BR" altLang="zh-CN" sz="2000" b="1" i="1" u="none" strike="noStrike" baseline="0">
                <a:solidFill>
                  <a:srgbClr val="FF0000"/>
                </a:solidFill>
                <a:latin typeface="CharterBT-Italic"/>
              </a:rPr>
              <a:t>n</a:t>
            </a:r>
            <a:r>
              <a:rPr lang="pt-BR" altLang="zh-CN" sz="2000" b="1" i="0" u="none" strike="noStrike" baseline="0">
                <a:solidFill>
                  <a:srgbClr val="FF0000"/>
                </a:solidFill>
                <a:latin typeface="MathDesign-CH-Regular-OT1-10"/>
              </a:rPr>
              <a:t>) = </a:t>
            </a:r>
            <a:r>
              <a:rPr lang="pt-BR" altLang="zh-CN" sz="2000" b="1" i="1" u="none" strike="noStrike" baseline="0">
                <a:solidFill>
                  <a:srgbClr val="FF0000"/>
                </a:solidFill>
                <a:latin typeface="CharterBT-Italic"/>
              </a:rPr>
              <a:t>r T</a:t>
            </a:r>
            <a:r>
              <a:rPr lang="pt-BR" altLang="zh-CN" sz="2000" b="1" i="0" u="none" strike="noStrike" baseline="0">
                <a:solidFill>
                  <a:srgbClr val="FF0000"/>
                </a:solidFill>
                <a:latin typeface="MathDesign-CH-Regular-OT1-10"/>
              </a:rPr>
              <a:t>(</a:t>
            </a:r>
            <a:r>
              <a:rPr lang="pt-BR" altLang="zh-CN" sz="2000" b="1" i="1" u="none" strike="noStrike" baseline="0">
                <a:solidFill>
                  <a:srgbClr val="FF0000"/>
                </a:solidFill>
                <a:latin typeface="CharterBT-Italic"/>
              </a:rPr>
              <a:t>n</a:t>
            </a:r>
            <a:r>
              <a:rPr lang="pt-BR" altLang="zh-CN" sz="2000" b="1" i="1" u="none" strike="noStrike" baseline="0">
                <a:solidFill>
                  <a:srgbClr val="FF0000"/>
                </a:solidFill>
                <a:latin typeface="MathDesign-CH-Regular-Italic-MathItalic-10"/>
              </a:rPr>
              <a:t>/</a:t>
            </a:r>
            <a:r>
              <a:rPr lang="pt-BR" altLang="zh-CN" sz="2000" b="1" i="1" u="none" strike="noStrike" baseline="0">
                <a:solidFill>
                  <a:srgbClr val="FF0000"/>
                </a:solidFill>
                <a:latin typeface="CharterBT-Italic"/>
              </a:rPr>
              <a:t>c</a:t>
            </a:r>
            <a:r>
              <a:rPr lang="pt-BR" altLang="zh-CN" sz="2000" b="1" i="0" u="none" strike="noStrike" baseline="0">
                <a:solidFill>
                  <a:srgbClr val="FF0000"/>
                </a:solidFill>
                <a:latin typeface="MathDesign-CH-Regular-OT1-10"/>
              </a:rPr>
              <a:t>) + </a:t>
            </a:r>
            <a:r>
              <a:rPr lang="pt-BR" altLang="zh-CN" sz="2000" b="1" i="1" u="none" strike="noStrike" baseline="0">
                <a:solidFill>
                  <a:srgbClr val="FF0000"/>
                </a:solidFill>
                <a:latin typeface="CharterBT-Italic"/>
              </a:rPr>
              <a:t>f </a:t>
            </a:r>
            <a:r>
              <a:rPr lang="pt-BR" altLang="zh-CN" sz="2000" b="1" i="0" u="none" strike="noStrike" baseline="0">
                <a:solidFill>
                  <a:srgbClr val="FF0000"/>
                </a:solidFill>
                <a:latin typeface="MathDesign-CH-Regular-OT1-10"/>
              </a:rPr>
              <a:t>(</a:t>
            </a:r>
            <a:r>
              <a:rPr lang="pt-BR" altLang="zh-CN" sz="2000" b="1" i="1" u="none" strike="noStrike" baseline="0">
                <a:solidFill>
                  <a:srgbClr val="FF0000"/>
                </a:solidFill>
                <a:latin typeface="CharterBT-Italic"/>
              </a:rPr>
              <a:t>n</a:t>
            </a:r>
            <a:r>
              <a:rPr lang="pt-BR" altLang="zh-CN" sz="2000" b="1" i="0" u="none" strike="noStrike" baseline="0">
                <a:solidFill>
                  <a:srgbClr val="FF0000"/>
                </a:solidFill>
                <a:latin typeface="MathDesign-CH-Regular-OT1-10"/>
              </a:rPr>
              <a:t>)</a:t>
            </a:r>
            <a:endParaRPr lang="zh-CN" altLang="en-US" sz="2000" b="1">
              <a:solidFill>
                <a:srgbClr val="FF0000"/>
              </a:solidFill>
            </a:endParaRPr>
          </a:p>
        </p:txBody>
      </p:sp>
      <p:pic>
        <p:nvPicPr>
          <p:cNvPr id="4" name="图片 3">
            <a:extLst>
              <a:ext uri="{FF2B5EF4-FFF2-40B4-BE49-F238E27FC236}">
                <a16:creationId xmlns:a16="http://schemas.microsoft.com/office/drawing/2014/main" id="{D54EC207-AB89-E8C9-3DAD-5073608FF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213" y="5331375"/>
            <a:ext cx="7283863" cy="792698"/>
          </a:xfrm>
          <a:prstGeom prst="rect">
            <a:avLst/>
          </a:prstGeom>
        </p:spPr>
      </p:pic>
      <p:sp>
        <p:nvSpPr>
          <p:cNvPr id="2" name="TextBox 1">
            <a:extLst>
              <a:ext uri="{FF2B5EF4-FFF2-40B4-BE49-F238E27FC236}">
                <a16:creationId xmlns:a16="http://schemas.microsoft.com/office/drawing/2014/main" id="{88372A8E-B331-CA19-77D6-E48B20F56BD7}"/>
              </a:ext>
            </a:extLst>
          </p:cNvPr>
          <p:cNvSpPr txBox="1"/>
          <p:nvPr/>
        </p:nvSpPr>
        <p:spPr>
          <a:xfrm>
            <a:off x="7081819" y="1000046"/>
            <a:ext cx="1132514" cy="3516650"/>
          </a:xfrm>
          <a:prstGeom prst="rect">
            <a:avLst/>
          </a:prstGeom>
          <a:noFill/>
          <a:ln w="28575">
            <a:solidFill>
              <a:srgbClr val="FF0000"/>
            </a:solidFill>
          </a:ln>
        </p:spPr>
        <p:txBody>
          <a:bodyPr wrap="square" rtlCol="0">
            <a:spAutoFit/>
          </a:bodyPr>
          <a:lstStyle/>
          <a:p>
            <a:endParaRPr lang="en-US"/>
          </a:p>
        </p:txBody>
      </p:sp>
      <p:sp>
        <p:nvSpPr>
          <p:cNvPr id="8" name="TextBox 7">
            <a:extLst>
              <a:ext uri="{FF2B5EF4-FFF2-40B4-BE49-F238E27FC236}">
                <a16:creationId xmlns:a16="http://schemas.microsoft.com/office/drawing/2014/main" id="{E0808FAD-92D1-A0FF-3DA5-952813581C46}"/>
              </a:ext>
            </a:extLst>
          </p:cNvPr>
          <p:cNvSpPr txBox="1"/>
          <p:nvPr/>
        </p:nvSpPr>
        <p:spPr>
          <a:xfrm>
            <a:off x="8823122" y="1283002"/>
            <a:ext cx="2988578" cy="3970318"/>
          </a:xfrm>
          <a:prstGeom prst="rect">
            <a:avLst/>
          </a:prstGeom>
          <a:noFill/>
        </p:spPr>
        <p:txBody>
          <a:bodyPr wrap="square">
            <a:spAutoFit/>
          </a:bodyPr>
          <a:lstStyle/>
          <a:p>
            <a:pPr algn="l">
              <a:buFont typeface="Arial" panose="020B0604020202020204" pitchFamily="34" charset="0"/>
              <a:buChar char="•"/>
            </a:pPr>
            <a:r>
              <a:rPr lang="en-US" b="1" i="1">
                <a:solidFill>
                  <a:srgbClr val="FF0000"/>
                </a:solidFill>
                <a:effectLst/>
                <a:latin typeface="KaTeX_Math"/>
              </a:rPr>
              <a:t>T</a:t>
            </a:r>
            <a:r>
              <a:rPr lang="en-US" b="1" i="0">
                <a:solidFill>
                  <a:srgbClr val="FF0000"/>
                </a:solidFill>
                <a:effectLst/>
                <a:latin typeface="KaTeX_Main"/>
              </a:rPr>
              <a:t>(</a:t>
            </a:r>
            <a:r>
              <a:rPr lang="en-US" b="1" i="1">
                <a:solidFill>
                  <a:srgbClr val="FF0000"/>
                </a:solidFill>
                <a:effectLst/>
                <a:latin typeface="KaTeX_Math"/>
              </a:rPr>
              <a:t>n</a:t>
            </a:r>
            <a:r>
              <a:rPr lang="en-US" b="1" i="0">
                <a:solidFill>
                  <a:srgbClr val="FF0000"/>
                </a:solidFill>
                <a:effectLst/>
                <a:latin typeface="KaTeX_Main"/>
              </a:rPr>
              <a:t>)</a:t>
            </a:r>
            <a:r>
              <a:rPr lang="en-US" b="1" i="0">
                <a:solidFill>
                  <a:srgbClr val="FF0000"/>
                </a:solidFill>
                <a:effectLst/>
                <a:latin typeface="Söhne"/>
              </a:rPr>
              <a:t> </a:t>
            </a:r>
            <a:r>
              <a:rPr lang="en-US" b="0" i="0">
                <a:solidFill>
                  <a:srgbClr val="374151"/>
                </a:solidFill>
                <a:effectLst/>
                <a:latin typeface="Söhne"/>
              </a:rPr>
              <a:t>is the total time complexity for a problem of size </a:t>
            </a:r>
            <a:r>
              <a:rPr lang="en-US" b="0" i="1">
                <a:solidFill>
                  <a:srgbClr val="374151"/>
                </a:solidFill>
                <a:effectLst/>
                <a:latin typeface="KaTeX_Math"/>
              </a:rPr>
              <a:t>n</a:t>
            </a:r>
            <a:r>
              <a:rPr lang="en-US" b="0" i="0">
                <a:solidFill>
                  <a:srgbClr val="374151"/>
                </a:solidFill>
                <a:effectLst/>
                <a:latin typeface="Söhne"/>
              </a:rPr>
              <a:t>.</a:t>
            </a:r>
          </a:p>
          <a:p>
            <a:pPr algn="l">
              <a:buFont typeface="Arial" panose="020B0604020202020204" pitchFamily="34" charset="0"/>
              <a:buChar char="•"/>
            </a:pPr>
            <a:r>
              <a:rPr lang="en-US" b="1" i="1">
                <a:solidFill>
                  <a:srgbClr val="FF0000"/>
                </a:solidFill>
                <a:latin typeface="KaTeX_Math"/>
              </a:rPr>
              <a:t>r </a:t>
            </a:r>
            <a:r>
              <a:rPr lang="en-US" b="0" i="0">
                <a:solidFill>
                  <a:srgbClr val="374151"/>
                </a:solidFill>
                <a:effectLst/>
                <a:latin typeface="Söhne"/>
              </a:rPr>
              <a:t>is the number of subproblems at each level of recursion.</a:t>
            </a:r>
          </a:p>
          <a:p>
            <a:pPr algn="l">
              <a:buFont typeface="Arial" panose="020B0604020202020204" pitchFamily="34" charset="0"/>
              <a:buChar char="•"/>
            </a:pPr>
            <a:r>
              <a:rPr lang="en-US" b="1" i="1">
                <a:solidFill>
                  <a:srgbClr val="FF0000"/>
                </a:solidFill>
                <a:latin typeface="KaTeX_Math"/>
              </a:rPr>
              <a:t>n/c </a:t>
            </a:r>
            <a:r>
              <a:rPr lang="en-US" b="0" i="0">
                <a:solidFill>
                  <a:srgbClr val="374151"/>
                </a:solidFill>
                <a:effectLst/>
                <a:latin typeface="Söhne"/>
              </a:rPr>
              <a:t>is the size of each subproblem, where </a:t>
            </a:r>
            <a:r>
              <a:rPr lang="en-US" b="0" i="1">
                <a:solidFill>
                  <a:srgbClr val="374151"/>
                </a:solidFill>
                <a:effectLst/>
                <a:latin typeface="KaTeX_Math"/>
              </a:rPr>
              <a:t>c</a:t>
            </a:r>
            <a:r>
              <a:rPr lang="en-US" b="0" i="0">
                <a:solidFill>
                  <a:srgbClr val="374151"/>
                </a:solidFill>
                <a:effectLst/>
                <a:latin typeface="Söhne"/>
              </a:rPr>
              <a:t> is a constant that divides the problem size.</a:t>
            </a:r>
          </a:p>
          <a:p>
            <a:pPr algn="l">
              <a:buFont typeface="Arial" panose="020B0604020202020204" pitchFamily="34" charset="0"/>
              <a:buChar char="•"/>
            </a:pPr>
            <a:r>
              <a:rPr lang="en-US" b="1" i="1">
                <a:solidFill>
                  <a:srgbClr val="FF0000"/>
                </a:solidFill>
                <a:latin typeface="KaTeX_Math"/>
              </a:rPr>
              <a:t>f(n) </a:t>
            </a:r>
            <a:r>
              <a:rPr lang="en-US" b="0" i="0">
                <a:solidFill>
                  <a:srgbClr val="374151"/>
                </a:solidFill>
                <a:effectLst/>
                <a:latin typeface="Söhne"/>
              </a:rPr>
              <a:t>is the time complexity of dividing the problem and combining the results of subproblems.</a:t>
            </a:r>
          </a:p>
        </p:txBody>
      </p:sp>
    </p:spTree>
    <p:extLst>
      <p:ext uri="{BB962C8B-B14F-4D97-AF65-F5344CB8AC3E}">
        <p14:creationId xmlns:p14="http://schemas.microsoft.com/office/powerpoint/2010/main" val="4202839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844CA4-7B59-4703-ABBD-F60181646781}"/>
              </a:ext>
            </a:extLst>
          </p:cNvPr>
          <p:cNvSpPr txBox="1"/>
          <p:nvPr/>
        </p:nvSpPr>
        <p:spPr>
          <a:xfrm>
            <a:off x="0" y="6550223"/>
            <a:ext cx="4143375" cy="307777"/>
          </a:xfrm>
          <a:prstGeom prst="rect">
            <a:avLst/>
          </a:prstGeom>
          <a:noFill/>
        </p:spPr>
        <p:txBody>
          <a:bodyPr wrap="square" rtlCol="0">
            <a:spAutoFit/>
          </a:bodyPr>
          <a:lstStyle/>
          <a:p>
            <a:r>
              <a:rPr lang="en-US" altLang="zh-CN" sz="1400">
                <a:solidFill>
                  <a:schemeClr val="bg1"/>
                </a:solidFill>
              </a:rPr>
              <a:t>CS4349 </a:t>
            </a:r>
            <a:r>
              <a:rPr lang="en-US" altLang="zh-CN" sz="1400" i="0">
                <a:solidFill>
                  <a:schemeClr val="bg1"/>
                </a:solidFill>
                <a:effectLst/>
                <a:latin typeface="Times New Roman" panose="02020603050405020304" pitchFamily="18" charset="0"/>
              </a:rPr>
              <a:t>Advanced Algorithm Design and Analysis</a:t>
            </a:r>
          </a:p>
        </p:txBody>
      </p:sp>
      <p:sp>
        <p:nvSpPr>
          <p:cNvPr id="6" name="灯片编号占位符 5">
            <a:extLst>
              <a:ext uri="{FF2B5EF4-FFF2-40B4-BE49-F238E27FC236}">
                <a16:creationId xmlns:a16="http://schemas.microsoft.com/office/drawing/2014/main" id="{2CEB4E2F-1A88-497B-A9A2-B13A5A9E1E0F}"/>
              </a:ext>
            </a:extLst>
          </p:cNvPr>
          <p:cNvSpPr>
            <a:spLocks noGrp="1"/>
          </p:cNvSpPr>
          <p:nvPr>
            <p:ph type="sldNum" sz="quarter" idx="12"/>
          </p:nvPr>
        </p:nvSpPr>
        <p:spPr/>
        <p:txBody>
          <a:bodyPr/>
          <a:lstStyle/>
          <a:p>
            <a:fld id="{995C08CA-5512-4208-A8B2-B232D4C5F496}" type="slidenum">
              <a:rPr lang="zh-CN" altLang="en-US" smtClean="0"/>
              <a:t>68</a:t>
            </a:fld>
            <a:endParaRPr lang="zh-CN" altLang="en-US"/>
          </a:p>
        </p:txBody>
      </p:sp>
      <p:pic>
        <p:nvPicPr>
          <p:cNvPr id="5" name="图片 4" descr="文本&#10;&#10;已自动生成说明">
            <a:extLst>
              <a:ext uri="{FF2B5EF4-FFF2-40B4-BE49-F238E27FC236}">
                <a16:creationId xmlns:a16="http://schemas.microsoft.com/office/drawing/2014/main" id="{B3C971F6-3430-E0F0-5B8E-A4F9FFF91055}"/>
              </a:ext>
            </a:extLst>
          </p:cNvPr>
          <p:cNvPicPr>
            <a:picLocks noChangeAspect="1"/>
          </p:cNvPicPr>
          <p:nvPr/>
        </p:nvPicPr>
        <p:blipFill>
          <a:blip r:embed="rId2"/>
          <a:stretch>
            <a:fillRect/>
          </a:stretch>
        </p:blipFill>
        <p:spPr>
          <a:xfrm>
            <a:off x="358775" y="472017"/>
            <a:ext cx="11446227" cy="4852810"/>
          </a:xfrm>
          <a:prstGeom prst="rect">
            <a:avLst/>
          </a:prstGeom>
        </p:spPr>
      </p:pic>
    </p:spTree>
    <p:extLst>
      <p:ext uri="{BB962C8B-B14F-4D97-AF65-F5344CB8AC3E}">
        <p14:creationId xmlns:p14="http://schemas.microsoft.com/office/powerpoint/2010/main" val="2991015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844CA4-7B59-4703-ABBD-F60181646781}"/>
              </a:ext>
            </a:extLst>
          </p:cNvPr>
          <p:cNvSpPr txBox="1"/>
          <p:nvPr/>
        </p:nvSpPr>
        <p:spPr>
          <a:xfrm>
            <a:off x="0" y="6550223"/>
            <a:ext cx="4143375" cy="307777"/>
          </a:xfrm>
          <a:prstGeom prst="rect">
            <a:avLst/>
          </a:prstGeom>
          <a:noFill/>
        </p:spPr>
        <p:txBody>
          <a:bodyPr wrap="square" rtlCol="0">
            <a:spAutoFit/>
          </a:bodyPr>
          <a:lstStyle/>
          <a:p>
            <a:r>
              <a:rPr lang="en-US" altLang="zh-CN" sz="1400">
                <a:solidFill>
                  <a:schemeClr val="bg1"/>
                </a:solidFill>
              </a:rPr>
              <a:t>CS4349 </a:t>
            </a:r>
            <a:r>
              <a:rPr lang="en-US" altLang="zh-CN" sz="1400" i="0">
                <a:solidFill>
                  <a:schemeClr val="bg1"/>
                </a:solidFill>
                <a:effectLst/>
                <a:latin typeface="Times New Roman" panose="02020603050405020304" pitchFamily="18" charset="0"/>
              </a:rPr>
              <a:t>Advanced Algorithm Design and Analysis</a:t>
            </a:r>
          </a:p>
        </p:txBody>
      </p:sp>
      <p:sp>
        <p:nvSpPr>
          <p:cNvPr id="6" name="灯片编号占位符 5">
            <a:extLst>
              <a:ext uri="{FF2B5EF4-FFF2-40B4-BE49-F238E27FC236}">
                <a16:creationId xmlns:a16="http://schemas.microsoft.com/office/drawing/2014/main" id="{2CEB4E2F-1A88-497B-A9A2-B13A5A9E1E0F}"/>
              </a:ext>
            </a:extLst>
          </p:cNvPr>
          <p:cNvSpPr>
            <a:spLocks noGrp="1"/>
          </p:cNvSpPr>
          <p:nvPr>
            <p:ph type="sldNum" sz="quarter" idx="12"/>
          </p:nvPr>
        </p:nvSpPr>
        <p:spPr/>
        <p:txBody>
          <a:bodyPr/>
          <a:lstStyle/>
          <a:p>
            <a:fld id="{995C08CA-5512-4208-A8B2-B232D4C5F496}" type="slidenum">
              <a:rPr lang="zh-CN" altLang="en-US" smtClean="0"/>
              <a:t>69</a:t>
            </a:fld>
            <a:endParaRPr lang="zh-CN" altLang="en-US"/>
          </a:p>
        </p:txBody>
      </p:sp>
      <p:pic>
        <p:nvPicPr>
          <p:cNvPr id="2" name="图片 1">
            <a:extLst>
              <a:ext uri="{FF2B5EF4-FFF2-40B4-BE49-F238E27FC236}">
                <a16:creationId xmlns:a16="http://schemas.microsoft.com/office/drawing/2014/main" id="{8CBC271A-D284-5526-3A4A-7F755E5735AD}"/>
              </a:ext>
            </a:extLst>
          </p:cNvPr>
          <p:cNvPicPr>
            <a:picLocks noChangeAspect="1"/>
          </p:cNvPicPr>
          <p:nvPr/>
        </p:nvPicPr>
        <p:blipFill>
          <a:blip r:embed="rId2"/>
          <a:stretch>
            <a:fillRect/>
          </a:stretch>
        </p:blipFill>
        <p:spPr>
          <a:xfrm>
            <a:off x="0" y="566964"/>
            <a:ext cx="12192000" cy="5724071"/>
          </a:xfrm>
          <a:prstGeom prst="rect">
            <a:avLst/>
          </a:prstGeom>
        </p:spPr>
      </p:pic>
    </p:spTree>
    <p:extLst>
      <p:ext uri="{BB962C8B-B14F-4D97-AF65-F5344CB8AC3E}">
        <p14:creationId xmlns:p14="http://schemas.microsoft.com/office/powerpoint/2010/main" val="2677885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7789C733-02FC-27F2-91F7-193ACF4A88F9}"/>
              </a:ext>
            </a:extLst>
          </p:cNvPr>
          <p:cNvPicPr>
            <a:picLocks noChangeAspect="1"/>
          </p:cNvPicPr>
          <p:nvPr/>
        </p:nvPicPr>
        <p:blipFill>
          <a:blip r:embed="rId3"/>
          <a:stretch>
            <a:fillRect/>
          </a:stretch>
        </p:blipFill>
        <p:spPr>
          <a:xfrm>
            <a:off x="2209800" y="1311370"/>
            <a:ext cx="7772400" cy="4235259"/>
          </a:xfrm>
          <a:prstGeom prst="rect">
            <a:avLst/>
          </a:prstGeom>
        </p:spPr>
      </p:pic>
    </p:spTree>
    <p:extLst>
      <p:ext uri="{BB962C8B-B14F-4D97-AF65-F5344CB8AC3E}">
        <p14:creationId xmlns:p14="http://schemas.microsoft.com/office/powerpoint/2010/main" val="14643647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844CA4-7B59-4703-ABBD-F60181646781}"/>
              </a:ext>
            </a:extLst>
          </p:cNvPr>
          <p:cNvSpPr txBox="1"/>
          <p:nvPr/>
        </p:nvSpPr>
        <p:spPr>
          <a:xfrm>
            <a:off x="0" y="6550223"/>
            <a:ext cx="4143375" cy="307777"/>
          </a:xfrm>
          <a:prstGeom prst="rect">
            <a:avLst/>
          </a:prstGeom>
          <a:noFill/>
        </p:spPr>
        <p:txBody>
          <a:bodyPr wrap="square" rtlCol="0">
            <a:spAutoFit/>
          </a:bodyPr>
          <a:lstStyle/>
          <a:p>
            <a:r>
              <a:rPr lang="en-US" altLang="zh-CN" sz="1400">
                <a:solidFill>
                  <a:schemeClr val="bg1"/>
                </a:solidFill>
              </a:rPr>
              <a:t>CS4349 </a:t>
            </a:r>
            <a:r>
              <a:rPr lang="en-US" altLang="zh-CN" sz="1400" i="0">
                <a:solidFill>
                  <a:schemeClr val="bg1"/>
                </a:solidFill>
                <a:effectLst/>
                <a:latin typeface="Times New Roman" panose="02020603050405020304" pitchFamily="18" charset="0"/>
              </a:rPr>
              <a:t>Advanced Algorithm Design and Analysis</a:t>
            </a:r>
          </a:p>
        </p:txBody>
      </p:sp>
      <p:sp>
        <p:nvSpPr>
          <p:cNvPr id="6" name="灯片编号占位符 5">
            <a:extLst>
              <a:ext uri="{FF2B5EF4-FFF2-40B4-BE49-F238E27FC236}">
                <a16:creationId xmlns:a16="http://schemas.microsoft.com/office/drawing/2014/main" id="{2CEB4E2F-1A88-497B-A9A2-B13A5A9E1E0F}"/>
              </a:ext>
            </a:extLst>
          </p:cNvPr>
          <p:cNvSpPr>
            <a:spLocks noGrp="1"/>
          </p:cNvSpPr>
          <p:nvPr>
            <p:ph type="sldNum" sz="quarter" idx="12"/>
          </p:nvPr>
        </p:nvSpPr>
        <p:spPr/>
        <p:txBody>
          <a:bodyPr/>
          <a:lstStyle/>
          <a:p>
            <a:fld id="{995C08CA-5512-4208-A8B2-B232D4C5F496}" type="slidenum">
              <a:rPr lang="zh-CN" altLang="en-US" smtClean="0"/>
              <a:t>70</a:t>
            </a:fld>
            <a:endParaRPr lang="zh-CN" altLang="en-US"/>
          </a:p>
        </p:txBody>
      </p:sp>
      <p:pic>
        <p:nvPicPr>
          <p:cNvPr id="2" name="图片 1" descr="图形用户界面, 文本, 应用程序, 电子邮件&#10;&#10;已自动生成说明">
            <a:extLst>
              <a:ext uri="{FF2B5EF4-FFF2-40B4-BE49-F238E27FC236}">
                <a16:creationId xmlns:a16="http://schemas.microsoft.com/office/drawing/2014/main" id="{E0BB20EA-1E14-E1AE-1032-33FF1A3E0BE5}"/>
              </a:ext>
            </a:extLst>
          </p:cNvPr>
          <p:cNvPicPr>
            <a:picLocks noChangeAspect="1"/>
          </p:cNvPicPr>
          <p:nvPr/>
        </p:nvPicPr>
        <p:blipFill>
          <a:blip r:embed="rId2"/>
          <a:srcRect b="31769"/>
          <a:stretch/>
        </p:blipFill>
        <p:spPr>
          <a:xfrm>
            <a:off x="338666" y="383203"/>
            <a:ext cx="11422303" cy="3914753"/>
          </a:xfrm>
          <a:prstGeom prst="rect">
            <a:avLst/>
          </a:prstGeom>
        </p:spPr>
      </p:pic>
      <p:pic>
        <p:nvPicPr>
          <p:cNvPr id="4" name="图片 3" descr="图形用户界面, 文本, 应用程序, 电子邮件&#10;&#10;已自动生成说明">
            <a:extLst>
              <a:ext uri="{FF2B5EF4-FFF2-40B4-BE49-F238E27FC236}">
                <a16:creationId xmlns:a16="http://schemas.microsoft.com/office/drawing/2014/main" id="{D4274181-08AA-D2EE-3F6B-76C094496D67}"/>
              </a:ext>
            </a:extLst>
          </p:cNvPr>
          <p:cNvPicPr>
            <a:picLocks noChangeAspect="1"/>
          </p:cNvPicPr>
          <p:nvPr/>
        </p:nvPicPr>
        <p:blipFill>
          <a:blip r:embed="rId2"/>
          <a:srcRect t="46381" b="134"/>
          <a:stretch/>
        </p:blipFill>
        <p:spPr>
          <a:xfrm>
            <a:off x="153938" y="1607020"/>
            <a:ext cx="11676302" cy="3561348"/>
          </a:xfrm>
          <a:prstGeom prst="rect">
            <a:avLst/>
          </a:prstGeom>
        </p:spPr>
      </p:pic>
    </p:spTree>
    <p:extLst>
      <p:ext uri="{BB962C8B-B14F-4D97-AF65-F5344CB8AC3E}">
        <p14:creationId xmlns:p14="http://schemas.microsoft.com/office/powerpoint/2010/main" val="2800107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900" b="1">
                <a:solidFill>
                  <a:srgbClr val="C00000"/>
                </a:solidFill>
                <a:latin typeface="Bell MT" panose="02020503060305020303" pitchFamily="18" charset="0"/>
                <a:cs typeface="Arial" panose="020B0604020202020204" pitchFamily="34" charset="0"/>
              </a:rPr>
              <a:t>6 Summary</a:t>
            </a:r>
          </a:p>
        </p:txBody>
      </p:sp>
      <p:sp>
        <p:nvSpPr>
          <p:cNvPr id="5" name="Content Placeholder 2">
            <a:extLst>
              <a:ext uri="{FF2B5EF4-FFF2-40B4-BE49-F238E27FC236}">
                <a16:creationId xmlns:a16="http://schemas.microsoft.com/office/drawing/2014/main" id="{193122A0-4F06-D54A-8451-21E240680A19}"/>
              </a:ext>
            </a:extLst>
          </p:cNvPr>
          <p:cNvSpPr>
            <a:spLocks noGrp="1"/>
          </p:cNvSpPr>
          <p:nvPr>
            <p:ph idx="1"/>
          </p:nvPr>
        </p:nvSpPr>
        <p:spPr>
          <a:xfrm>
            <a:off x="460663" y="811953"/>
            <a:ext cx="10938164" cy="5547283"/>
          </a:xfrm>
        </p:spPr>
        <p:txBody>
          <a:bodyPr>
            <a:noAutofit/>
          </a:bodyPr>
          <a:lstStyle/>
          <a:p>
            <a:r>
              <a:rPr lang="en-US" altLang="en-US"/>
              <a:t>Notation of algorithms</a:t>
            </a:r>
          </a:p>
          <a:p>
            <a:r>
              <a:rPr lang="en-US" altLang="en-US"/>
              <a:t>Complexity of algorithms</a:t>
            </a:r>
          </a:p>
          <a:p>
            <a:r>
              <a:rPr lang="en-US" altLang="en-US"/>
              <a:t>Worst-case &amp; average-case complexity of problems</a:t>
            </a:r>
          </a:p>
          <a:p>
            <a:r>
              <a:rPr lang="en-US" altLang="en-US"/>
              <a:t>Order of growth</a:t>
            </a:r>
          </a:p>
          <a:p>
            <a:r>
              <a:rPr lang="en-US" altLang="en-US"/>
              <a:t>Asymptotic notations</a:t>
            </a:r>
          </a:p>
          <a:p>
            <a:r>
              <a:rPr lang="en-US" altLang="en-US"/>
              <a:t>Recurrence relations</a:t>
            </a:r>
          </a:p>
          <a:p>
            <a:pPr lvl="1">
              <a:buFont typeface="STIXGeneral-Regular" pitchFamily="2" charset="2"/>
              <a:buChar char="⎯"/>
            </a:pPr>
            <a:r>
              <a:rPr lang="en-US" altLang="en-US" sz="2600"/>
              <a:t>Substitution method</a:t>
            </a:r>
          </a:p>
          <a:p>
            <a:pPr lvl="1">
              <a:buFont typeface="STIXGeneral-Regular" pitchFamily="2" charset="2"/>
              <a:buChar char="⎯"/>
            </a:pPr>
            <a:r>
              <a:rPr lang="en-US" altLang="en-US" sz="2600"/>
              <a:t>Iteration / Recursion tree method</a:t>
            </a:r>
          </a:p>
          <a:p>
            <a:pPr lvl="1">
              <a:buFont typeface="STIXGeneral-Regular" pitchFamily="2" charset="2"/>
              <a:buChar char="⎯"/>
            </a:pPr>
            <a:r>
              <a:rPr lang="en-US" altLang="en-US" sz="2600"/>
              <a:t>Master Theorem</a:t>
            </a:r>
            <a:endParaRPr lang="en-US" altLang="en-US"/>
          </a:p>
          <a:p>
            <a:r>
              <a:rPr lang="en-US" altLang="en-US"/>
              <a:t>Insertion Sort</a:t>
            </a:r>
          </a:p>
          <a:p>
            <a:r>
              <a:rPr lang="en-US" altLang="en-US"/>
              <a:t>Merge Sort</a:t>
            </a:r>
          </a:p>
        </p:txBody>
      </p:sp>
    </p:spTree>
    <p:extLst>
      <p:ext uri="{BB962C8B-B14F-4D97-AF65-F5344CB8AC3E}">
        <p14:creationId xmlns:p14="http://schemas.microsoft.com/office/powerpoint/2010/main" val="677794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BE80FF94-93F3-33A3-521B-3D9CD90D59CD}"/>
              </a:ext>
            </a:extLst>
          </p:cNvPr>
          <p:cNvPicPr>
            <a:picLocks noChangeAspect="1"/>
          </p:cNvPicPr>
          <p:nvPr/>
        </p:nvPicPr>
        <p:blipFill>
          <a:blip r:embed="rId3"/>
          <a:stretch>
            <a:fillRect/>
          </a:stretch>
        </p:blipFill>
        <p:spPr>
          <a:xfrm>
            <a:off x="2209800" y="752976"/>
            <a:ext cx="7772400" cy="5352047"/>
          </a:xfrm>
          <a:prstGeom prst="rect">
            <a:avLst/>
          </a:prstGeom>
        </p:spPr>
      </p:pic>
    </p:spTree>
    <p:extLst>
      <p:ext uri="{BB962C8B-B14F-4D97-AF65-F5344CB8AC3E}">
        <p14:creationId xmlns:p14="http://schemas.microsoft.com/office/powerpoint/2010/main" val="2044056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12"/>
            <a:ext cx="12192000" cy="647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900" b="1">
              <a:solidFill>
                <a:srgbClr val="C00000"/>
              </a:solidFill>
              <a:latin typeface="Bell MT" panose="020205030603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AD87D25A-179E-2B0A-13DF-B7A5B70E270E}"/>
              </a:ext>
            </a:extLst>
          </p:cNvPr>
          <p:cNvPicPr>
            <a:picLocks noChangeAspect="1"/>
          </p:cNvPicPr>
          <p:nvPr/>
        </p:nvPicPr>
        <p:blipFill>
          <a:blip r:embed="rId3"/>
          <a:stretch>
            <a:fillRect/>
          </a:stretch>
        </p:blipFill>
        <p:spPr>
          <a:xfrm>
            <a:off x="2209800" y="796219"/>
            <a:ext cx="7772400" cy="5265561"/>
          </a:xfrm>
          <a:prstGeom prst="rect">
            <a:avLst/>
          </a:prstGeom>
        </p:spPr>
      </p:pic>
    </p:spTree>
    <p:extLst>
      <p:ext uri="{BB962C8B-B14F-4D97-AF65-F5344CB8AC3E}">
        <p14:creationId xmlns:p14="http://schemas.microsoft.com/office/powerpoint/2010/main" val="1537132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71</Slides>
  <Notes>65</Notes>
  <HiddenSlides>4</HiddenSlide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XIAOXIN CHEN</dc:creator>
  <cp:revision>1</cp:revision>
  <cp:lastPrinted>2023-09-06T22:06:22Z</cp:lastPrinted>
  <dcterms:created xsi:type="dcterms:W3CDTF">2017-09-15T01:55:25Z</dcterms:created>
  <dcterms:modified xsi:type="dcterms:W3CDTF">2024-08-26T13:50:36Z</dcterms:modified>
</cp:coreProperties>
</file>